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347" r:id="rId6"/>
    <p:sldId id="256" r:id="rId7"/>
    <p:sldId id="348" r:id="rId8"/>
    <p:sldId id="309" r:id="rId9"/>
    <p:sldId id="263" r:id="rId10"/>
    <p:sldId id="310" r:id="rId11"/>
    <p:sldId id="349" r:id="rId12"/>
    <p:sldId id="330" r:id="rId13"/>
    <p:sldId id="300" r:id="rId14"/>
    <p:sldId id="279" r:id="rId15"/>
    <p:sldId id="259" r:id="rId16"/>
    <p:sldId id="336" r:id="rId17"/>
    <p:sldId id="258" r:id="rId18"/>
    <p:sldId id="262" r:id="rId19"/>
    <p:sldId id="261" r:id="rId20"/>
    <p:sldId id="260" r:id="rId21"/>
    <p:sldId id="334" r:id="rId22"/>
    <p:sldId id="333" r:id="rId23"/>
    <p:sldId id="335" r:id="rId24"/>
    <p:sldId id="340" r:id="rId25"/>
    <p:sldId id="343" r:id="rId26"/>
    <p:sldId id="344" r:id="rId27"/>
    <p:sldId id="342" r:id="rId28"/>
    <p:sldId id="345" r:id="rId29"/>
    <p:sldId id="346" r:id="rId30"/>
    <p:sldId id="308" r:id="rId31"/>
    <p:sldId id="264" r:id="rId32"/>
    <p:sldId id="283" r:id="rId33"/>
    <p:sldId id="33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47E"/>
    <a:srgbClr val="003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11111-5403-4C5B-A51C-283B9DDC2F64}" v="14" dt="2023-10-06T13:11:03.406"/>
    <p1510:client id="{DB537FDE-E0DA-37A1-B263-B44471CA989A}" v="1" dt="2023-10-06T13:21:10.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1F22E8-3BCD-44B3-B342-922D9F52DA4A}"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04465608-8586-48D2-B935-73A0BF253804}">
      <dgm:prSet custT="1"/>
      <dgm:spPr/>
      <dgm:t>
        <a:bodyPr/>
        <a:lstStyle/>
        <a:p>
          <a:pPr>
            <a:lnSpc>
              <a:spcPct val="100000"/>
            </a:lnSpc>
          </a:pPr>
          <a:r>
            <a:rPr lang="en-US" sz="1600" dirty="0"/>
            <a:t>Identify your existing stories and trails that can be integrated into a statewide thematic trail.</a:t>
          </a:r>
        </a:p>
      </dgm:t>
    </dgm:pt>
    <dgm:pt modelId="{6F45554F-84F4-4DCA-8442-32E1BC698E0F}" type="parTrans" cxnId="{A1C4C33F-5AF9-44F7-8DD5-D31EB9455846}">
      <dgm:prSet/>
      <dgm:spPr/>
      <dgm:t>
        <a:bodyPr/>
        <a:lstStyle/>
        <a:p>
          <a:endParaRPr lang="en-US"/>
        </a:p>
      </dgm:t>
    </dgm:pt>
    <dgm:pt modelId="{0562E589-63BD-4DAB-B098-5FB6C78B926B}" type="sibTrans" cxnId="{A1C4C33F-5AF9-44F7-8DD5-D31EB9455846}">
      <dgm:prSet phldrT="1"/>
      <dgm:spPr/>
      <dgm:t>
        <a:bodyPr/>
        <a:lstStyle/>
        <a:p>
          <a:r>
            <a:rPr lang="en-US"/>
            <a:t>1</a:t>
          </a:r>
        </a:p>
      </dgm:t>
    </dgm:pt>
    <dgm:pt modelId="{60D6E1A9-DDD5-4684-A41D-A892661BBB28}">
      <dgm:prSet custT="1"/>
      <dgm:spPr/>
      <dgm:t>
        <a:bodyPr/>
        <a:lstStyle/>
        <a:p>
          <a:pPr>
            <a:lnSpc>
              <a:spcPct val="100000"/>
            </a:lnSpc>
          </a:pPr>
          <a:r>
            <a:rPr lang="en-US" sz="1600" dirty="0"/>
            <a:t>Dive into historical records, archives, and local stories to gather content.</a:t>
          </a:r>
        </a:p>
      </dgm:t>
    </dgm:pt>
    <dgm:pt modelId="{A40F0D6B-5749-4949-AA5B-D6DB92471F59}" type="parTrans" cxnId="{5865C4B1-5314-4700-9BAD-B7B502ED50F8}">
      <dgm:prSet/>
      <dgm:spPr/>
      <dgm:t>
        <a:bodyPr/>
        <a:lstStyle/>
        <a:p>
          <a:endParaRPr lang="en-US"/>
        </a:p>
      </dgm:t>
    </dgm:pt>
    <dgm:pt modelId="{73FC4DBF-2EC6-4059-9D7F-85CD7CB7FF69}" type="sibTrans" cxnId="{5865C4B1-5314-4700-9BAD-B7B502ED50F8}">
      <dgm:prSet phldrT="2"/>
      <dgm:spPr/>
      <dgm:t>
        <a:bodyPr/>
        <a:lstStyle/>
        <a:p>
          <a:r>
            <a:rPr lang="en-US"/>
            <a:t>2</a:t>
          </a:r>
        </a:p>
      </dgm:t>
    </dgm:pt>
    <dgm:pt modelId="{32510A22-6855-4D74-A3F0-4568AFFB9996}">
      <dgm:prSet custT="1"/>
      <dgm:spPr/>
      <dgm:t>
        <a:bodyPr/>
        <a:lstStyle/>
        <a:p>
          <a:pPr>
            <a:lnSpc>
              <a:spcPct val="100000"/>
            </a:lnSpc>
          </a:pPr>
          <a:r>
            <a:rPr lang="en-US" sz="1600" dirty="0"/>
            <a:t>Seek input from residents, businesses, &amp; cultural institutions to create a sense of ownership and pride. </a:t>
          </a:r>
        </a:p>
      </dgm:t>
    </dgm:pt>
    <dgm:pt modelId="{0AAE24D5-7398-44D3-B018-4CC0732CFACA}" type="parTrans" cxnId="{593B1F43-F666-4CEF-8150-29EBDACBCAFA}">
      <dgm:prSet/>
      <dgm:spPr/>
      <dgm:t>
        <a:bodyPr/>
        <a:lstStyle/>
        <a:p>
          <a:endParaRPr lang="en-US"/>
        </a:p>
      </dgm:t>
    </dgm:pt>
    <dgm:pt modelId="{A47C3BAB-9FFD-4BE8-B591-AECDB5FB1716}" type="sibTrans" cxnId="{593B1F43-F666-4CEF-8150-29EBDACBCAFA}">
      <dgm:prSet phldrT="3"/>
      <dgm:spPr/>
      <dgm:t>
        <a:bodyPr/>
        <a:lstStyle/>
        <a:p>
          <a:r>
            <a:rPr lang="en-US"/>
            <a:t>3</a:t>
          </a:r>
        </a:p>
      </dgm:t>
    </dgm:pt>
    <dgm:pt modelId="{6B587249-B5AA-4E42-AEE5-D19BCDAD447F}">
      <dgm:prSet custT="1"/>
      <dgm:spPr/>
      <dgm:t>
        <a:bodyPr/>
        <a:lstStyle/>
        <a:p>
          <a:pPr>
            <a:lnSpc>
              <a:spcPct val="100000"/>
            </a:lnSpc>
          </a:pPr>
          <a:r>
            <a:rPr lang="en-US" sz="1600" dirty="0"/>
            <a:t>Collaborate with neighboring entities &amp; regions to continue the story with stops all through the state.</a:t>
          </a:r>
        </a:p>
      </dgm:t>
    </dgm:pt>
    <dgm:pt modelId="{AFE84C98-CD97-4FC4-91D7-53DA6EE99DB1}" type="parTrans" cxnId="{B9932A3F-32FF-494A-ADCC-A7CA6F7BF585}">
      <dgm:prSet/>
      <dgm:spPr/>
      <dgm:t>
        <a:bodyPr/>
        <a:lstStyle/>
        <a:p>
          <a:endParaRPr lang="en-US"/>
        </a:p>
      </dgm:t>
    </dgm:pt>
    <dgm:pt modelId="{E78A7EE4-3D55-4604-A89F-987B0D4DE9C0}" type="sibTrans" cxnId="{B9932A3F-32FF-494A-ADCC-A7CA6F7BF585}">
      <dgm:prSet phldrT="4"/>
      <dgm:spPr/>
      <dgm:t>
        <a:bodyPr/>
        <a:lstStyle/>
        <a:p>
          <a:r>
            <a:rPr lang="en-US"/>
            <a:t>4</a:t>
          </a:r>
        </a:p>
      </dgm:t>
    </dgm:pt>
    <dgm:pt modelId="{44C5C67A-540C-466E-9351-5082EC9AAC3C}" type="pres">
      <dgm:prSet presAssocID="{B01F22E8-3BCD-44B3-B342-922D9F52DA4A}" presName="linearFlow" presStyleCnt="0">
        <dgm:presLayoutVars>
          <dgm:dir/>
          <dgm:animLvl val="lvl"/>
          <dgm:resizeHandles val="exact"/>
        </dgm:presLayoutVars>
      </dgm:prSet>
      <dgm:spPr/>
    </dgm:pt>
    <dgm:pt modelId="{6B209E93-99D5-40A4-A821-004F171F69CB}" type="pres">
      <dgm:prSet presAssocID="{04465608-8586-48D2-B935-73A0BF253804}" presName="compositeNode" presStyleCnt="0"/>
      <dgm:spPr/>
    </dgm:pt>
    <dgm:pt modelId="{1C7E378B-AAAE-40C0-99BC-454FA920C98B}" type="pres">
      <dgm:prSet presAssocID="{04465608-8586-48D2-B935-73A0BF253804}" presName="parTx" presStyleLbl="node1" presStyleIdx="0" presStyleCnt="0">
        <dgm:presLayoutVars>
          <dgm:chMax val="0"/>
          <dgm:chPref val="0"/>
          <dgm:bulletEnabled val="1"/>
        </dgm:presLayoutVars>
      </dgm:prSet>
      <dgm:spPr/>
    </dgm:pt>
    <dgm:pt modelId="{782D524C-68C7-4858-9345-1073173D565C}" type="pres">
      <dgm:prSet presAssocID="{04465608-8586-48D2-B935-73A0BF253804}" presName="parSh" presStyleCnt="0"/>
      <dgm:spPr/>
    </dgm:pt>
    <dgm:pt modelId="{B399C9BE-F08D-4BAB-802F-5C1905A9F363}" type="pres">
      <dgm:prSet presAssocID="{04465608-8586-48D2-B935-73A0BF253804}" presName="lineNode" presStyleLbl="alignAccFollowNode1" presStyleIdx="0" presStyleCnt="12"/>
      <dgm:spPr/>
    </dgm:pt>
    <dgm:pt modelId="{82848A5F-1C7F-404C-8A5B-9892CEAC72B1}" type="pres">
      <dgm:prSet presAssocID="{04465608-8586-48D2-B935-73A0BF253804}" presName="lineArrowNode" presStyleLbl="alignAccFollowNode1" presStyleIdx="1" presStyleCnt="12"/>
      <dgm:spPr/>
    </dgm:pt>
    <dgm:pt modelId="{B2AC68C1-BFB1-4B89-B9D3-CE67A84A8172}" type="pres">
      <dgm:prSet presAssocID="{0562E589-63BD-4DAB-B098-5FB6C78B926B}" presName="sibTransNodeCircle" presStyleLbl="alignNode1" presStyleIdx="0" presStyleCnt="4">
        <dgm:presLayoutVars>
          <dgm:chMax val="0"/>
          <dgm:bulletEnabled/>
        </dgm:presLayoutVars>
      </dgm:prSet>
      <dgm:spPr/>
    </dgm:pt>
    <dgm:pt modelId="{B6CEC2D1-20CE-4A07-B415-1C216F2DAA2C}" type="pres">
      <dgm:prSet presAssocID="{0562E589-63BD-4DAB-B098-5FB6C78B926B}" presName="spacerBetweenCircleAndCallout" presStyleCnt="0">
        <dgm:presLayoutVars/>
      </dgm:prSet>
      <dgm:spPr/>
    </dgm:pt>
    <dgm:pt modelId="{22C3228D-6CC4-4A77-8ECD-5BEF98487DC7}" type="pres">
      <dgm:prSet presAssocID="{04465608-8586-48D2-B935-73A0BF253804}" presName="nodeText" presStyleLbl="alignAccFollowNode1" presStyleIdx="2" presStyleCnt="12" custScaleY="98715">
        <dgm:presLayoutVars>
          <dgm:bulletEnabled val="1"/>
        </dgm:presLayoutVars>
      </dgm:prSet>
      <dgm:spPr/>
    </dgm:pt>
    <dgm:pt modelId="{DBD70E6D-0FE5-4AF9-A3C0-D05DC58DE151}" type="pres">
      <dgm:prSet presAssocID="{0562E589-63BD-4DAB-B098-5FB6C78B926B}" presName="sibTransComposite" presStyleCnt="0"/>
      <dgm:spPr/>
    </dgm:pt>
    <dgm:pt modelId="{784E5A09-1C26-4E8F-8F84-5E51FF2C2B99}" type="pres">
      <dgm:prSet presAssocID="{60D6E1A9-DDD5-4684-A41D-A892661BBB28}" presName="compositeNode" presStyleCnt="0"/>
      <dgm:spPr/>
    </dgm:pt>
    <dgm:pt modelId="{9A87D40B-3D97-421B-8393-C51FA35B0DA7}" type="pres">
      <dgm:prSet presAssocID="{60D6E1A9-DDD5-4684-A41D-A892661BBB28}" presName="parTx" presStyleLbl="node1" presStyleIdx="0" presStyleCnt="0">
        <dgm:presLayoutVars>
          <dgm:chMax val="0"/>
          <dgm:chPref val="0"/>
          <dgm:bulletEnabled val="1"/>
        </dgm:presLayoutVars>
      </dgm:prSet>
      <dgm:spPr/>
    </dgm:pt>
    <dgm:pt modelId="{C918EEE1-DD66-49E7-850E-2094C2C3D0F8}" type="pres">
      <dgm:prSet presAssocID="{60D6E1A9-DDD5-4684-A41D-A892661BBB28}" presName="parSh" presStyleCnt="0"/>
      <dgm:spPr/>
    </dgm:pt>
    <dgm:pt modelId="{A4BFDE16-2536-424A-ACFF-396E9F5B4E8F}" type="pres">
      <dgm:prSet presAssocID="{60D6E1A9-DDD5-4684-A41D-A892661BBB28}" presName="lineNode" presStyleLbl="alignAccFollowNode1" presStyleIdx="3" presStyleCnt="12"/>
      <dgm:spPr/>
    </dgm:pt>
    <dgm:pt modelId="{AE9ACF3B-C935-40BE-81A5-46E41D50C2B1}" type="pres">
      <dgm:prSet presAssocID="{60D6E1A9-DDD5-4684-A41D-A892661BBB28}" presName="lineArrowNode" presStyleLbl="alignAccFollowNode1" presStyleIdx="4" presStyleCnt="12"/>
      <dgm:spPr/>
    </dgm:pt>
    <dgm:pt modelId="{0DFA651B-C11F-42DB-A4EC-9A4A7EAA1BEC}" type="pres">
      <dgm:prSet presAssocID="{73FC4DBF-2EC6-4059-9D7F-85CD7CB7FF69}" presName="sibTransNodeCircle" presStyleLbl="alignNode1" presStyleIdx="1" presStyleCnt="4">
        <dgm:presLayoutVars>
          <dgm:chMax val="0"/>
          <dgm:bulletEnabled/>
        </dgm:presLayoutVars>
      </dgm:prSet>
      <dgm:spPr/>
    </dgm:pt>
    <dgm:pt modelId="{4EE85E0F-6597-4134-9D33-0DEFB43A4658}" type="pres">
      <dgm:prSet presAssocID="{73FC4DBF-2EC6-4059-9D7F-85CD7CB7FF69}" presName="spacerBetweenCircleAndCallout" presStyleCnt="0">
        <dgm:presLayoutVars/>
      </dgm:prSet>
      <dgm:spPr/>
    </dgm:pt>
    <dgm:pt modelId="{E2EC1A54-D991-4064-A835-2069AB97C02F}" type="pres">
      <dgm:prSet presAssocID="{60D6E1A9-DDD5-4684-A41D-A892661BBB28}" presName="nodeText" presStyleLbl="alignAccFollowNode1" presStyleIdx="5" presStyleCnt="12">
        <dgm:presLayoutVars>
          <dgm:bulletEnabled val="1"/>
        </dgm:presLayoutVars>
      </dgm:prSet>
      <dgm:spPr/>
    </dgm:pt>
    <dgm:pt modelId="{DCDFA5CA-5B7E-43AB-A011-548DFC1CA0E0}" type="pres">
      <dgm:prSet presAssocID="{73FC4DBF-2EC6-4059-9D7F-85CD7CB7FF69}" presName="sibTransComposite" presStyleCnt="0"/>
      <dgm:spPr/>
    </dgm:pt>
    <dgm:pt modelId="{B5352847-B964-411E-AF6F-C8FA28249B82}" type="pres">
      <dgm:prSet presAssocID="{32510A22-6855-4D74-A3F0-4568AFFB9996}" presName="compositeNode" presStyleCnt="0"/>
      <dgm:spPr/>
    </dgm:pt>
    <dgm:pt modelId="{E6E79C17-CD73-4E99-9C54-26AAD0100C5A}" type="pres">
      <dgm:prSet presAssocID="{32510A22-6855-4D74-A3F0-4568AFFB9996}" presName="parTx" presStyleLbl="node1" presStyleIdx="0" presStyleCnt="0">
        <dgm:presLayoutVars>
          <dgm:chMax val="0"/>
          <dgm:chPref val="0"/>
          <dgm:bulletEnabled val="1"/>
        </dgm:presLayoutVars>
      </dgm:prSet>
      <dgm:spPr/>
    </dgm:pt>
    <dgm:pt modelId="{F6C45BFA-F58E-4855-B38D-3124CC633898}" type="pres">
      <dgm:prSet presAssocID="{32510A22-6855-4D74-A3F0-4568AFFB9996}" presName="parSh" presStyleCnt="0"/>
      <dgm:spPr/>
    </dgm:pt>
    <dgm:pt modelId="{55C6ADB6-16BB-4F45-BD3B-CC63D86D4F37}" type="pres">
      <dgm:prSet presAssocID="{32510A22-6855-4D74-A3F0-4568AFFB9996}" presName="lineNode" presStyleLbl="alignAccFollowNode1" presStyleIdx="6" presStyleCnt="12"/>
      <dgm:spPr/>
    </dgm:pt>
    <dgm:pt modelId="{540DB585-37D3-4AA2-8077-7E4D9AE4A2F1}" type="pres">
      <dgm:prSet presAssocID="{32510A22-6855-4D74-A3F0-4568AFFB9996}" presName="lineArrowNode" presStyleLbl="alignAccFollowNode1" presStyleIdx="7" presStyleCnt="12"/>
      <dgm:spPr/>
    </dgm:pt>
    <dgm:pt modelId="{9DD5BA5A-1A06-4CBF-B8C8-580930A2621D}" type="pres">
      <dgm:prSet presAssocID="{A47C3BAB-9FFD-4BE8-B591-AECDB5FB1716}" presName="sibTransNodeCircle" presStyleLbl="alignNode1" presStyleIdx="2" presStyleCnt="4">
        <dgm:presLayoutVars>
          <dgm:chMax val="0"/>
          <dgm:bulletEnabled/>
        </dgm:presLayoutVars>
      </dgm:prSet>
      <dgm:spPr/>
    </dgm:pt>
    <dgm:pt modelId="{646CA1D4-17CE-4F81-A873-F93042FBBEB6}" type="pres">
      <dgm:prSet presAssocID="{A47C3BAB-9FFD-4BE8-B591-AECDB5FB1716}" presName="spacerBetweenCircleAndCallout" presStyleCnt="0">
        <dgm:presLayoutVars/>
      </dgm:prSet>
      <dgm:spPr/>
    </dgm:pt>
    <dgm:pt modelId="{AC5B76ED-EE7F-42C2-AEB4-96D5EDB3BD4E}" type="pres">
      <dgm:prSet presAssocID="{32510A22-6855-4D74-A3F0-4568AFFB9996}" presName="nodeText" presStyleLbl="alignAccFollowNode1" presStyleIdx="8" presStyleCnt="12" custLinFactNeighborX="425" custLinFactNeighborY="39">
        <dgm:presLayoutVars>
          <dgm:bulletEnabled val="1"/>
        </dgm:presLayoutVars>
      </dgm:prSet>
      <dgm:spPr/>
    </dgm:pt>
    <dgm:pt modelId="{97A497A8-CC01-411F-A352-1F521DC313E8}" type="pres">
      <dgm:prSet presAssocID="{A47C3BAB-9FFD-4BE8-B591-AECDB5FB1716}" presName="sibTransComposite" presStyleCnt="0"/>
      <dgm:spPr/>
    </dgm:pt>
    <dgm:pt modelId="{D552871C-1DD7-4EB7-AC82-3309067A7C96}" type="pres">
      <dgm:prSet presAssocID="{6B587249-B5AA-4E42-AEE5-D19BCDAD447F}" presName="compositeNode" presStyleCnt="0"/>
      <dgm:spPr/>
    </dgm:pt>
    <dgm:pt modelId="{FC7E96C9-8003-4215-A131-8362790E755E}" type="pres">
      <dgm:prSet presAssocID="{6B587249-B5AA-4E42-AEE5-D19BCDAD447F}" presName="parTx" presStyleLbl="node1" presStyleIdx="0" presStyleCnt="0">
        <dgm:presLayoutVars>
          <dgm:chMax val="0"/>
          <dgm:chPref val="0"/>
          <dgm:bulletEnabled val="1"/>
        </dgm:presLayoutVars>
      </dgm:prSet>
      <dgm:spPr/>
    </dgm:pt>
    <dgm:pt modelId="{EB960DD2-CCA2-4E93-9C76-AEF7B5DC5FC5}" type="pres">
      <dgm:prSet presAssocID="{6B587249-B5AA-4E42-AEE5-D19BCDAD447F}" presName="parSh" presStyleCnt="0"/>
      <dgm:spPr/>
    </dgm:pt>
    <dgm:pt modelId="{4DE02059-4F31-4D40-8245-6A21E1F78075}" type="pres">
      <dgm:prSet presAssocID="{6B587249-B5AA-4E42-AEE5-D19BCDAD447F}" presName="lineNode" presStyleLbl="alignAccFollowNode1" presStyleIdx="9" presStyleCnt="12"/>
      <dgm:spPr/>
    </dgm:pt>
    <dgm:pt modelId="{51505F7D-2BCC-41BE-9BF9-FBA6C4E5E14C}" type="pres">
      <dgm:prSet presAssocID="{6B587249-B5AA-4E42-AEE5-D19BCDAD447F}" presName="lineArrowNode" presStyleLbl="alignAccFollowNode1" presStyleIdx="10" presStyleCnt="12"/>
      <dgm:spPr/>
    </dgm:pt>
    <dgm:pt modelId="{A18F3958-96E2-4B4C-B7E2-5D7FDF04833F}" type="pres">
      <dgm:prSet presAssocID="{E78A7EE4-3D55-4604-A89F-987B0D4DE9C0}" presName="sibTransNodeCircle" presStyleLbl="alignNode1" presStyleIdx="3" presStyleCnt="4">
        <dgm:presLayoutVars>
          <dgm:chMax val="0"/>
          <dgm:bulletEnabled/>
        </dgm:presLayoutVars>
      </dgm:prSet>
      <dgm:spPr/>
    </dgm:pt>
    <dgm:pt modelId="{A9D09630-CA3D-4E6A-941D-1CCE4736CD28}" type="pres">
      <dgm:prSet presAssocID="{E78A7EE4-3D55-4604-A89F-987B0D4DE9C0}" presName="spacerBetweenCircleAndCallout" presStyleCnt="0">
        <dgm:presLayoutVars/>
      </dgm:prSet>
      <dgm:spPr/>
    </dgm:pt>
    <dgm:pt modelId="{8C6CDF2E-DBDE-466B-A810-0CD0D81C988E}" type="pres">
      <dgm:prSet presAssocID="{6B587249-B5AA-4E42-AEE5-D19BCDAD447F}" presName="nodeText" presStyleLbl="alignAccFollowNode1" presStyleIdx="11" presStyleCnt="12" custScaleX="100000">
        <dgm:presLayoutVars>
          <dgm:bulletEnabled val="1"/>
        </dgm:presLayoutVars>
      </dgm:prSet>
      <dgm:spPr/>
    </dgm:pt>
  </dgm:ptLst>
  <dgm:cxnLst>
    <dgm:cxn modelId="{18862904-7394-4D02-9874-264C31464193}" type="presOf" srcId="{E78A7EE4-3D55-4604-A89F-987B0D4DE9C0}" destId="{A18F3958-96E2-4B4C-B7E2-5D7FDF04833F}" srcOrd="0" destOrd="0" presId="urn:microsoft.com/office/officeart/2016/7/layout/LinearArrowProcessNumbered"/>
    <dgm:cxn modelId="{AC1F2A0A-6254-46B5-A732-2937632003BE}" type="presOf" srcId="{73FC4DBF-2EC6-4059-9D7F-85CD7CB7FF69}" destId="{0DFA651B-C11F-42DB-A4EC-9A4A7EAA1BEC}" srcOrd="0" destOrd="0" presId="urn:microsoft.com/office/officeart/2016/7/layout/LinearArrowProcessNumbered"/>
    <dgm:cxn modelId="{6CC77419-C079-4D1B-85BE-36ACE53ECC67}" type="presOf" srcId="{32510A22-6855-4D74-A3F0-4568AFFB9996}" destId="{AC5B76ED-EE7F-42C2-AEB4-96D5EDB3BD4E}" srcOrd="0" destOrd="0" presId="urn:microsoft.com/office/officeart/2016/7/layout/LinearArrowProcessNumbered"/>
    <dgm:cxn modelId="{CFC0C221-737F-4BB6-BC6D-DCA5C099623D}" type="presOf" srcId="{0562E589-63BD-4DAB-B098-5FB6C78B926B}" destId="{B2AC68C1-BFB1-4B89-B9D3-CE67A84A8172}" srcOrd="0" destOrd="0" presId="urn:microsoft.com/office/officeart/2016/7/layout/LinearArrowProcessNumbered"/>
    <dgm:cxn modelId="{78725C2A-2F44-4377-86D9-A16BF8D77DAB}" type="presOf" srcId="{04465608-8586-48D2-B935-73A0BF253804}" destId="{22C3228D-6CC4-4A77-8ECD-5BEF98487DC7}" srcOrd="0" destOrd="0" presId="urn:microsoft.com/office/officeart/2016/7/layout/LinearArrowProcessNumbered"/>
    <dgm:cxn modelId="{1211082E-A78C-44B1-BE1D-162FB1B0C098}" type="presOf" srcId="{6B587249-B5AA-4E42-AEE5-D19BCDAD447F}" destId="{8C6CDF2E-DBDE-466B-A810-0CD0D81C988E}" srcOrd="0" destOrd="0" presId="urn:microsoft.com/office/officeart/2016/7/layout/LinearArrowProcessNumbered"/>
    <dgm:cxn modelId="{B9932A3F-32FF-494A-ADCC-A7CA6F7BF585}" srcId="{B01F22E8-3BCD-44B3-B342-922D9F52DA4A}" destId="{6B587249-B5AA-4E42-AEE5-D19BCDAD447F}" srcOrd="3" destOrd="0" parTransId="{AFE84C98-CD97-4FC4-91D7-53DA6EE99DB1}" sibTransId="{E78A7EE4-3D55-4604-A89F-987B0D4DE9C0}"/>
    <dgm:cxn modelId="{A1C4C33F-5AF9-44F7-8DD5-D31EB9455846}" srcId="{B01F22E8-3BCD-44B3-B342-922D9F52DA4A}" destId="{04465608-8586-48D2-B935-73A0BF253804}" srcOrd="0" destOrd="0" parTransId="{6F45554F-84F4-4DCA-8442-32E1BC698E0F}" sibTransId="{0562E589-63BD-4DAB-B098-5FB6C78B926B}"/>
    <dgm:cxn modelId="{366D165E-C334-4688-B815-333A25437340}" type="presOf" srcId="{B01F22E8-3BCD-44B3-B342-922D9F52DA4A}" destId="{44C5C67A-540C-466E-9351-5082EC9AAC3C}" srcOrd="0" destOrd="0" presId="urn:microsoft.com/office/officeart/2016/7/layout/LinearArrowProcessNumbered"/>
    <dgm:cxn modelId="{593B1F43-F666-4CEF-8150-29EBDACBCAFA}" srcId="{B01F22E8-3BCD-44B3-B342-922D9F52DA4A}" destId="{32510A22-6855-4D74-A3F0-4568AFFB9996}" srcOrd="2" destOrd="0" parTransId="{0AAE24D5-7398-44D3-B018-4CC0732CFACA}" sibTransId="{A47C3BAB-9FFD-4BE8-B591-AECDB5FB1716}"/>
    <dgm:cxn modelId="{B6213648-5D88-4557-9011-8173F5FFE9C7}" type="presOf" srcId="{A47C3BAB-9FFD-4BE8-B591-AECDB5FB1716}" destId="{9DD5BA5A-1A06-4CBF-B8C8-580930A2621D}" srcOrd="0" destOrd="0" presId="urn:microsoft.com/office/officeart/2016/7/layout/LinearArrowProcessNumbered"/>
    <dgm:cxn modelId="{516BBD7D-8961-4F8B-AEFC-189C98533C90}" type="presOf" srcId="{60D6E1A9-DDD5-4684-A41D-A892661BBB28}" destId="{E2EC1A54-D991-4064-A835-2069AB97C02F}" srcOrd="0" destOrd="0" presId="urn:microsoft.com/office/officeart/2016/7/layout/LinearArrowProcessNumbered"/>
    <dgm:cxn modelId="{5865C4B1-5314-4700-9BAD-B7B502ED50F8}" srcId="{B01F22E8-3BCD-44B3-B342-922D9F52DA4A}" destId="{60D6E1A9-DDD5-4684-A41D-A892661BBB28}" srcOrd="1" destOrd="0" parTransId="{A40F0D6B-5749-4949-AA5B-D6DB92471F59}" sibTransId="{73FC4DBF-2EC6-4059-9D7F-85CD7CB7FF69}"/>
    <dgm:cxn modelId="{12242C77-E2CE-4AA8-9174-43B47E7256FA}" type="presParOf" srcId="{44C5C67A-540C-466E-9351-5082EC9AAC3C}" destId="{6B209E93-99D5-40A4-A821-004F171F69CB}" srcOrd="0" destOrd="0" presId="urn:microsoft.com/office/officeart/2016/7/layout/LinearArrowProcessNumbered"/>
    <dgm:cxn modelId="{97DB694C-2A66-4A9A-A87D-9322B5052451}" type="presParOf" srcId="{6B209E93-99D5-40A4-A821-004F171F69CB}" destId="{1C7E378B-AAAE-40C0-99BC-454FA920C98B}" srcOrd="0" destOrd="0" presId="urn:microsoft.com/office/officeart/2016/7/layout/LinearArrowProcessNumbered"/>
    <dgm:cxn modelId="{921BCAC6-1E4F-49F2-8D62-DAC4C94F4565}" type="presParOf" srcId="{6B209E93-99D5-40A4-A821-004F171F69CB}" destId="{782D524C-68C7-4858-9345-1073173D565C}" srcOrd="1" destOrd="0" presId="urn:microsoft.com/office/officeart/2016/7/layout/LinearArrowProcessNumbered"/>
    <dgm:cxn modelId="{80BFC322-0640-4CC9-A871-55D9CACDBE8B}" type="presParOf" srcId="{782D524C-68C7-4858-9345-1073173D565C}" destId="{B399C9BE-F08D-4BAB-802F-5C1905A9F363}" srcOrd="0" destOrd="0" presId="urn:microsoft.com/office/officeart/2016/7/layout/LinearArrowProcessNumbered"/>
    <dgm:cxn modelId="{D75FBB69-2297-4977-9A50-AB2382A6A236}" type="presParOf" srcId="{782D524C-68C7-4858-9345-1073173D565C}" destId="{82848A5F-1C7F-404C-8A5B-9892CEAC72B1}" srcOrd="1" destOrd="0" presId="urn:microsoft.com/office/officeart/2016/7/layout/LinearArrowProcessNumbered"/>
    <dgm:cxn modelId="{308A1F52-5154-4F56-BF50-49200F095A9C}" type="presParOf" srcId="{782D524C-68C7-4858-9345-1073173D565C}" destId="{B2AC68C1-BFB1-4B89-B9D3-CE67A84A8172}" srcOrd="2" destOrd="0" presId="urn:microsoft.com/office/officeart/2016/7/layout/LinearArrowProcessNumbered"/>
    <dgm:cxn modelId="{502EE752-FF9F-499E-80AC-B71B63EF35A8}" type="presParOf" srcId="{782D524C-68C7-4858-9345-1073173D565C}" destId="{B6CEC2D1-20CE-4A07-B415-1C216F2DAA2C}" srcOrd="3" destOrd="0" presId="urn:microsoft.com/office/officeart/2016/7/layout/LinearArrowProcessNumbered"/>
    <dgm:cxn modelId="{5ED18328-8866-4EFC-948A-F7D544FFD903}" type="presParOf" srcId="{6B209E93-99D5-40A4-A821-004F171F69CB}" destId="{22C3228D-6CC4-4A77-8ECD-5BEF98487DC7}" srcOrd="2" destOrd="0" presId="urn:microsoft.com/office/officeart/2016/7/layout/LinearArrowProcessNumbered"/>
    <dgm:cxn modelId="{4FB4D66E-6F59-48DE-986C-59B191751EF2}" type="presParOf" srcId="{44C5C67A-540C-466E-9351-5082EC9AAC3C}" destId="{DBD70E6D-0FE5-4AF9-A3C0-D05DC58DE151}" srcOrd="1" destOrd="0" presId="urn:microsoft.com/office/officeart/2016/7/layout/LinearArrowProcessNumbered"/>
    <dgm:cxn modelId="{71735958-7855-4F03-A552-3ADEA6F4D572}" type="presParOf" srcId="{44C5C67A-540C-466E-9351-5082EC9AAC3C}" destId="{784E5A09-1C26-4E8F-8F84-5E51FF2C2B99}" srcOrd="2" destOrd="0" presId="urn:microsoft.com/office/officeart/2016/7/layout/LinearArrowProcessNumbered"/>
    <dgm:cxn modelId="{ED34D4CF-4A3E-4A16-8F01-279DEEBDB61E}" type="presParOf" srcId="{784E5A09-1C26-4E8F-8F84-5E51FF2C2B99}" destId="{9A87D40B-3D97-421B-8393-C51FA35B0DA7}" srcOrd="0" destOrd="0" presId="urn:microsoft.com/office/officeart/2016/7/layout/LinearArrowProcessNumbered"/>
    <dgm:cxn modelId="{83514962-BC57-4DB9-8141-AA73AFAFA798}" type="presParOf" srcId="{784E5A09-1C26-4E8F-8F84-5E51FF2C2B99}" destId="{C918EEE1-DD66-49E7-850E-2094C2C3D0F8}" srcOrd="1" destOrd="0" presId="urn:microsoft.com/office/officeart/2016/7/layout/LinearArrowProcessNumbered"/>
    <dgm:cxn modelId="{ED05B58E-D209-4B5D-A0E8-B8C6222D7315}" type="presParOf" srcId="{C918EEE1-DD66-49E7-850E-2094C2C3D0F8}" destId="{A4BFDE16-2536-424A-ACFF-396E9F5B4E8F}" srcOrd="0" destOrd="0" presId="urn:microsoft.com/office/officeart/2016/7/layout/LinearArrowProcessNumbered"/>
    <dgm:cxn modelId="{93DFC92B-DC24-4EF1-84C7-36FEE7AAE37B}" type="presParOf" srcId="{C918EEE1-DD66-49E7-850E-2094C2C3D0F8}" destId="{AE9ACF3B-C935-40BE-81A5-46E41D50C2B1}" srcOrd="1" destOrd="0" presId="urn:microsoft.com/office/officeart/2016/7/layout/LinearArrowProcessNumbered"/>
    <dgm:cxn modelId="{0E47D926-C590-47C7-A52D-6A9A4D9F41F7}" type="presParOf" srcId="{C918EEE1-DD66-49E7-850E-2094C2C3D0F8}" destId="{0DFA651B-C11F-42DB-A4EC-9A4A7EAA1BEC}" srcOrd="2" destOrd="0" presId="urn:microsoft.com/office/officeart/2016/7/layout/LinearArrowProcessNumbered"/>
    <dgm:cxn modelId="{DF9134AE-D222-4F04-9CEE-5252673F5F97}" type="presParOf" srcId="{C918EEE1-DD66-49E7-850E-2094C2C3D0F8}" destId="{4EE85E0F-6597-4134-9D33-0DEFB43A4658}" srcOrd="3" destOrd="0" presId="urn:microsoft.com/office/officeart/2016/7/layout/LinearArrowProcessNumbered"/>
    <dgm:cxn modelId="{44FD1EEE-3667-400C-95D0-95946FCF8329}" type="presParOf" srcId="{784E5A09-1C26-4E8F-8F84-5E51FF2C2B99}" destId="{E2EC1A54-D991-4064-A835-2069AB97C02F}" srcOrd="2" destOrd="0" presId="urn:microsoft.com/office/officeart/2016/7/layout/LinearArrowProcessNumbered"/>
    <dgm:cxn modelId="{D85146CA-8CC6-4F60-A0B9-9ADA9AC523EB}" type="presParOf" srcId="{44C5C67A-540C-466E-9351-5082EC9AAC3C}" destId="{DCDFA5CA-5B7E-43AB-A011-548DFC1CA0E0}" srcOrd="3" destOrd="0" presId="urn:microsoft.com/office/officeart/2016/7/layout/LinearArrowProcessNumbered"/>
    <dgm:cxn modelId="{C74E0F5E-0A4C-4329-A27F-9349930B4D9E}" type="presParOf" srcId="{44C5C67A-540C-466E-9351-5082EC9AAC3C}" destId="{B5352847-B964-411E-AF6F-C8FA28249B82}" srcOrd="4" destOrd="0" presId="urn:microsoft.com/office/officeart/2016/7/layout/LinearArrowProcessNumbered"/>
    <dgm:cxn modelId="{5041C058-F550-4CED-8858-2C4C37802A42}" type="presParOf" srcId="{B5352847-B964-411E-AF6F-C8FA28249B82}" destId="{E6E79C17-CD73-4E99-9C54-26AAD0100C5A}" srcOrd="0" destOrd="0" presId="urn:microsoft.com/office/officeart/2016/7/layout/LinearArrowProcessNumbered"/>
    <dgm:cxn modelId="{198BDB86-4329-467A-B8BF-C569E4FD7617}" type="presParOf" srcId="{B5352847-B964-411E-AF6F-C8FA28249B82}" destId="{F6C45BFA-F58E-4855-B38D-3124CC633898}" srcOrd="1" destOrd="0" presId="urn:microsoft.com/office/officeart/2016/7/layout/LinearArrowProcessNumbered"/>
    <dgm:cxn modelId="{D95FD0A2-2564-45BC-A82C-2A2F6BF3F36F}" type="presParOf" srcId="{F6C45BFA-F58E-4855-B38D-3124CC633898}" destId="{55C6ADB6-16BB-4F45-BD3B-CC63D86D4F37}" srcOrd="0" destOrd="0" presId="urn:microsoft.com/office/officeart/2016/7/layout/LinearArrowProcessNumbered"/>
    <dgm:cxn modelId="{A9F81B6B-6E24-457C-855A-458E9DCB0193}" type="presParOf" srcId="{F6C45BFA-F58E-4855-B38D-3124CC633898}" destId="{540DB585-37D3-4AA2-8077-7E4D9AE4A2F1}" srcOrd="1" destOrd="0" presId="urn:microsoft.com/office/officeart/2016/7/layout/LinearArrowProcessNumbered"/>
    <dgm:cxn modelId="{36E9C33C-1D18-4B5B-B419-785E4E5899FD}" type="presParOf" srcId="{F6C45BFA-F58E-4855-B38D-3124CC633898}" destId="{9DD5BA5A-1A06-4CBF-B8C8-580930A2621D}" srcOrd="2" destOrd="0" presId="urn:microsoft.com/office/officeart/2016/7/layout/LinearArrowProcessNumbered"/>
    <dgm:cxn modelId="{233D58B6-163A-4392-A41C-5291BA015117}" type="presParOf" srcId="{F6C45BFA-F58E-4855-B38D-3124CC633898}" destId="{646CA1D4-17CE-4F81-A873-F93042FBBEB6}" srcOrd="3" destOrd="0" presId="urn:microsoft.com/office/officeart/2016/7/layout/LinearArrowProcessNumbered"/>
    <dgm:cxn modelId="{7D36BFAE-A486-486A-9B5D-E622889E7D29}" type="presParOf" srcId="{B5352847-B964-411E-AF6F-C8FA28249B82}" destId="{AC5B76ED-EE7F-42C2-AEB4-96D5EDB3BD4E}" srcOrd="2" destOrd="0" presId="urn:microsoft.com/office/officeart/2016/7/layout/LinearArrowProcessNumbered"/>
    <dgm:cxn modelId="{4801950C-8157-460E-886C-3FB4D32D563D}" type="presParOf" srcId="{44C5C67A-540C-466E-9351-5082EC9AAC3C}" destId="{97A497A8-CC01-411F-A352-1F521DC313E8}" srcOrd="5" destOrd="0" presId="urn:microsoft.com/office/officeart/2016/7/layout/LinearArrowProcessNumbered"/>
    <dgm:cxn modelId="{A78C4F92-DD3C-4B76-8483-C5547DDA6727}" type="presParOf" srcId="{44C5C67A-540C-466E-9351-5082EC9AAC3C}" destId="{D552871C-1DD7-4EB7-AC82-3309067A7C96}" srcOrd="6" destOrd="0" presId="urn:microsoft.com/office/officeart/2016/7/layout/LinearArrowProcessNumbered"/>
    <dgm:cxn modelId="{E4556E39-76D1-4E86-9509-9501F59C18C8}" type="presParOf" srcId="{D552871C-1DD7-4EB7-AC82-3309067A7C96}" destId="{FC7E96C9-8003-4215-A131-8362790E755E}" srcOrd="0" destOrd="0" presId="urn:microsoft.com/office/officeart/2016/7/layout/LinearArrowProcessNumbered"/>
    <dgm:cxn modelId="{DD15FF7E-2807-4DE6-B086-6EC28DA82B95}" type="presParOf" srcId="{D552871C-1DD7-4EB7-AC82-3309067A7C96}" destId="{EB960DD2-CCA2-4E93-9C76-AEF7B5DC5FC5}" srcOrd="1" destOrd="0" presId="urn:microsoft.com/office/officeart/2016/7/layout/LinearArrowProcessNumbered"/>
    <dgm:cxn modelId="{A3A11B1D-09E6-4F63-BC70-38EB454E087D}" type="presParOf" srcId="{EB960DD2-CCA2-4E93-9C76-AEF7B5DC5FC5}" destId="{4DE02059-4F31-4D40-8245-6A21E1F78075}" srcOrd="0" destOrd="0" presId="urn:microsoft.com/office/officeart/2016/7/layout/LinearArrowProcessNumbered"/>
    <dgm:cxn modelId="{6C9AD4BC-BCBF-4A0A-93D1-D69C1C720260}" type="presParOf" srcId="{EB960DD2-CCA2-4E93-9C76-AEF7B5DC5FC5}" destId="{51505F7D-2BCC-41BE-9BF9-FBA6C4E5E14C}" srcOrd="1" destOrd="0" presId="urn:microsoft.com/office/officeart/2016/7/layout/LinearArrowProcessNumbered"/>
    <dgm:cxn modelId="{3DB06A8E-67F1-48D2-AEB2-71C649613F8A}" type="presParOf" srcId="{EB960DD2-CCA2-4E93-9C76-AEF7B5DC5FC5}" destId="{A18F3958-96E2-4B4C-B7E2-5D7FDF04833F}" srcOrd="2" destOrd="0" presId="urn:microsoft.com/office/officeart/2016/7/layout/LinearArrowProcessNumbered"/>
    <dgm:cxn modelId="{1206C863-2AF7-4EDD-98F1-59649E59B55A}" type="presParOf" srcId="{EB960DD2-CCA2-4E93-9C76-AEF7B5DC5FC5}" destId="{A9D09630-CA3D-4E6A-941D-1CCE4736CD28}" srcOrd="3" destOrd="0" presId="urn:microsoft.com/office/officeart/2016/7/layout/LinearArrowProcessNumbered"/>
    <dgm:cxn modelId="{1B57810D-0138-4DAA-B1A6-1FDE7CDF65E2}" type="presParOf" srcId="{D552871C-1DD7-4EB7-AC82-3309067A7C96}" destId="{8C6CDF2E-DBDE-466B-A810-0CD0D81C988E}"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3A53F-B653-4C90-B5FA-9E903B61FEB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679B349-6382-44C7-A1D7-99735235CA73}">
      <dgm:prSet/>
      <dgm:spPr/>
      <dgm:t>
        <a:bodyPr/>
        <a:lstStyle/>
        <a:p>
          <a:r>
            <a:rPr lang="en-US" dirty="0"/>
            <a:t>The ultimate goal is to establish an inclusive platform for narrating Ohio's story in an exciting, engaging, and memorable way. Positively impacting visitation and economic impact for our communities, institutions, and the travel and tourism industry as a whole.  </a:t>
          </a:r>
        </a:p>
      </dgm:t>
    </dgm:pt>
    <dgm:pt modelId="{A7586FEE-6A72-4D3B-806E-C9BB632DFF93}" type="parTrans" cxnId="{FF0902D6-972E-4E24-93CD-19F80D707B69}">
      <dgm:prSet/>
      <dgm:spPr/>
      <dgm:t>
        <a:bodyPr/>
        <a:lstStyle/>
        <a:p>
          <a:endParaRPr lang="en-US"/>
        </a:p>
      </dgm:t>
    </dgm:pt>
    <dgm:pt modelId="{242705D4-D9BC-4D42-A8F8-CCEED90BF5CE}" type="sibTrans" cxnId="{FF0902D6-972E-4E24-93CD-19F80D707B69}">
      <dgm:prSet/>
      <dgm:spPr/>
      <dgm:t>
        <a:bodyPr/>
        <a:lstStyle/>
        <a:p>
          <a:endParaRPr lang="en-US"/>
        </a:p>
      </dgm:t>
    </dgm:pt>
    <dgm:pt modelId="{6D07A755-4DAC-4802-9121-ED432AA935DB}">
      <dgm:prSet/>
      <dgm:spPr/>
      <dgm:t>
        <a:bodyPr/>
        <a:lstStyle/>
        <a:p>
          <a:r>
            <a:rPr lang="en-US"/>
            <a:t>Additionally, that we receive active participation by you, in this initiative. We will provide a formal submission process for you to become part of a trail.</a:t>
          </a:r>
        </a:p>
      </dgm:t>
    </dgm:pt>
    <dgm:pt modelId="{D18F77C8-4142-4E63-B66F-AAF19C086400}" type="parTrans" cxnId="{356CEBF2-B90D-4F00-987F-5878A87A0309}">
      <dgm:prSet/>
      <dgm:spPr/>
      <dgm:t>
        <a:bodyPr/>
        <a:lstStyle/>
        <a:p>
          <a:endParaRPr lang="en-US"/>
        </a:p>
      </dgm:t>
    </dgm:pt>
    <dgm:pt modelId="{DE8CABC8-AA14-4616-A8A4-34C1613A6DBC}" type="sibTrans" cxnId="{356CEBF2-B90D-4F00-987F-5878A87A0309}">
      <dgm:prSet/>
      <dgm:spPr/>
      <dgm:t>
        <a:bodyPr/>
        <a:lstStyle/>
        <a:p>
          <a:endParaRPr lang="en-US"/>
        </a:p>
      </dgm:t>
    </dgm:pt>
    <dgm:pt modelId="{2B0124E4-E320-485A-8A29-0FC94459C603}">
      <dgm:prSet/>
      <dgm:spPr/>
      <dgm:t>
        <a:bodyPr/>
        <a:lstStyle/>
        <a:p>
          <a:r>
            <a:rPr lang="en-US"/>
            <a:t>We will actively promote Trails and Tales through America250-Ohio.org and affiliated partner websites.</a:t>
          </a:r>
        </a:p>
      </dgm:t>
    </dgm:pt>
    <dgm:pt modelId="{56AE9DF6-4677-49AA-B6C1-7C671B4AB68D}" type="parTrans" cxnId="{E20E053D-E227-4D46-AB10-11283969ED38}">
      <dgm:prSet/>
      <dgm:spPr/>
      <dgm:t>
        <a:bodyPr/>
        <a:lstStyle/>
        <a:p>
          <a:endParaRPr lang="en-US"/>
        </a:p>
      </dgm:t>
    </dgm:pt>
    <dgm:pt modelId="{B4995E1E-47E4-439D-9478-E6F491224360}" type="sibTrans" cxnId="{E20E053D-E227-4D46-AB10-11283969ED38}">
      <dgm:prSet/>
      <dgm:spPr/>
      <dgm:t>
        <a:bodyPr/>
        <a:lstStyle/>
        <a:p>
          <a:endParaRPr lang="en-US"/>
        </a:p>
      </dgm:t>
    </dgm:pt>
    <dgm:pt modelId="{2705C951-CE0D-49C8-81F8-1ECCFFEBFE53}" type="pres">
      <dgm:prSet presAssocID="{CAC3A53F-B653-4C90-B5FA-9E903B61FEBD}" presName="linear" presStyleCnt="0">
        <dgm:presLayoutVars>
          <dgm:animLvl val="lvl"/>
          <dgm:resizeHandles val="exact"/>
        </dgm:presLayoutVars>
      </dgm:prSet>
      <dgm:spPr/>
    </dgm:pt>
    <dgm:pt modelId="{CFCB0E89-6A47-4B37-8EFD-EC0E687C2784}" type="pres">
      <dgm:prSet presAssocID="{5679B349-6382-44C7-A1D7-99735235CA73}" presName="parentText" presStyleLbl="node1" presStyleIdx="0" presStyleCnt="3">
        <dgm:presLayoutVars>
          <dgm:chMax val="0"/>
          <dgm:bulletEnabled val="1"/>
        </dgm:presLayoutVars>
      </dgm:prSet>
      <dgm:spPr/>
    </dgm:pt>
    <dgm:pt modelId="{BE7CA31C-FB26-47EC-98DD-85F0F5C257F2}" type="pres">
      <dgm:prSet presAssocID="{242705D4-D9BC-4D42-A8F8-CCEED90BF5CE}" presName="spacer" presStyleCnt="0"/>
      <dgm:spPr/>
    </dgm:pt>
    <dgm:pt modelId="{E44161A3-7F3E-41EA-A637-B78AE135EBFC}" type="pres">
      <dgm:prSet presAssocID="{6D07A755-4DAC-4802-9121-ED432AA935DB}" presName="parentText" presStyleLbl="node1" presStyleIdx="1" presStyleCnt="3">
        <dgm:presLayoutVars>
          <dgm:chMax val="0"/>
          <dgm:bulletEnabled val="1"/>
        </dgm:presLayoutVars>
      </dgm:prSet>
      <dgm:spPr/>
    </dgm:pt>
    <dgm:pt modelId="{0579E89F-64E0-4FFE-81D6-B8854B043CC4}" type="pres">
      <dgm:prSet presAssocID="{DE8CABC8-AA14-4616-A8A4-34C1613A6DBC}" presName="spacer" presStyleCnt="0"/>
      <dgm:spPr/>
    </dgm:pt>
    <dgm:pt modelId="{9CDA5C8C-9D39-461A-B8C9-9FBE0BC69F80}" type="pres">
      <dgm:prSet presAssocID="{2B0124E4-E320-485A-8A29-0FC94459C603}" presName="parentText" presStyleLbl="node1" presStyleIdx="2" presStyleCnt="3">
        <dgm:presLayoutVars>
          <dgm:chMax val="0"/>
          <dgm:bulletEnabled val="1"/>
        </dgm:presLayoutVars>
      </dgm:prSet>
      <dgm:spPr/>
    </dgm:pt>
  </dgm:ptLst>
  <dgm:cxnLst>
    <dgm:cxn modelId="{75624B07-3A12-4103-8C77-FEDECA7D7123}" type="presOf" srcId="{CAC3A53F-B653-4C90-B5FA-9E903B61FEBD}" destId="{2705C951-CE0D-49C8-81F8-1ECCFFEBFE53}" srcOrd="0" destOrd="0" presId="urn:microsoft.com/office/officeart/2005/8/layout/vList2"/>
    <dgm:cxn modelId="{E20E053D-E227-4D46-AB10-11283969ED38}" srcId="{CAC3A53F-B653-4C90-B5FA-9E903B61FEBD}" destId="{2B0124E4-E320-485A-8A29-0FC94459C603}" srcOrd="2" destOrd="0" parTransId="{56AE9DF6-4677-49AA-B6C1-7C671B4AB68D}" sibTransId="{B4995E1E-47E4-439D-9478-E6F491224360}"/>
    <dgm:cxn modelId="{F5F0C646-4551-4E01-A3BE-556B223906DD}" type="presOf" srcId="{6D07A755-4DAC-4802-9121-ED432AA935DB}" destId="{E44161A3-7F3E-41EA-A637-B78AE135EBFC}" srcOrd="0" destOrd="0" presId="urn:microsoft.com/office/officeart/2005/8/layout/vList2"/>
    <dgm:cxn modelId="{DC3FC176-730E-4EC3-B1A1-32A13DE8046A}" type="presOf" srcId="{2B0124E4-E320-485A-8A29-0FC94459C603}" destId="{9CDA5C8C-9D39-461A-B8C9-9FBE0BC69F80}" srcOrd="0" destOrd="0" presId="urn:microsoft.com/office/officeart/2005/8/layout/vList2"/>
    <dgm:cxn modelId="{FF0902D6-972E-4E24-93CD-19F80D707B69}" srcId="{CAC3A53F-B653-4C90-B5FA-9E903B61FEBD}" destId="{5679B349-6382-44C7-A1D7-99735235CA73}" srcOrd="0" destOrd="0" parTransId="{A7586FEE-6A72-4D3B-806E-C9BB632DFF93}" sibTransId="{242705D4-D9BC-4D42-A8F8-CCEED90BF5CE}"/>
    <dgm:cxn modelId="{356CEBF2-B90D-4F00-987F-5878A87A0309}" srcId="{CAC3A53F-B653-4C90-B5FA-9E903B61FEBD}" destId="{6D07A755-4DAC-4802-9121-ED432AA935DB}" srcOrd="1" destOrd="0" parTransId="{D18F77C8-4142-4E63-B66F-AAF19C086400}" sibTransId="{DE8CABC8-AA14-4616-A8A4-34C1613A6DBC}"/>
    <dgm:cxn modelId="{0A18BBF3-2023-40D3-BEA7-DF69DECA8A42}" type="presOf" srcId="{5679B349-6382-44C7-A1D7-99735235CA73}" destId="{CFCB0E89-6A47-4B37-8EFD-EC0E687C2784}" srcOrd="0" destOrd="0" presId="urn:microsoft.com/office/officeart/2005/8/layout/vList2"/>
    <dgm:cxn modelId="{BE5BB6DC-AEC1-46E6-9EC7-CBF61DA16980}" type="presParOf" srcId="{2705C951-CE0D-49C8-81F8-1ECCFFEBFE53}" destId="{CFCB0E89-6A47-4B37-8EFD-EC0E687C2784}" srcOrd="0" destOrd="0" presId="urn:microsoft.com/office/officeart/2005/8/layout/vList2"/>
    <dgm:cxn modelId="{C5281731-FB78-4A28-B54B-D79F9F3CE0A9}" type="presParOf" srcId="{2705C951-CE0D-49C8-81F8-1ECCFFEBFE53}" destId="{BE7CA31C-FB26-47EC-98DD-85F0F5C257F2}" srcOrd="1" destOrd="0" presId="urn:microsoft.com/office/officeart/2005/8/layout/vList2"/>
    <dgm:cxn modelId="{4BF5FBF6-5847-4409-95E7-63C54BBFEA02}" type="presParOf" srcId="{2705C951-CE0D-49C8-81F8-1ECCFFEBFE53}" destId="{E44161A3-7F3E-41EA-A637-B78AE135EBFC}" srcOrd="2" destOrd="0" presId="urn:microsoft.com/office/officeart/2005/8/layout/vList2"/>
    <dgm:cxn modelId="{20AD282E-0502-44D9-A1A2-425FA36EAACB}" type="presParOf" srcId="{2705C951-CE0D-49C8-81F8-1ECCFFEBFE53}" destId="{0579E89F-64E0-4FFE-81D6-B8854B043CC4}" srcOrd="3" destOrd="0" presId="urn:microsoft.com/office/officeart/2005/8/layout/vList2"/>
    <dgm:cxn modelId="{2CD0C87E-4373-4032-A674-863FE16121D4}" type="presParOf" srcId="{2705C951-CE0D-49C8-81F8-1ECCFFEBFE53}" destId="{9CDA5C8C-9D39-461A-B8C9-9FBE0BC69F8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9C9BE-F08D-4BAB-802F-5C1905A9F363}">
      <dsp:nvSpPr>
        <dsp:cNvPr id="0" name=""/>
        <dsp:cNvSpPr/>
      </dsp:nvSpPr>
      <dsp:spPr>
        <a:xfrm>
          <a:off x="1220456" y="565432"/>
          <a:ext cx="972562"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848A5F-1C7F-404C-8A5B-9892CEAC72B1}">
      <dsp:nvSpPr>
        <dsp:cNvPr id="0" name=""/>
        <dsp:cNvSpPr/>
      </dsp:nvSpPr>
      <dsp:spPr>
        <a:xfrm>
          <a:off x="2251371" y="483693"/>
          <a:ext cx="111844" cy="210222"/>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AC68C1-BFB1-4B89-B9D3-CE67A84A8172}">
      <dsp:nvSpPr>
        <dsp:cNvPr id="0" name=""/>
        <dsp:cNvSpPr/>
      </dsp:nvSpPr>
      <dsp:spPr>
        <a:xfrm>
          <a:off x="597555" y="64138"/>
          <a:ext cx="1002659" cy="100265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9" tIns="38909" rIns="38909" bIns="38909"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744391" y="210974"/>
        <a:ext cx="708987" cy="708987"/>
      </dsp:txXfrm>
    </dsp:sp>
    <dsp:sp modelId="{22C3228D-6CC4-4A77-8ECD-5BEF98487DC7}">
      <dsp:nvSpPr>
        <dsp:cNvPr id="0" name=""/>
        <dsp:cNvSpPr/>
      </dsp:nvSpPr>
      <dsp:spPr>
        <a:xfrm>
          <a:off x="4753" y="1232353"/>
          <a:ext cx="2188264" cy="1818838"/>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613" tIns="165100" rIns="172613" bIns="165100" numCol="1" spcCol="1270" anchor="t" anchorCtr="0">
          <a:noAutofit/>
        </a:bodyPr>
        <a:lstStyle/>
        <a:p>
          <a:pPr marL="0" lvl="0" indent="0" algn="l" defTabSz="711200">
            <a:lnSpc>
              <a:spcPct val="100000"/>
            </a:lnSpc>
            <a:spcBef>
              <a:spcPct val="0"/>
            </a:spcBef>
            <a:spcAft>
              <a:spcPct val="35000"/>
            </a:spcAft>
            <a:buNone/>
          </a:pPr>
          <a:r>
            <a:rPr lang="en-US" sz="1600" kern="1200" dirty="0"/>
            <a:t>Identify your existing stories and trails that can be integrated into a statewide thematic trail.</a:t>
          </a:r>
        </a:p>
      </dsp:txBody>
      <dsp:txXfrm>
        <a:off x="4753" y="1596121"/>
        <a:ext cx="2188264" cy="1455070"/>
      </dsp:txXfrm>
    </dsp:sp>
    <dsp:sp modelId="{A4BFDE16-2536-424A-ACFF-396E9F5B4E8F}">
      <dsp:nvSpPr>
        <dsp:cNvPr id="0" name=""/>
        <dsp:cNvSpPr/>
      </dsp:nvSpPr>
      <dsp:spPr>
        <a:xfrm>
          <a:off x="2436158" y="565567"/>
          <a:ext cx="2188264"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ACF3B-C935-40BE-81A5-46E41D50C2B1}">
      <dsp:nvSpPr>
        <dsp:cNvPr id="0" name=""/>
        <dsp:cNvSpPr/>
      </dsp:nvSpPr>
      <dsp:spPr>
        <a:xfrm>
          <a:off x="4682777" y="483806"/>
          <a:ext cx="111844" cy="21033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A651B-C11F-42DB-A4EC-9A4A7EAA1BEC}">
      <dsp:nvSpPr>
        <dsp:cNvPr id="0" name=""/>
        <dsp:cNvSpPr/>
      </dsp:nvSpPr>
      <dsp:spPr>
        <a:xfrm>
          <a:off x="3028961" y="64273"/>
          <a:ext cx="1002659" cy="100265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9" tIns="38909" rIns="38909" bIns="38909"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3175797" y="211109"/>
        <a:ext cx="708987" cy="708987"/>
      </dsp:txXfrm>
    </dsp:sp>
    <dsp:sp modelId="{E2EC1A54-D991-4064-A835-2069AB97C02F}">
      <dsp:nvSpPr>
        <dsp:cNvPr id="0" name=""/>
        <dsp:cNvSpPr/>
      </dsp:nvSpPr>
      <dsp:spPr>
        <a:xfrm>
          <a:off x="2436158" y="1232668"/>
          <a:ext cx="2188264" cy="1818838"/>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613" tIns="165100" rIns="172613" bIns="165100" numCol="1" spcCol="1270" anchor="t" anchorCtr="0">
          <a:noAutofit/>
        </a:bodyPr>
        <a:lstStyle/>
        <a:p>
          <a:pPr marL="0" lvl="0" indent="0" algn="l" defTabSz="711200">
            <a:lnSpc>
              <a:spcPct val="100000"/>
            </a:lnSpc>
            <a:spcBef>
              <a:spcPct val="0"/>
            </a:spcBef>
            <a:spcAft>
              <a:spcPct val="35000"/>
            </a:spcAft>
            <a:buNone/>
          </a:pPr>
          <a:r>
            <a:rPr lang="en-US" sz="1600" kern="1200" dirty="0"/>
            <a:t>Dive into historical records, archives, and local stories to gather content.</a:t>
          </a:r>
        </a:p>
      </dsp:txBody>
      <dsp:txXfrm>
        <a:off x="2436158" y="1596436"/>
        <a:ext cx="2188264" cy="1455070"/>
      </dsp:txXfrm>
    </dsp:sp>
    <dsp:sp modelId="{55C6ADB6-16BB-4F45-BD3B-CC63D86D4F37}">
      <dsp:nvSpPr>
        <dsp:cNvPr id="0" name=""/>
        <dsp:cNvSpPr/>
      </dsp:nvSpPr>
      <dsp:spPr>
        <a:xfrm>
          <a:off x="4867564" y="565567"/>
          <a:ext cx="2188264"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DB585-37D3-4AA2-8077-7E4D9AE4A2F1}">
      <dsp:nvSpPr>
        <dsp:cNvPr id="0" name=""/>
        <dsp:cNvSpPr/>
      </dsp:nvSpPr>
      <dsp:spPr>
        <a:xfrm>
          <a:off x="7114182" y="483806"/>
          <a:ext cx="111844" cy="21033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D5BA5A-1A06-4CBF-B8C8-580930A2621D}">
      <dsp:nvSpPr>
        <dsp:cNvPr id="0" name=""/>
        <dsp:cNvSpPr/>
      </dsp:nvSpPr>
      <dsp:spPr>
        <a:xfrm>
          <a:off x="5460366" y="64273"/>
          <a:ext cx="1002659" cy="100265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9" tIns="38909" rIns="38909" bIns="38909"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5607202" y="211109"/>
        <a:ext cx="708987" cy="708987"/>
      </dsp:txXfrm>
    </dsp:sp>
    <dsp:sp modelId="{AC5B76ED-EE7F-42C2-AEB4-96D5EDB3BD4E}">
      <dsp:nvSpPr>
        <dsp:cNvPr id="0" name=""/>
        <dsp:cNvSpPr/>
      </dsp:nvSpPr>
      <dsp:spPr>
        <a:xfrm>
          <a:off x="4876864" y="1233387"/>
          <a:ext cx="2188264" cy="1842514"/>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613" tIns="165100" rIns="172613" bIns="165100" numCol="1" spcCol="1270" anchor="t" anchorCtr="0">
          <a:noAutofit/>
        </a:bodyPr>
        <a:lstStyle/>
        <a:p>
          <a:pPr marL="0" lvl="0" indent="0" algn="l" defTabSz="711200">
            <a:lnSpc>
              <a:spcPct val="100000"/>
            </a:lnSpc>
            <a:spcBef>
              <a:spcPct val="0"/>
            </a:spcBef>
            <a:spcAft>
              <a:spcPct val="35000"/>
            </a:spcAft>
            <a:buNone/>
          </a:pPr>
          <a:r>
            <a:rPr lang="en-US" sz="1600" kern="1200" dirty="0"/>
            <a:t>Seek input from residents, businesses, &amp; cultural institutions to create a sense of ownership and pride. </a:t>
          </a:r>
        </a:p>
      </dsp:txBody>
      <dsp:txXfrm>
        <a:off x="4876864" y="1601890"/>
        <a:ext cx="2188264" cy="1474011"/>
      </dsp:txXfrm>
    </dsp:sp>
    <dsp:sp modelId="{4DE02059-4F31-4D40-8245-6A21E1F78075}">
      <dsp:nvSpPr>
        <dsp:cNvPr id="0" name=""/>
        <dsp:cNvSpPr/>
      </dsp:nvSpPr>
      <dsp:spPr>
        <a:xfrm>
          <a:off x="7298969" y="565567"/>
          <a:ext cx="1094132"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8F3958-96E2-4B4C-B7E2-5D7FDF04833F}">
      <dsp:nvSpPr>
        <dsp:cNvPr id="0" name=""/>
        <dsp:cNvSpPr/>
      </dsp:nvSpPr>
      <dsp:spPr>
        <a:xfrm>
          <a:off x="7891771" y="64273"/>
          <a:ext cx="1002659" cy="100265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9" tIns="38909" rIns="38909" bIns="38909" numCol="1" spcCol="1270" anchor="ctr" anchorCtr="0">
          <a:noAutofit/>
        </a:bodyPr>
        <a:lstStyle/>
        <a:p>
          <a:pPr marL="0" lvl="0" indent="0" algn="ctr" defTabSz="1911350">
            <a:lnSpc>
              <a:spcPct val="90000"/>
            </a:lnSpc>
            <a:spcBef>
              <a:spcPct val="0"/>
            </a:spcBef>
            <a:spcAft>
              <a:spcPct val="35000"/>
            </a:spcAft>
            <a:buNone/>
          </a:pPr>
          <a:r>
            <a:rPr lang="en-US" sz="4300" kern="1200"/>
            <a:t>4</a:t>
          </a:r>
        </a:p>
      </dsp:txBody>
      <dsp:txXfrm>
        <a:off x="8038607" y="211109"/>
        <a:ext cx="708987" cy="708987"/>
      </dsp:txXfrm>
    </dsp:sp>
    <dsp:sp modelId="{8C6CDF2E-DBDE-466B-A810-0CD0D81C988E}">
      <dsp:nvSpPr>
        <dsp:cNvPr id="0" name=""/>
        <dsp:cNvSpPr/>
      </dsp:nvSpPr>
      <dsp:spPr>
        <a:xfrm>
          <a:off x="7298969" y="1232668"/>
          <a:ext cx="2188264" cy="1842514"/>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613" tIns="165100" rIns="172613" bIns="165100" numCol="1" spcCol="1270" anchor="t" anchorCtr="0">
          <a:noAutofit/>
        </a:bodyPr>
        <a:lstStyle/>
        <a:p>
          <a:pPr marL="0" lvl="0" indent="0" algn="l" defTabSz="711200">
            <a:lnSpc>
              <a:spcPct val="100000"/>
            </a:lnSpc>
            <a:spcBef>
              <a:spcPct val="0"/>
            </a:spcBef>
            <a:spcAft>
              <a:spcPct val="35000"/>
            </a:spcAft>
            <a:buNone/>
          </a:pPr>
          <a:r>
            <a:rPr lang="en-US" sz="1600" kern="1200" dirty="0"/>
            <a:t>Collaborate with neighboring entities &amp; regions to continue the story with stops all through the state.</a:t>
          </a:r>
        </a:p>
      </dsp:txBody>
      <dsp:txXfrm>
        <a:off x="7298969" y="1601171"/>
        <a:ext cx="2188264" cy="1474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B0E89-6A47-4B37-8EFD-EC0E687C2784}">
      <dsp:nvSpPr>
        <dsp:cNvPr id="0" name=""/>
        <dsp:cNvSpPr/>
      </dsp:nvSpPr>
      <dsp:spPr>
        <a:xfrm>
          <a:off x="0" y="548028"/>
          <a:ext cx="9615054" cy="1099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ultimate goal is to establish an inclusive platform for narrating Ohio's story in an exciting, engaging, and memorable way. Positively impacting visitation and economic impact for our communities, institutions, and the travel and tourism industry as a whole.  </a:t>
          </a:r>
        </a:p>
      </dsp:txBody>
      <dsp:txXfrm>
        <a:off x="53688" y="601716"/>
        <a:ext cx="9507678" cy="992424"/>
      </dsp:txXfrm>
    </dsp:sp>
    <dsp:sp modelId="{E44161A3-7F3E-41EA-A637-B78AE135EBFC}">
      <dsp:nvSpPr>
        <dsp:cNvPr id="0" name=""/>
        <dsp:cNvSpPr/>
      </dsp:nvSpPr>
      <dsp:spPr>
        <a:xfrm>
          <a:off x="0" y="1705428"/>
          <a:ext cx="9615054" cy="10998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Additionally, that we receive active participation by you, in this initiative. We will provide a formal submission process for you to become part of a trail.</a:t>
          </a:r>
        </a:p>
      </dsp:txBody>
      <dsp:txXfrm>
        <a:off x="53688" y="1759116"/>
        <a:ext cx="9507678" cy="992424"/>
      </dsp:txXfrm>
    </dsp:sp>
    <dsp:sp modelId="{9CDA5C8C-9D39-461A-B8C9-9FBE0BC69F80}">
      <dsp:nvSpPr>
        <dsp:cNvPr id="0" name=""/>
        <dsp:cNvSpPr/>
      </dsp:nvSpPr>
      <dsp:spPr>
        <a:xfrm>
          <a:off x="0" y="2862828"/>
          <a:ext cx="9615054" cy="1099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 will actively promote Trails and Tales through America250-Ohio.org and affiliated partner websites.</a:t>
          </a:r>
        </a:p>
      </dsp:txBody>
      <dsp:txXfrm>
        <a:off x="53688" y="2916516"/>
        <a:ext cx="9507678" cy="992424"/>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24E0-9A58-40F8-BCF8-941D603A6B7D}"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57850-5D45-4A09-841D-6D0E9147EC9B}" type="slidenum">
              <a:rPr lang="en-US" smtClean="0"/>
              <a:t>‹#›</a:t>
            </a:fld>
            <a:endParaRPr lang="en-US"/>
          </a:p>
        </p:txBody>
      </p:sp>
    </p:spTree>
    <p:extLst>
      <p:ext uri="{BB962C8B-B14F-4D97-AF65-F5344CB8AC3E}">
        <p14:creationId xmlns:p14="http://schemas.microsoft.com/office/powerpoint/2010/main" val="62338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2021, the Ohio Assembly passed Ohio Revised Code 149.309 forming the Ohio Commission for the </a:t>
            </a:r>
            <a:r>
              <a:rPr lang="en-US" err="1"/>
              <a:t>Semiquincentennial</a:t>
            </a:r>
            <a:r>
              <a:rPr lang="en-US"/>
              <a:t> – we have shorthanded it to America 250-Ohio (easier to say!). The charge of the commission it to plan…(then read slide).</a:t>
            </a:r>
          </a:p>
        </p:txBody>
      </p:sp>
      <p:sp>
        <p:nvSpPr>
          <p:cNvPr id="4" name="Slide Number Placeholder 3"/>
          <p:cNvSpPr>
            <a:spLocks noGrp="1"/>
          </p:cNvSpPr>
          <p:nvPr>
            <p:ph type="sldNum" sz="quarter" idx="5"/>
          </p:nvPr>
        </p:nvSpPr>
        <p:spPr/>
        <p:txBody>
          <a:bodyPr/>
          <a:lstStyle/>
          <a:p>
            <a:fld id="{E7C59B08-1E80-49FE-B08C-DF8C24B95F85}" type="slidenum">
              <a:rPr lang="en-US" smtClean="0"/>
              <a:t>4</a:t>
            </a:fld>
            <a:endParaRPr lang="en-US"/>
          </a:p>
        </p:txBody>
      </p:sp>
    </p:spTree>
    <p:extLst>
      <p:ext uri="{BB962C8B-B14F-4D97-AF65-F5344CB8AC3E}">
        <p14:creationId xmlns:p14="http://schemas.microsoft.com/office/powerpoint/2010/main" val="203419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stay in touch by following our social media channels or visiting our website.</a:t>
            </a:r>
          </a:p>
        </p:txBody>
      </p:sp>
      <p:sp>
        <p:nvSpPr>
          <p:cNvPr id="4" name="Slide Number Placeholder 3"/>
          <p:cNvSpPr>
            <a:spLocks noGrp="1"/>
          </p:cNvSpPr>
          <p:nvPr>
            <p:ph type="sldNum" sz="quarter" idx="5"/>
          </p:nvPr>
        </p:nvSpPr>
        <p:spPr/>
        <p:txBody>
          <a:bodyPr/>
          <a:lstStyle/>
          <a:p>
            <a:fld id="{E7C59B08-1E80-49FE-B08C-DF8C24B95F85}" type="slidenum">
              <a:rPr lang="en-US" smtClean="0"/>
              <a:t>23</a:t>
            </a:fld>
            <a:endParaRPr lang="en-US"/>
          </a:p>
        </p:txBody>
      </p:sp>
    </p:spTree>
    <p:extLst>
      <p:ext uri="{BB962C8B-B14F-4D97-AF65-F5344CB8AC3E}">
        <p14:creationId xmlns:p14="http://schemas.microsoft.com/office/powerpoint/2010/main" val="371993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stay in touch by following our social media channels or visiting our website.</a:t>
            </a:r>
          </a:p>
        </p:txBody>
      </p:sp>
      <p:sp>
        <p:nvSpPr>
          <p:cNvPr id="4" name="Slide Number Placeholder 3"/>
          <p:cNvSpPr>
            <a:spLocks noGrp="1"/>
          </p:cNvSpPr>
          <p:nvPr>
            <p:ph type="sldNum" sz="quarter" idx="5"/>
          </p:nvPr>
        </p:nvSpPr>
        <p:spPr/>
        <p:txBody>
          <a:bodyPr/>
          <a:lstStyle/>
          <a:p>
            <a:fld id="{E7C59B08-1E80-49FE-B08C-DF8C24B95F85}" type="slidenum">
              <a:rPr lang="en-US" smtClean="0"/>
              <a:t>24</a:t>
            </a:fld>
            <a:endParaRPr lang="en-US"/>
          </a:p>
        </p:txBody>
      </p:sp>
    </p:spTree>
    <p:extLst>
      <p:ext uri="{BB962C8B-B14F-4D97-AF65-F5344CB8AC3E}">
        <p14:creationId xmlns:p14="http://schemas.microsoft.com/office/powerpoint/2010/main" val="302864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stay in touch by following our social media channels or visiting our website.</a:t>
            </a:r>
          </a:p>
        </p:txBody>
      </p:sp>
      <p:sp>
        <p:nvSpPr>
          <p:cNvPr id="4" name="Slide Number Placeholder 3"/>
          <p:cNvSpPr>
            <a:spLocks noGrp="1"/>
          </p:cNvSpPr>
          <p:nvPr>
            <p:ph type="sldNum" sz="quarter" idx="5"/>
          </p:nvPr>
        </p:nvSpPr>
        <p:spPr/>
        <p:txBody>
          <a:bodyPr/>
          <a:lstStyle/>
          <a:p>
            <a:fld id="{E7C59B08-1E80-49FE-B08C-DF8C24B95F85}" type="slidenum">
              <a:rPr lang="en-US" smtClean="0"/>
              <a:t>25</a:t>
            </a:fld>
            <a:endParaRPr lang="en-US"/>
          </a:p>
        </p:txBody>
      </p:sp>
    </p:spTree>
    <p:extLst>
      <p:ext uri="{BB962C8B-B14F-4D97-AF65-F5344CB8AC3E}">
        <p14:creationId xmlns:p14="http://schemas.microsoft.com/office/powerpoint/2010/main" val="219795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you personally get involved?</a:t>
            </a:r>
          </a:p>
          <a:p>
            <a:endParaRPr lang="en-US"/>
          </a:p>
          <a:p>
            <a:r>
              <a:rPr lang="en-US"/>
              <a:t>Here are some ideas (read slide)</a:t>
            </a:r>
          </a:p>
        </p:txBody>
      </p:sp>
      <p:sp>
        <p:nvSpPr>
          <p:cNvPr id="4" name="Slide Number Placeholder 3"/>
          <p:cNvSpPr>
            <a:spLocks noGrp="1"/>
          </p:cNvSpPr>
          <p:nvPr>
            <p:ph type="sldNum" sz="quarter" idx="5"/>
          </p:nvPr>
        </p:nvSpPr>
        <p:spPr/>
        <p:txBody>
          <a:bodyPr/>
          <a:lstStyle/>
          <a:p>
            <a:fld id="{E7C59B08-1E80-49FE-B08C-DF8C24B95F85}" type="slidenum">
              <a:rPr lang="en-US" smtClean="0"/>
              <a:t>26</a:t>
            </a:fld>
            <a:endParaRPr lang="en-US"/>
          </a:p>
        </p:txBody>
      </p:sp>
    </p:spTree>
    <p:extLst>
      <p:ext uri="{BB962C8B-B14F-4D97-AF65-F5344CB8AC3E}">
        <p14:creationId xmlns:p14="http://schemas.microsoft.com/office/powerpoint/2010/main" val="2849465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ways you can get involved at the community level.</a:t>
            </a:r>
          </a:p>
        </p:txBody>
      </p:sp>
      <p:sp>
        <p:nvSpPr>
          <p:cNvPr id="4" name="Slide Number Placeholder 3"/>
          <p:cNvSpPr>
            <a:spLocks noGrp="1"/>
          </p:cNvSpPr>
          <p:nvPr>
            <p:ph type="sldNum" sz="quarter" idx="5"/>
          </p:nvPr>
        </p:nvSpPr>
        <p:spPr/>
        <p:txBody>
          <a:bodyPr/>
          <a:lstStyle/>
          <a:p>
            <a:fld id="{E7C59B08-1E80-49FE-B08C-DF8C24B95F85}" type="slidenum">
              <a:rPr lang="en-US" smtClean="0"/>
              <a:t>27</a:t>
            </a:fld>
            <a:endParaRPr lang="en-US"/>
          </a:p>
        </p:txBody>
      </p:sp>
    </p:spTree>
    <p:extLst>
      <p:ext uri="{BB962C8B-B14F-4D97-AF65-F5344CB8AC3E}">
        <p14:creationId xmlns:p14="http://schemas.microsoft.com/office/powerpoint/2010/main" val="3050222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stay in touch by following our social media channels or visiting our website.</a:t>
            </a:r>
          </a:p>
        </p:txBody>
      </p:sp>
      <p:sp>
        <p:nvSpPr>
          <p:cNvPr id="4" name="Slide Number Placeholder 3"/>
          <p:cNvSpPr>
            <a:spLocks noGrp="1"/>
          </p:cNvSpPr>
          <p:nvPr>
            <p:ph type="sldNum" sz="quarter" idx="5"/>
          </p:nvPr>
        </p:nvSpPr>
        <p:spPr/>
        <p:txBody>
          <a:bodyPr/>
          <a:lstStyle/>
          <a:p>
            <a:fld id="{E7C59B08-1E80-49FE-B08C-DF8C24B95F85}" type="slidenum">
              <a:rPr lang="en-US" smtClean="0"/>
              <a:t>28</a:t>
            </a:fld>
            <a:endParaRPr lang="en-US"/>
          </a:p>
        </p:txBody>
      </p:sp>
    </p:spTree>
    <p:extLst>
      <p:ext uri="{BB962C8B-B14F-4D97-AF65-F5344CB8AC3E}">
        <p14:creationId xmlns:p14="http://schemas.microsoft.com/office/powerpoint/2010/main" val="372808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state of Ohio, we are gearing up for the anniversary with the America 250-Ohio commission – a group of 30 commissioners plus paid staff who are preparing to make Ohio’s celebration truly special and memorable.</a:t>
            </a:r>
          </a:p>
        </p:txBody>
      </p:sp>
      <p:sp>
        <p:nvSpPr>
          <p:cNvPr id="4" name="Slide Number Placeholder 3"/>
          <p:cNvSpPr>
            <a:spLocks noGrp="1"/>
          </p:cNvSpPr>
          <p:nvPr>
            <p:ph type="sldNum" sz="quarter" idx="5"/>
          </p:nvPr>
        </p:nvSpPr>
        <p:spPr/>
        <p:txBody>
          <a:bodyPr/>
          <a:lstStyle/>
          <a:p>
            <a:fld id="{E7C59B08-1E80-49FE-B08C-DF8C24B95F85}" type="slidenum">
              <a:rPr lang="en-US" smtClean="0"/>
              <a:t>29</a:t>
            </a:fld>
            <a:endParaRPr lang="en-US"/>
          </a:p>
        </p:txBody>
      </p:sp>
    </p:spTree>
    <p:extLst>
      <p:ext uri="{BB962C8B-B14F-4D97-AF65-F5344CB8AC3E}">
        <p14:creationId xmlns:p14="http://schemas.microsoft.com/office/powerpoint/2010/main" val="346116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commission has five key goals (ready from the slide).</a:t>
            </a:r>
          </a:p>
        </p:txBody>
      </p:sp>
      <p:sp>
        <p:nvSpPr>
          <p:cNvPr id="4" name="Slide Number Placeholder 3"/>
          <p:cNvSpPr>
            <a:spLocks noGrp="1"/>
          </p:cNvSpPr>
          <p:nvPr>
            <p:ph type="sldNum" sz="quarter" idx="5"/>
          </p:nvPr>
        </p:nvSpPr>
        <p:spPr/>
        <p:txBody>
          <a:bodyPr/>
          <a:lstStyle/>
          <a:p>
            <a:fld id="{E7C59B08-1E80-49FE-B08C-DF8C24B95F85}" type="slidenum">
              <a:rPr lang="en-US" smtClean="0"/>
              <a:t>5</a:t>
            </a:fld>
            <a:endParaRPr lang="en-US"/>
          </a:p>
        </p:txBody>
      </p:sp>
    </p:spTree>
    <p:extLst>
      <p:ext uri="{BB962C8B-B14F-4D97-AF65-F5344CB8AC3E}">
        <p14:creationId xmlns:p14="http://schemas.microsoft.com/office/powerpoint/2010/main" val="146504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commission has five key goals (ready from the slide).</a:t>
            </a:r>
          </a:p>
        </p:txBody>
      </p:sp>
      <p:sp>
        <p:nvSpPr>
          <p:cNvPr id="4" name="Slide Number Placeholder 3"/>
          <p:cNvSpPr>
            <a:spLocks noGrp="1"/>
          </p:cNvSpPr>
          <p:nvPr>
            <p:ph type="sldNum" sz="quarter" idx="5"/>
          </p:nvPr>
        </p:nvSpPr>
        <p:spPr/>
        <p:txBody>
          <a:bodyPr/>
          <a:lstStyle/>
          <a:p>
            <a:fld id="{E7C59B08-1E80-49FE-B08C-DF8C24B95F85}" type="slidenum">
              <a:rPr lang="en-US" smtClean="0"/>
              <a:t>7</a:t>
            </a:fld>
            <a:endParaRPr lang="en-US"/>
          </a:p>
        </p:txBody>
      </p:sp>
    </p:spTree>
    <p:extLst>
      <p:ext uri="{BB962C8B-B14F-4D97-AF65-F5344CB8AC3E}">
        <p14:creationId xmlns:p14="http://schemas.microsoft.com/office/powerpoint/2010/main" val="179218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state of Ohio, we are gearing up for the anniversary with the America 250-Ohio commission – a group of 30 commissioners plus paid staff who are preparing to make Ohio’s celebration truly special and memorable.</a:t>
            </a:r>
          </a:p>
        </p:txBody>
      </p:sp>
      <p:sp>
        <p:nvSpPr>
          <p:cNvPr id="4" name="Slide Number Placeholder 3"/>
          <p:cNvSpPr>
            <a:spLocks noGrp="1"/>
          </p:cNvSpPr>
          <p:nvPr>
            <p:ph type="sldNum" sz="quarter" idx="5"/>
          </p:nvPr>
        </p:nvSpPr>
        <p:spPr/>
        <p:txBody>
          <a:bodyPr/>
          <a:lstStyle/>
          <a:p>
            <a:fld id="{E7C59B08-1E80-49FE-B08C-DF8C24B95F85}" type="slidenum">
              <a:rPr lang="en-US" smtClean="0"/>
              <a:t>8</a:t>
            </a:fld>
            <a:endParaRPr lang="en-US"/>
          </a:p>
        </p:txBody>
      </p:sp>
    </p:spTree>
    <p:extLst>
      <p:ext uri="{BB962C8B-B14F-4D97-AF65-F5344CB8AC3E}">
        <p14:creationId xmlns:p14="http://schemas.microsoft.com/office/powerpoint/2010/main" val="424877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just saw that Ohio may look really small compared to the United States and even the rest of the world. But what you may not know is what an amazing impact that Ohio and Ohioans have had both in the U.S. but also around the world. Because of Ohio, our lives are changed and better.</a:t>
            </a:r>
          </a:p>
          <a:p>
            <a:endParaRPr lang="en-US"/>
          </a:p>
          <a:p>
            <a:r>
              <a:rPr lang="en-US"/>
              <a:t>Imagine what the world would be if Ohioan Thomas Edison had not invented the light bulb?</a:t>
            </a:r>
          </a:p>
          <a:p>
            <a:r>
              <a:rPr lang="en-US"/>
              <a:t>We can fly anywhere in the world thanks to Ohio natives Wilbur and Orville Wright who invented airplanes</a:t>
            </a:r>
          </a:p>
          <a:p>
            <a:r>
              <a:rPr lang="en-US"/>
              <a:t>Our lives are made richer by performers like Springfield Ohio native John Legend who has entertained audiences all over the globe.</a:t>
            </a:r>
          </a:p>
          <a:p>
            <a:r>
              <a:rPr lang="en-US"/>
              <a:t>Another pair of brothers, James and John </a:t>
            </a:r>
            <a:r>
              <a:rPr lang="en-US" err="1"/>
              <a:t>Ritty</a:t>
            </a:r>
            <a:r>
              <a:rPr lang="en-US"/>
              <a:t> from Dayton, Ohio who invented the cash register</a:t>
            </a:r>
          </a:p>
          <a:p>
            <a:r>
              <a:rPr lang="en-US"/>
              <a:t>We all are safer at intersections thanks to Cleveland resident Garrett Morgan, an African American inventor who created and patented the first practical traffic light in 1923.</a:t>
            </a:r>
          </a:p>
          <a:p>
            <a:endParaRPr lang="en-US"/>
          </a:p>
          <a:p>
            <a:r>
              <a:rPr lang="en-US"/>
              <a:t>But innovation isn’t just from the past, the young man in the lower left corner is Aaron Westbrook from New Albany, Ohio. Aaron was born with a birth defect on his right arm. In high school, Aaron created a 3-D printed prosthetic hand. He recognized that 3D printed prosthetics could be a solution for better fitting and more affordable alternative. By the time he was 18 he had created Form5 Prosthetics.</a:t>
            </a:r>
          </a:p>
          <a:p>
            <a:endParaRPr lang="en-US"/>
          </a:p>
          <a:p>
            <a:r>
              <a:rPr lang="en-US"/>
              <a:t>And here’s an innovation we all love – did you know that Pop-Tarts are originally from Ohio? Yep, it was created in 1964 in Ohio!</a:t>
            </a:r>
          </a:p>
          <a:p>
            <a:endParaRPr lang="en-US"/>
          </a:p>
          <a:p>
            <a:r>
              <a:rPr lang="en-US"/>
              <a:t>Needless to say, we have so many great stories to tell!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59B08-1E80-49FE-B08C-DF8C24B95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10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word “history” has the word “story” embedded in it. For Ohio the story is going to focus on people – all of us – because together we are Ohio. The programs and initiative we create will tell stories and will be developed collectively by using the values of Contribution, Collaboration, Commemoration, and Celebration.</a:t>
            </a:r>
          </a:p>
        </p:txBody>
      </p:sp>
      <p:sp>
        <p:nvSpPr>
          <p:cNvPr id="4" name="Slide Number Placeholder 3"/>
          <p:cNvSpPr>
            <a:spLocks noGrp="1"/>
          </p:cNvSpPr>
          <p:nvPr>
            <p:ph type="sldNum" sz="quarter" idx="5"/>
          </p:nvPr>
        </p:nvSpPr>
        <p:spPr/>
        <p:txBody>
          <a:bodyPr/>
          <a:lstStyle/>
          <a:p>
            <a:fld id="{E7C59B08-1E80-49FE-B08C-DF8C24B95F85}" type="slidenum">
              <a:rPr lang="en-US" smtClean="0"/>
              <a:t>10</a:t>
            </a:fld>
            <a:endParaRPr lang="en-US"/>
          </a:p>
        </p:txBody>
      </p:sp>
    </p:spTree>
    <p:extLst>
      <p:ext uri="{BB962C8B-B14F-4D97-AF65-F5344CB8AC3E}">
        <p14:creationId xmlns:p14="http://schemas.microsoft.com/office/powerpoint/2010/main" val="81276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stay in touch by following our social media channels or visiting our website.</a:t>
            </a:r>
          </a:p>
        </p:txBody>
      </p:sp>
      <p:sp>
        <p:nvSpPr>
          <p:cNvPr id="4" name="Slide Number Placeholder 3"/>
          <p:cNvSpPr>
            <a:spLocks noGrp="1"/>
          </p:cNvSpPr>
          <p:nvPr>
            <p:ph type="sldNum" sz="quarter" idx="5"/>
          </p:nvPr>
        </p:nvSpPr>
        <p:spPr/>
        <p:txBody>
          <a:bodyPr/>
          <a:lstStyle/>
          <a:p>
            <a:fld id="{E7C59B08-1E80-49FE-B08C-DF8C24B95F85}" type="slidenum">
              <a:rPr lang="en-US" smtClean="0"/>
              <a:t>20</a:t>
            </a:fld>
            <a:endParaRPr lang="en-US"/>
          </a:p>
        </p:txBody>
      </p:sp>
    </p:spTree>
    <p:extLst>
      <p:ext uri="{BB962C8B-B14F-4D97-AF65-F5344CB8AC3E}">
        <p14:creationId xmlns:p14="http://schemas.microsoft.com/office/powerpoint/2010/main" val="303549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stay in touch by following our social media channels or visiting our website.</a:t>
            </a:r>
          </a:p>
        </p:txBody>
      </p:sp>
      <p:sp>
        <p:nvSpPr>
          <p:cNvPr id="4" name="Slide Number Placeholder 3"/>
          <p:cNvSpPr>
            <a:spLocks noGrp="1"/>
          </p:cNvSpPr>
          <p:nvPr>
            <p:ph type="sldNum" sz="quarter" idx="5"/>
          </p:nvPr>
        </p:nvSpPr>
        <p:spPr/>
        <p:txBody>
          <a:bodyPr/>
          <a:lstStyle/>
          <a:p>
            <a:fld id="{E7C59B08-1E80-49FE-B08C-DF8C24B95F85}" type="slidenum">
              <a:rPr lang="en-US" smtClean="0"/>
              <a:t>21</a:t>
            </a:fld>
            <a:endParaRPr lang="en-US"/>
          </a:p>
        </p:txBody>
      </p:sp>
    </p:spTree>
    <p:extLst>
      <p:ext uri="{BB962C8B-B14F-4D97-AF65-F5344CB8AC3E}">
        <p14:creationId xmlns:p14="http://schemas.microsoft.com/office/powerpoint/2010/main" val="323762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stay in touch by following our social media channels or visiting our website.</a:t>
            </a:r>
          </a:p>
        </p:txBody>
      </p:sp>
      <p:sp>
        <p:nvSpPr>
          <p:cNvPr id="4" name="Slide Number Placeholder 3"/>
          <p:cNvSpPr>
            <a:spLocks noGrp="1"/>
          </p:cNvSpPr>
          <p:nvPr>
            <p:ph type="sldNum" sz="quarter" idx="5"/>
          </p:nvPr>
        </p:nvSpPr>
        <p:spPr/>
        <p:txBody>
          <a:bodyPr/>
          <a:lstStyle/>
          <a:p>
            <a:fld id="{E7C59B08-1E80-49FE-B08C-DF8C24B95F85}" type="slidenum">
              <a:rPr lang="en-US" smtClean="0"/>
              <a:t>22</a:t>
            </a:fld>
            <a:endParaRPr lang="en-US"/>
          </a:p>
        </p:txBody>
      </p:sp>
    </p:spTree>
    <p:extLst>
      <p:ext uri="{BB962C8B-B14F-4D97-AF65-F5344CB8AC3E}">
        <p14:creationId xmlns:p14="http://schemas.microsoft.com/office/powerpoint/2010/main" val="3417510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071F-88F5-89D0-6A73-7FCEC27C0B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30704A-D83B-C2AB-F82E-1F2B4CD605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8B8F9F-12BF-EC69-E6CB-D0227BAAFD65}"/>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5" name="Footer Placeholder 4">
            <a:extLst>
              <a:ext uri="{FF2B5EF4-FFF2-40B4-BE49-F238E27FC236}">
                <a16:creationId xmlns:a16="http://schemas.microsoft.com/office/drawing/2014/main" id="{9577B24B-E7CD-EACA-B809-568F3CCA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3A98-4DDD-3685-B7DB-47E8B5D20881}"/>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204730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1CC1-8914-4CD2-6B9E-B4D198F6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559AE6-4123-8A0B-7DCB-A8561074A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AECFC-C18C-A50E-1101-5CB6CFCB6828}"/>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5" name="Footer Placeholder 4">
            <a:extLst>
              <a:ext uri="{FF2B5EF4-FFF2-40B4-BE49-F238E27FC236}">
                <a16:creationId xmlns:a16="http://schemas.microsoft.com/office/drawing/2014/main" id="{D0CC3461-5D21-6500-ACAB-C0DFF6B70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AB13-F0FD-6D4E-86E4-3A127A072E26}"/>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398040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AC97A-826B-F21D-7D5A-45B723ED5D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E59E6-8DDF-1EDD-9E8C-8A28AB5B1F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6E594-493A-DD01-0FEB-30A1C199D5DA}"/>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5" name="Footer Placeholder 4">
            <a:extLst>
              <a:ext uri="{FF2B5EF4-FFF2-40B4-BE49-F238E27FC236}">
                <a16:creationId xmlns:a16="http://schemas.microsoft.com/office/drawing/2014/main" id="{4E1492E4-6C7E-4CFF-D471-089F90E2D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B6E80-76D8-B1C3-76A1-C11FBBDC84C7}"/>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386589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A2C0-C219-7AFB-C8F6-FA828D64FC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8A5789-A233-2164-4C82-9EE74F49C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BDC1B-4FB6-B0E8-5026-D27DB41821D5}"/>
              </a:ext>
            </a:extLst>
          </p:cNvPr>
          <p:cNvSpPr>
            <a:spLocks noGrp="1"/>
          </p:cNvSpPr>
          <p:nvPr>
            <p:ph type="dt" sz="half" idx="10"/>
          </p:nvPr>
        </p:nvSpPr>
        <p:spPr/>
        <p:txBody>
          <a:bodyPr/>
          <a:lstStyle/>
          <a:p>
            <a:fld id="{6A9D8149-019C-4F1F-9C8F-690F14B34B7A}" type="datetime1">
              <a:rPr lang="en-US" smtClean="0"/>
              <a:t>10/10/2023</a:t>
            </a:fld>
            <a:endParaRPr lang="en-US"/>
          </a:p>
        </p:txBody>
      </p:sp>
      <p:sp>
        <p:nvSpPr>
          <p:cNvPr id="5" name="Footer Placeholder 4">
            <a:extLst>
              <a:ext uri="{FF2B5EF4-FFF2-40B4-BE49-F238E27FC236}">
                <a16:creationId xmlns:a16="http://schemas.microsoft.com/office/drawing/2014/main" id="{DB989E67-EC53-F387-5D81-438A8D1C8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874DE-75CF-832F-99B3-4A1BB810DC72}"/>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417811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CB96-456B-4C8B-5DB0-AD84640512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26F2E-8CBB-DE5C-5684-F2C4F06EBB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364BF-D07E-EF54-270A-D96F9CF11E31}"/>
              </a:ext>
            </a:extLst>
          </p:cNvPr>
          <p:cNvSpPr>
            <a:spLocks noGrp="1"/>
          </p:cNvSpPr>
          <p:nvPr>
            <p:ph type="dt" sz="half" idx="10"/>
          </p:nvPr>
        </p:nvSpPr>
        <p:spPr/>
        <p:txBody>
          <a:bodyPr/>
          <a:lstStyle/>
          <a:p>
            <a:fld id="{B3011178-29AB-4DA2-AB98-C752B584D721}" type="datetime1">
              <a:rPr lang="en-US" smtClean="0"/>
              <a:t>10/10/2023</a:t>
            </a:fld>
            <a:endParaRPr lang="en-US"/>
          </a:p>
        </p:txBody>
      </p:sp>
      <p:sp>
        <p:nvSpPr>
          <p:cNvPr id="5" name="Footer Placeholder 4">
            <a:extLst>
              <a:ext uri="{FF2B5EF4-FFF2-40B4-BE49-F238E27FC236}">
                <a16:creationId xmlns:a16="http://schemas.microsoft.com/office/drawing/2014/main" id="{D7F322E7-38C7-9B2F-ABF4-EB987C736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422F6-DD9B-72D0-E2A9-0EC4F5FE0EE3}"/>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207655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467E-7392-7440-9865-B1C41ED155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C2B60B-40B5-C776-A1C7-3D20109E2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7D1436-3F54-D00F-A785-0446338A3744}"/>
              </a:ext>
            </a:extLst>
          </p:cNvPr>
          <p:cNvSpPr>
            <a:spLocks noGrp="1"/>
          </p:cNvSpPr>
          <p:nvPr>
            <p:ph type="dt" sz="half" idx="10"/>
          </p:nvPr>
        </p:nvSpPr>
        <p:spPr/>
        <p:txBody>
          <a:bodyPr/>
          <a:lstStyle/>
          <a:p>
            <a:fld id="{5AF72A85-D4E8-4A73-9B63-88B8B09687F5}" type="datetime1">
              <a:rPr lang="en-US" smtClean="0"/>
              <a:t>10/10/2023</a:t>
            </a:fld>
            <a:endParaRPr lang="en-US"/>
          </a:p>
        </p:txBody>
      </p:sp>
      <p:sp>
        <p:nvSpPr>
          <p:cNvPr id="5" name="Footer Placeholder 4">
            <a:extLst>
              <a:ext uri="{FF2B5EF4-FFF2-40B4-BE49-F238E27FC236}">
                <a16:creationId xmlns:a16="http://schemas.microsoft.com/office/drawing/2014/main" id="{FD651768-1508-FF05-FDD5-71E86F7DA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3EAF9-B2C5-EC50-0FB6-E5D90129EEBC}"/>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2317795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D791-9742-EB33-654C-E7255DAAB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B3196-A139-7A16-6DCC-E23B567FA0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110DB-EF28-5B39-3241-B453DAB9B2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CC81D8-10D2-BCFE-7226-A9A17FE82B5A}"/>
              </a:ext>
            </a:extLst>
          </p:cNvPr>
          <p:cNvSpPr>
            <a:spLocks noGrp="1"/>
          </p:cNvSpPr>
          <p:nvPr>
            <p:ph type="dt" sz="half" idx="10"/>
          </p:nvPr>
        </p:nvSpPr>
        <p:spPr/>
        <p:txBody>
          <a:bodyPr/>
          <a:lstStyle/>
          <a:p>
            <a:fld id="{C005FBC3-E09F-4476-BE39-DE9CAB29B546}" type="datetime1">
              <a:rPr lang="en-US" smtClean="0"/>
              <a:t>10/10/2023</a:t>
            </a:fld>
            <a:endParaRPr lang="en-US"/>
          </a:p>
        </p:txBody>
      </p:sp>
      <p:sp>
        <p:nvSpPr>
          <p:cNvPr id="6" name="Footer Placeholder 5">
            <a:extLst>
              <a:ext uri="{FF2B5EF4-FFF2-40B4-BE49-F238E27FC236}">
                <a16:creationId xmlns:a16="http://schemas.microsoft.com/office/drawing/2014/main" id="{C185E785-A99C-26F6-1AD5-BB1E69672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008A92-6FC9-E146-32E7-1902E5D37EBA}"/>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418706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CC9D-29B1-97C2-19BF-F001F97FD9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151D6C-8D92-B156-3286-22FE3BE800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ADCA4C-BF7F-DB8B-9344-A8F88FA792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FACB7-2915-7987-912E-3A22FC4F6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47E6C6-2754-12A7-9053-C944A87FD3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0283B3-EDCF-5AD5-4060-C8461AC2727A}"/>
              </a:ext>
            </a:extLst>
          </p:cNvPr>
          <p:cNvSpPr>
            <a:spLocks noGrp="1"/>
          </p:cNvSpPr>
          <p:nvPr>
            <p:ph type="dt" sz="half" idx="10"/>
          </p:nvPr>
        </p:nvSpPr>
        <p:spPr/>
        <p:txBody>
          <a:bodyPr/>
          <a:lstStyle/>
          <a:p>
            <a:fld id="{7FFAF647-5EE3-4CF8-8C8E-6E78D4D14C54}" type="datetime1">
              <a:rPr lang="en-US" smtClean="0"/>
              <a:t>10/10/2023</a:t>
            </a:fld>
            <a:endParaRPr lang="en-US"/>
          </a:p>
        </p:txBody>
      </p:sp>
      <p:sp>
        <p:nvSpPr>
          <p:cNvPr id="8" name="Footer Placeholder 7">
            <a:extLst>
              <a:ext uri="{FF2B5EF4-FFF2-40B4-BE49-F238E27FC236}">
                <a16:creationId xmlns:a16="http://schemas.microsoft.com/office/drawing/2014/main" id="{4183E7B9-1140-815B-F50D-7590A89A2D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8647B9-A06F-A5AC-FF97-9FCAF64DC5B3}"/>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129041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ABBE-43B3-45FA-9DCE-EB40A07AFC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0AE230-47AE-0A38-3544-D21D9744276A}"/>
              </a:ext>
            </a:extLst>
          </p:cNvPr>
          <p:cNvSpPr>
            <a:spLocks noGrp="1"/>
          </p:cNvSpPr>
          <p:nvPr>
            <p:ph type="dt" sz="half" idx="10"/>
          </p:nvPr>
        </p:nvSpPr>
        <p:spPr/>
        <p:txBody>
          <a:bodyPr/>
          <a:lstStyle/>
          <a:p>
            <a:fld id="{1E46F572-9CF8-4D52-A916-6E8A0B0C3567}" type="datetime1">
              <a:rPr lang="en-US" smtClean="0"/>
              <a:t>10/10/2023</a:t>
            </a:fld>
            <a:endParaRPr lang="en-US"/>
          </a:p>
        </p:txBody>
      </p:sp>
      <p:sp>
        <p:nvSpPr>
          <p:cNvPr id="4" name="Footer Placeholder 3">
            <a:extLst>
              <a:ext uri="{FF2B5EF4-FFF2-40B4-BE49-F238E27FC236}">
                <a16:creationId xmlns:a16="http://schemas.microsoft.com/office/drawing/2014/main" id="{3B10048E-251F-C62C-9704-1EA2EA7F8A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A299B3-96A2-AE50-ECE5-98A2BD0E38ED}"/>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1867721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31E28-7062-DF00-5A04-00E42AE07E55}"/>
              </a:ext>
            </a:extLst>
          </p:cNvPr>
          <p:cNvSpPr>
            <a:spLocks noGrp="1"/>
          </p:cNvSpPr>
          <p:nvPr>
            <p:ph type="dt" sz="half" idx="10"/>
          </p:nvPr>
        </p:nvSpPr>
        <p:spPr/>
        <p:txBody>
          <a:bodyPr/>
          <a:lstStyle/>
          <a:p>
            <a:fld id="{3330E889-77AA-4146-A4AD-99FCCB7B3235}" type="datetime1">
              <a:rPr lang="en-US" smtClean="0"/>
              <a:t>10/10/2023</a:t>
            </a:fld>
            <a:endParaRPr lang="en-US"/>
          </a:p>
        </p:txBody>
      </p:sp>
      <p:sp>
        <p:nvSpPr>
          <p:cNvPr id="3" name="Footer Placeholder 2">
            <a:extLst>
              <a:ext uri="{FF2B5EF4-FFF2-40B4-BE49-F238E27FC236}">
                <a16:creationId xmlns:a16="http://schemas.microsoft.com/office/drawing/2014/main" id="{E352AD79-97AB-ADE5-F2DA-265D984D83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BD078C-D2C3-5554-4783-02AB96370929}"/>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2040410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5B24-7C58-28F2-C42B-C2963043D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EEB58-ED49-1A64-120B-CCA128AC56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5EF228-C595-53F4-7A1C-DF108B8D7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FD726D-AAE1-CF94-94BD-A5C85CF444BF}"/>
              </a:ext>
            </a:extLst>
          </p:cNvPr>
          <p:cNvSpPr>
            <a:spLocks noGrp="1"/>
          </p:cNvSpPr>
          <p:nvPr>
            <p:ph type="dt" sz="half" idx="10"/>
          </p:nvPr>
        </p:nvSpPr>
        <p:spPr/>
        <p:txBody>
          <a:bodyPr/>
          <a:lstStyle/>
          <a:p>
            <a:fld id="{E32BF271-A079-4FE0-948A-3060770F08FD}" type="datetime1">
              <a:rPr lang="en-US" smtClean="0"/>
              <a:t>10/10/2023</a:t>
            </a:fld>
            <a:endParaRPr lang="en-US"/>
          </a:p>
        </p:txBody>
      </p:sp>
      <p:sp>
        <p:nvSpPr>
          <p:cNvPr id="6" name="Footer Placeholder 5">
            <a:extLst>
              <a:ext uri="{FF2B5EF4-FFF2-40B4-BE49-F238E27FC236}">
                <a16:creationId xmlns:a16="http://schemas.microsoft.com/office/drawing/2014/main" id="{459745E0-43B3-4A85-F53F-EDB46D9D2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44AD8-D5A1-AC27-E6B8-EE6DB60466DC}"/>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54483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2BD7-8DB0-7B04-10EF-706A00338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9383ED-4BB5-E1A9-B239-EF1EB263B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5B88C-B982-A48C-BBD6-F5EE149611C0}"/>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5" name="Footer Placeholder 4">
            <a:extLst>
              <a:ext uri="{FF2B5EF4-FFF2-40B4-BE49-F238E27FC236}">
                <a16:creationId xmlns:a16="http://schemas.microsoft.com/office/drawing/2014/main" id="{2321DBC9-89AC-6684-E95D-8A5A2B54B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5C474-B372-25AA-D023-F736965BB326}"/>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1143976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923C-1B77-877F-75E0-9B8398BC3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3559DA-DBB1-9314-38C5-73D3750BC0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B6A951-2E66-6898-FB43-2BC0B8438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7643DD-847F-91C1-3544-A772350B2881}"/>
              </a:ext>
            </a:extLst>
          </p:cNvPr>
          <p:cNvSpPr>
            <a:spLocks noGrp="1"/>
          </p:cNvSpPr>
          <p:nvPr>
            <p:ph type="dt" sz="half" idx="10"/>
          </p:nvPr>
        </p:nvSpPr>
        <p:spPr/>
        <p:txBody>
          <a:bodyPr/>
          <a:lstStyle/>
          <a:p>
            <a:fld id="{18DC8F64-1043-40C6-B2F8-0DEC8005943F}" type="datetime1">
              <a:rPr lang="en-US" smtClean="0"/>
              <a:t>10/10/2023</a:t>
            </a:fld>
            <a:endParaRPr lang="en-US"/>
          </a:p>
        </p:txBody>
      </p:sp>
      <p:sp>
        <p:nvSpPr>
          <p:cNvPr id="6" name="Footer Placeholder 5">
            <a:extLst>
              <a:ext uri="{FF2B5EF4-FFF2-40B4-BE49-F238E27FC236}">
                <a16:creationId xmlns:a16="http://schemas.microsoft.com/office/drawing/2014/main" id="{E86181CE-5A3D-953D-926E-331241606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54A0A-8FAB-3CD9-41A8-9AD017FF8C25}"/>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1423124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5B20-DEAD-1B57-BBB3-24B07A27CE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67678A-CCBD-3D18-5FC0-CB59B5614C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5387A-D79C-CF65-089C-A9879CE49F28}"/>
              </a:ext>
            </a:extLst>
          </p:cNvPr>
          <p:cNvSpPr>
            <a:spLocks noGrp="1"/>
          </p:cNvSpPr>
          <p:nvPr>
            <p:ph type="dt" sz="half" idx="10"/>
          </p:nvPr>
        </p:nvSpPr>
        <p:spPr/>
        <p:txBody>
          <a:bodyPr/>
          <a:lstStyle/>
          <a:p>
            <a:fld id="{E2C8B82F-1EA4-4CD4-AE18-2199424F6B5D}" type="datetime1">
              <a:rPr lang="en-US" smtClean="0"/>
              <a:t>10/10/2023</a:t>
            </a:fld>
            <a:endParaRPr lang="en-US"/>
          </a:p>
        </p:txBody>
      </p:sp>
      <p:sp>
        <p:nvSpPr>
          <p:cNvPr id="5" name="Footer Placeholder 4">
            <a:extLst>
              <a:ext uri="{FF2B5EF4-FFF2-40B4-BE49-F238E27FC236}">
                <a16:creationId xmlns:a16="http://schemas.microsoft.com/office/drawing/2014/main" id="{B54F43EC-DFCA-30A7-0389-8F3530BA3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47756-ACBA-58D9-E68C-DAFB2F205EC4}"/>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3736712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E7AA4-1D6E-013C-C7D2-46105A06A6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88FC04-C5BD-6624-A23D-0AB7751DED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D3A10-5DA1-7934-F307-E0C02BBDC51E}"/>
              </a:ext>
            </a:extLst>
          </p:cNvPr>
          <p:cNvSpPr>
            <a:spLocks noGrp="1"/>
          </p:cNvSpPr>
          <p:nvPr>
            <p:ph type="dt" sz="half" idx="10"/>
          </p:nvPr>
        </p:nvSpPr>
        <p:spPr/>
        <p:txBody>
          <a:bodyPr/>
          <a:lstStyle/>
          <a:p>
            <a:fld id="{04D2ED18-CC3B-4720-BF15-2EEE6B6F6B81}" type="datetime1">
              <a:rPr lang="en-US" smtClean="0"/>
              <a:t>10/10/2023</a:t>
            </a:fld>
            <a:endParaRPr lang="en-US"/>
          </a:p>
        </p:txBody>
      </p:sp>
      <p:sp>
        <p:nvSpPr>
          <p:cNvPr id="5" name="Footer Placeholder 4">
            <a:extLst>
              <a:ext uri="{FF2B5EF4-FFF2-40B4-BE49-F238E27FC236}">
                <a16:creationId xmlns:a16="http://schemas.microsoft.com/office/drawing/2014/main" id="{ECBA14AF-4EC6-9892-B60D-073B8C92C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6D437-919C-E834-F6AF-1C7465BDD90D}"/>
              </a:ext>
            </a:extLst>
          </p:cNvPr>
          <p:cNvSpPr>
            <a:spLocks noGrp="1"/>
          </p:cNvSpPr>
          <p:nvPr>
            <p:ph type="sldNum" sz="quarter" idx="12"/>
          </p:nvPr>
        </p:nvSpPr>
        <p:spPr/>
        <p:txBody>
          <a:bodyPr/>
          <a:lstStyle/>
          <a:p>
            <a:fld id="{A7F56903-2F8B-48D3-BCA6-428F230D3037}" type="slidenum">
              <a:rPr lang="en-US" smtClean="0"/>
              <a:t>‹#›</a:t>
            </a:fld>
            <a:endParaRPr lang="en-US"/>
          </a:p>
        </p:txBody>
      </p:sp>
    </p:spTree>
    <p:extLst>
      <p:ext uri="{BB962C8B-B14F-4D97-AF65-F5344CB8AC3E}">
        <p14:creationId xmlns:p14="http://schemas.microsoft.com/office/powerpoint/2010/main" val="702207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262C-9DED-B302-CB50-1B9E5579E4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81E34F-78B1-9C93-E1DD-D0621A6BED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02623-5B73-BEC3-A314-6047ECB5F0C7}"/>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5" name="Footer Placeholder 4">
            <a:extLst>
              <a:ext uri="{FF2B5EF4-FFF2-40B4-BE49-F238E27FC236}">
                <a16:creationId xmlns:a16="http://schemas.microsoft.com/office/drawing/2014/main" id="{5E3ACEAF-57AF-5EE3-9106-ABFBD9B70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8C11B-4A24-B0FF-6F75-9D4B59C6D4A7}"/>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984029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A932-9E56-0530-D110-FDEC57FD4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EA0347-DECC-7B00-4594-EBB4003134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8AD96-6FD9-09C8-0992-91D6EA916A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FD32DF-5D95-D2DF-89B9-03A1E184853A}"/>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6" name="Footer Placeholder 5">
            <a:extLst>
              <a:ext uri="{FF2B5EF4-FFF2-40B4-BE49-F238E27FC236}">
                <a16:creationId xmlns:a16="http://schemas.microsoft.com/office/drawing/2014/main" id="{85A17D58-8EF0-4355-B13C-271CD22DC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E141E-8163-79CB-53AF-AEC33BEF01A5}"/>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338667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2875-8BC1-602A-90D3-26FBB9034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B80A7B-E5C4-A89B-530B-813941F90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5792CF-7605-888F-F568-152C47F6C4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A56C0E-8B7E-25DC-314B-7686617D0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C515D-91C5-2594-2F08-133F0ECCDD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D87FF3-13EC-936D-2F5A-040D44870E48}"/>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8" name="Footer Placeholder 7">
            <a:extLst>
              <a:ext uri="{FF2B5EF4-FFF2-40B4-BE49-F238E27FC236}">
                <a16:creationId xmlns:a16="http://schemas.microsoft.com/office/drawing/2014/main" id="{04ED3A17-644D-3F4A-3135-75CCA26583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CBA0F-09A1-775C-EC2B-2E5BC52CD24F}"/>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3886531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0381-926D-D31F-CFF1-F75749D6E2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7A7E0C-8E0E-C0E4-CB81-1BF92B429C6B}"/>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4" name="Footer Placeholder 3">
            <a:extLst>
              <a:ext uri="{FF2B5EF4-FFF2-40B4-BE49-F238E27FC236}">
                <a16:creationId xmlns:a16="http://schemas.microsoft.com/office/drawing/2014/main" id="{A6E9F0AD-949B-EBE8-39DA-816C82FA8A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98024C-D239-7E9F-0E10-3CB778313666}"/>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374310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C0766F-9984-5371-9A75-C1BF360D0C70}"/>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3" name="Footer Placeholder 2">
            <a:extLst>
              <a:ext uri="{FF2B5EF4-FFF2-40B4-BE49-F238E27FC236}">
                <a16:creationId xmlns:a16="http://schemas.microsoft.com/office/drawing/2014/main" id="{9465C89F-6818-E377-B526-CA5A53540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D386EC-44BC-56AB-0F0D-C73548100A16}"/>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3586359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74F7-474E-8693-9D49-8BDF9F8046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B795EF-D743-60F2-8462-2AECB5033B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BB7E0-2912-D5D7-9BFE-D8CD8DED0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EF2E91-7BEF-72DE-CBF3-2987090FEF24}"/>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6" name="Footer Placeholder 5">
            <a:extLst>
              <a:ext uri="{FF2B5EF4-FFF2-40B4-BE49-F238E27FC236}">
                <a16:creationId xmlns:a16="http://schemas.microsoft.com/office/drawing/2014/main" id="{2C945F72-E693-1389-2131-0E5A3C789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E3F95-6B10-F4D4-3426-7718411B969D}"/>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389637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A362-F5CF-2808-106D-AA42089B2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31AF8-A28C-75E5-C79A-F23F2BD3E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628964-2B8E-03BB-8319-408A4B799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2C9E5-E581-ADBE-2F8E-E42EA8DE7866}"/>
              </a:ext>
            </a:extLst>
          </p:cNvPr>
          <p:cNvSpPr>
            <a:spLocks noGrp="1"/>
          </p:cNvSpPr>
          <p:nvPr>
            <p:ph type="dt" sz="half" idx="10"/>
          </p:nvPr>
        </p:nvSpPr>
        <p:spPr/>
        <p:txBody>
          <a:bodyPr/>
          <a:lstStyle/>
          <a:p>
            <a:fld id="{B527E3DF-237E-4E5D-B938-F24BC9D35984}" type="datetimeFigureOut">
              <a:rPr lang="en-US" smtClean="0"/>
              <a:t>10/10/2023</a:t>
            </a:fld>
            <a:endParaRPr lang="en-US"/>
          </a:p>
        </p:txBody>
      </p:sp>
      <p:sp>
        <p:nvSpPr>
          <p:cNvPr id="6" name="Footer Placeholder 5">
            <a:extLst>
              <a:ext uri="{FF2B5EF4-FFF2-40B4-BE49-F238E27FC236}">
                <a16:creationId xmlns:a16="http://schemas.microsoft.com/office/drawing/2014/main" id="{4A736D73-A8CB-C3B0-64A8-CE504A157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11808-4A70-1156-C73F-DD8FFFB8AA0B}"/>
              </a:ext>
            </a:extLst>
          </p:cNvPr>
          <p:cNvSpPr>
            <a:spLocks noGrp="1"/>
          </p:cNvSpPr>
          <p:nvPr>
            <p:ph type="sldNum" sz="quarter" idx="12"/>
          </p:nvPr>
        </p:nvSpPr>
        <p:spPr/>
        <p:txBody>
          <a:bodyPr/>
          <a:lstStyle/>
          <a:p>
            <a:fld id="{7E6E2A07-D4F9-4849-BE2D-C06DD5E599E2}" type="slidenum">
              <a:rPr lang="en-US" smtClean="0"/>
              <a:t>‹#›</a:t>
            </a:fld>
            <a:endParaRPr lang="en-US"/>
          </a:p>
        </p:txBody>
      </p:sp>
    </p:spTree>
    <p:extLst>
      <p:ext uri="{BB962C8B-B14F-4D97-AF65-F5344CB8AC3E}">
        <p14:creationId xmlns:p14="http://schemas.microsoft.com/office/powerpoint/2010/main" val="5802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FC19D-AEC2-B718-A530-F0C7A7372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7A7E38-655C-98F8-8A3D-6D8D5B84A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D5EE8-C007-E5D1-EE11-3FE3B40226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E3DF-237E-4E5D-B938-F24BC9D35984}" type="datetimeFigureOut">
              <a:rPr lang="en-US" smtClean="0"/>
              <a:t>10/10/2023</a:t>
            </a:fld>
            <a:endParaRPr lang="en-US"/>
          </a:p>
        </p:txBody>
      </p:sp>
      <p:sp>
        <p:nvSpPr>
          <p:cNvPr id="5" name="Footer Placeholder 4">
            <a:extLst>
              <a:ext uri="{FF2B5EF4-FFF2-40B4-BE49-F238E27FC236}">
                <a16:creationId xmlns:a16="http://schemas.microsoft.com/office/drawing/2014/main" id="{DFE8A999-5EAA-3652-9DAF-1F60C183B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2F1ED9-88D1-74A8-B6DD-8A99AA13D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E2A07-D4F9-4849-BE2D-C06DD5E599E2}" type="slidenum">
              <a:rPr lang="en-US" smtClean="0"/>
              <a:t>‹#›</a:t>
            </a:fld>
            <a:endParaRPr lang="en-US"/>
          </a:p>
        </p:txBody>
      </p:sp>
    </p:spTree>
    <p:extLst>
      <p:ext uri="{BB962C8B-B14F-4D97-AF65-F5344CB8AC3E}">
        <p14:creationId xmlns:p14="http://schemas.microsoft.com/office/powerpoint/2010/main" val="1611374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804FF1-0D88-FAA3-316C-ECD278BE9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EF8F37-9E82-9137-8B53-5A3B2EC68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C41C-A1DC-EB36-B40E-0059D77BD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14317-A1E3-46EB-A527-061248EC9CD7}" type="datetime1">
              <a:rPr lang="en-US" smtClean="0"/>
              <a:t>10/10/2023</a:t>
            </a:fld>
            <a:endParaRPr lang="en-US"/>
          </a:p>
        </p:txBody>
      </p:sp>
      <p:sp>
        <p:nvSpPr>
          <p:cNvPr id="5" name="Footer Placeholder 4">
            <a:extLst>
              <a:ext uri="{FF2B5EF4-FFF2-40B4-BE49-F238E27FC236}">
                <a16:creationId xmlns:a16="http://schemas.microsoft.com/office/drawing/2014/main" id="{B3620BC7-3BC4-26D2-7380-F315F488E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3E4E17-5CCE-88F7-BCA1-8373775BB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56903-2F8B-48D3-BCA6-428F230D3037}" type="slidenum">
              <a:rPr lang="en-US" smtClean="0"/>
              <a:t>‹#›</a:t>
            </a:fld>
            <a:endParaRPr lang="en-US"/>
          </a:p>
        </p:txBody>
      </p:sp>
    </p:spTree>
    <p:extLst>
      <p:ext uri="{BB962C8B-B14F-4D97-AF65-F5344CB8AC3E}">
        <p14:creationId xmlns:p14="http://schemas.microsoft.com/office/powerpoint/2010/main" val="1790057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jpeg"/><Relationship Id="rId7" Type="http://schemas.openxmlformats.org/officeDocument/2006/relationships/image" Target="../media/image5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6.jpe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3CBCB6-D0A8-4F8A-ABBD-AD87D5500F80}"/>
              </a:ext>
            </a:extLst>
          </p:cNvPr>
          <p:cNvSpPr txBox="1"/>
          <p:nvPr/>
        </p:nvSpPr>
        <p:spPr>
          <a:xfrm>
            <a:off x="1204912" y="5535021"/>
            <a:ext cx="9782175" cy="1077218"/>
          </a:xfrm>
          <a:prstGeom prst="rect">
            <a:avLst/>
          </a:prstGeom>
          <a:noFill/>
        </p:spPr>
        <p:txBody>
          <a:bodyPr wrap="square" rtlCol="0">
            <a:spAutoFit/>
          </a:bodyPr>
          <a:lstStyle/>
          <a:p>
            <a:pPr algn="ctr"/>
            <a:r>
              <a:rPr lang="en-US" sz="3200" dirty="0"/>
              <a:t>TALES, TRAILS, AND TWO-FIFTY</a:t>
            </a:r>
          </a:p>
          <a:p>
            <a:pPr algn="ctr"/>
            <a:r>
              <a:rPr lang="en-US" sz="3200" dirty="0"/>
              <a:t>OCTOBER 6, 2023</a:t>
            </a:r>
          </a:p>
        </p:txBody>
      </p:sp>
      <p:pic>
        <p:nvPicPr>
          <p:cNvPr id="3" name="Picture 2">
            <a:extLst>
              <a:ext uri="{FF2B5EF4-FFF2-40B4-BE49-F238E27FC236}">
                <a16:creationId xmlns:a16="http://schemas.microsoft.com/office/drawing/2014/main" id="{5B391DD3-0302-AA53-1AE3-580B1510EBED}"/>
              </a:ext>
            </a:extLst>
          </p:cNvPr>
          <p:cNvPicPr>
            <a:picLocks noChangeAspect="1"/>
          </p:cNvPicPr>
          <p:nvPr/>
        </p:nvPicPr>
        <p:blipFill rotWithShape="1">
          <a:blip r:embed="rId2"/>
          <a:srcRect r="1068"/>
          <a:stretch/>
        </p:blipFill>
        <p:spPr>
          <a:xfrm>
            <a:off x="1987827" y="176187"/>
            <a:ext cx="8279295" cy="5319596"/>
          </a:xfrm>
          <a:prstGeom prst="rect">
            <a:avLst/>
          </a:prstGeom>
        </p:spPr>
      </p:pic>
    </p:spTree>
    <p:extLst>
      <p:ext uri="{BB962C8B-B14F-4D97-AF65-F5344CB8AC3E}">
        <p14:creationId xmlns:p14="http://schemas.microsoft.com/office/powerpoint/2010/main" val="47305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04E61D7-078D-58AC-0DE8-61534462C711}"/>
              </a:ext>
            </a:extLst>
          </p:cNvPr>
          <p:cNvSpPr txBox="1"/>
          <p:nvPr/>
        </p:nvSpPr>
        <p:spPr>
          <a:xfrm>
            <a:off x="645756" y="221999"/>
            <a:ext cx="11435754" cy="1138773"/>
          </a:xfrm>
          <a:prstGeom prst="rect">
            <a:avLst/>
          </a:prstGeom>
          <a:noFill/>
        </p:spPr>
        <p:txBody>
          <a:bodyPr wrap="square" rtlCol="0">
            <a:spAutoFit/>
          </a:bodyPr>
          <a:lstStyle/>
          <a:p>
            <a:r>
              <a:rPr lang="en-US" sz="3200"/>
              <a:t>AMERICA 250-OHIO INITIATIVES WILL TELL THE STORIES OF OHIO</a:t>
            </a:r>
          </a:p>
          <a:p>
            <a:endParaRPr lang="en-US"/>
          </a:p>
          <a:p>
            <a:endParaRPr lang="en-US"/>
          </a:p>
        </p:txBody>
      </p:sp>
      <p:sp>
        <p:nvSpPr>
          <p:cNvPr id="8" name="TextBox 7">
            <a:extLst>
              <a:ext uri="{FF2B5EF4-FFF2-40B4-BE49-F238E27FC236}">
                <a16:creationId xmlns:a16="http://schemas.microsoft.com/office/drawing/2014/main" id="{8DEB9CAD-B457-44E9-5841-605BD86FEFD4}"/>
              </a:ext>
            </a:extLst>
          </p:cNvPr>
          <p:cNvSpPr txBox="1"/>
          <p:nvPr/>
        </p:nvSpPr>
        <p:spPr>
          <a:xfrm>
            <a:off x="961734" y="936973"/>
            <a:ext cx="10319658" cy="4524315"/>
          </a:xfrm>
          <a:prstGeom prst="rect">
            <a:avLst/>
          </a:prstGeom>
          <a:noFill/>
        </p:spPr>
        <p:txBody>
          <a:bodyPr wrap="square" lIns="91440" tIns="45720" rIns="91440" bIns="45720" rtlCol="0" anchor="t">
            <a:spAutoFit/>
          </a:bodyPr>
          <a:lstStyle/>
          <a:p>
            <a:r>
              <a:rPr lang="en-US" sz="2400"/>
              <a:t>Stories that will be developed and shared using these values:</a:t>
            </a:r>
            <a:endParaRPr lang="en-US" sz="2400">
              <a:cs typeface="Calibri"/>
            </a:endParaRPr>
          </a:p>
          <a:p>
            <a:endParaRPr lang="en-US" sz="2400"/>
          </a:p>
          <a:p>
            <a:pPr marL="342900" indent="-342900">
              <a:buFont typeface="Arial" panose="020B0604020202020204" pitchFamily="34" charset="0"/>
              <a:buChar char="•"/>
            </a:pPr>
            <a:r>
              <a:rPr lang="en-US" sz="2400"/>
              <a:t>Contributions – People sharing their Ohio stories (personal, family, organization, community)</a:t>
            </a:r>
            <a:endParaRPr lang="en-US" sz="2400">
              <a:cs typeface="Calibri"/>
            </a:endParaRP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Collaboration – People working together to tell the stories</a:t>
            </a:r>
            <a:endParaRPr lang="en-US" sz="2400">
              <a:cs typeface="Calibri"/>
            </a:endParaRP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Commemoration – People telling stories that are under-told, difficult, or nuanced</a:t>
            </a:r>
            <a:endParaRPr lang="en-US" sz="2400">
              <a:cs typeface="Calibri"/>
            </a:endParaRP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Celebration – People celebrating milestones and moments.</a:t>
            </a:r>
            <a:endParaRPr lang="en-US" sz="2400">
              <a:cs typeface="Calibri"/>
            </a:endParaRPr>
          </a:p>
          <a:p>
            <a:pPr marL="342900" indent="-342900">
              <a:buFont typeface="Arial" panose="020B0604020202020204" pitchFamily="34" charset="0"/>
              <a:buChar char="•"/>
            </a:pPr>
            <a:endParaRPr lang="en-US" sz="2400"/>
          </a:p>
        </p:txBody>
      </p:sp>
      <p:sp>
        <p:nvSpPr>
          <p:cNvPr id="9" name="TextBox 8">
            <a:extLst>
              <a:ext uri="{FF2B5EF4-FFF2-40B4-BE49-F238E27FC236}">
                <a16:creationId xmlns:a16="http://schemas.microsoft.com/office/drawing/2014/main" id="{D7C2E8E3-9856-6590-6E5C-3003F636F6E5}"/>
              </a:ext>
            </a:extLst>
          </p:cNvPr>
          <p:cNvSpPr txBox="1"/>
          <p:nvPr/>
        </p:nvSpPr>
        <p:spPr>
          <a:xfrm>
            <a:off x="1714014" y="5843545"/>
            <a:ext cx="2705877" cy="923330"/>
          </a:xfrm>
          <a:prstGeom prst="rect">
            <a:avLst/>
          </a:prstGeom>
          <a:solidFill>
            <a:srgbClr val="001489"/>
          </a:solidFill>
        </p:spPr>
        <p:txBody>
          <a:bodyPr wrap="square" rtlCol="0">
            <a:spAutoFit/>
          </a:bodyPr>
          <a:lstStyle/>
          <a:p>
            <a:pPr algn="ctr"/>
            <a:r>
              <a:rPr lang="en-US">
                <a:solidFill>
                  <a:schemeClr val="bg1"/>
                </a:solidFill>
              </a:rPr>
              <a:t>Heritage</a:t>
            </a:r>
          </a:p>
          <a:p>
            <a:pPr algn="ctr"/>
            <a:r>
              <a:rPr lang="en-US">
                <a:solidFill>
                  <a:schemeClr val="bg1"/>
                </a:solidFill>
              </a:rPr>
              <a:t>Reflection</a:t>
            </a:r>
          </a:p>
          <a:p>
            <a:pPr algn="ctr"/>
            <a:r>
              <a:rPr lang="en-US">
                <a:solidFill>
                  <a:schemeClr val="bg1"/>
                </a:solidFill>
              </a:rPr>
              <a:t>Preservation</a:t>
            </a:r>
          </a:p>
        </p:txBody>
      </p:sp>
      <p:sp>
        <p:nvSpPr>
          <p:cNvPr id="10" name="TextBox 9">
            <a:extLst>
              <a:ext uri="{FF2B5EF4-FFF2-40B4-BE49-F238E27FC236}">
                <a16:creationId xmlns:a16="http://schemas.microsoft.com/office/drawing/2014/main" id="{88B3AFCA-31C2-26D2-8739-333A3AB54469}"/>
              </a:ext>
            </a:extLst>
          </p:cNvPr>
          <p:cNvSpPr txBox="1"/>
          <p:nvPr/>
        </p:nvSpPr>
        <p:spPr>
          <a:xfrm>
            <a:off x="7279685" y="5843544"/>
            <a:ext cx="2705877" cy="923330"/>
          </a:xfrm>
          <a:prstGeom prst="rect">
            <a:avLst/>
          </a:prstGeom>
          <a:solidFill>
            <a:srgbClr val="001489"/>
          </a:solidFill>
        </p:spPr>
        <p:txBody>
          <a:bodyPr wrap="square" rtlCol="0">
            <a:spAutoFit/>
          </a:bodyPr>
          <a:lstStyle/>
          <a:p>
            <a:pPr algn="ctr"/>
            <a:r>
              <a:rPr lang="en-US">
                <a:solidFill>
                  <a:schemeClr val="bg1"/>
                </a:solidFill>
              </a:rPr>
              <a:t>Education</a:t>
            </a:r>
          </a:p>
          <a:p>
            <a:pPr algn="ctr"/>
            <a:r>
              <a:rPr lang="en-US">
                <a:solidFill>
                  <a:schemeClr val="bg1"/>
                </a:solidFill>
              </a:rPr>
              <a:t>Building for the next generation</a:t>
            </a:r>
          </a:p>
        </p:txBody>
      </p:sp>
      <p:sp>
        <p:nvSpPr>
          <p:cNvPr id="11" name="Rectangle 10">
            <a:extLst>
              <a:ext uri="{FF2B5EF4-FFF2-40B4-BE49-F238E27FC236}">
                <a16:creationId xmlns:a16="http://schemas.microsoft.com/office/drawing/2014/main" id="{6B921030-6F13-915E-8B29-E65D6B79E1AB}"/>
              </a:ext>
            </a:extLst>
          </p:cNvPr>
          <p:cNvSpPr/>
          <p:nvPr/>
        </p:nvSpPr>
        <p:spPr>
          <a:xfrm>
            <a:off x="4596590" y="5827785"/>
            <a:ext cx="2491273" cy="954849"/>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8FE4B5-E725-B60C-A3EA-58946E733F1C}"/>
              </a:ext>
            </a:extLst>
          </p:cNvPr>
          <p:cNvSpPr txBox="1"/>
          <p:nvPr/>
        </p:nvSpPr>
        <p:spPr>
          <a:xfrm>
            <a:off x="5020656" y="5582305"/>
            <a:ext cx="1829029" cy="1200329"/>
          </a:xfrm>
          <a:prstGeom prst="rect">
            <a:avLst/>
          </a:prstGeom>
          <a:noFill/>
        </p:spPr>
        <p:txBody>
          <a:bodyPr wrap="square" rtlCol="0">
            <a:spAutoFit/>
          </a:bodyPr>
          <a:lstStyle/>
          <a:p>
            <a:endParaRPr lang="en-US"/>
          </a:p>
          <a:p>
            <a:pPr algn="ctr"/>
            <a:r>
              <a:rPr lang="en-US">
                <a:solidFill>
                  <a:schemeClr val="bg1"/>
                </a:solidFill>
              </a:rPr>
              <a:t>Interpretation</a:t>
            </a:r>
          </a:p>
          <a:p>
            <a:pPr algn="ctr"/>
            <a:r>
              <a:rPr lang="en-US">
                <a:solidFill>
                  <a:schemeClr val="bg1"/>
                </a:solidFill>
              </a:rPr>
              <a:t>Celebration</a:t>
            </a:r>
          </a:p>
          <a:p>
            <a:pPr algn="ctr"/>
            <a:r>
              <a:rPr lang="en-US">
                <a:solidFill>
                  <a:schemeClr val="bg1"/>
                </a:solidFill>
              </a:rPr>
              <a:t>Commemoration</a:t>
            </a:r>
          </a:p>
        </p:txBody>
      </p:sp>
      <p:sp>
        <p:nvSpPr>
          <p:cNvPr id="13" name="TextBox 12">
            <a:extLst>
              <a:ext uri="{FF2B5EF4-FFF2-40B4-BE49-F238E27FC236}">
                <a16:creationId xmlns:a16="http://schemas.microsoft.com/office/drawing/2014/main" id="{E34DB6D0-4326-24D6-9445-A95AB0AB73FF}"/>
              </a:ext>
            </a:extLst>
          </p:cNvPr>
          <p:cNvSpPr txBox="1"/>
          <p:nvPr/>
        </p:nvSpPr>
        <p:spPr>
          <a:xfrm>
            <a:off x="1642652" y="5436717"/>
            <a:ext cx="656841" cy="369332"/>
          </a:xfrm>
          <a:prstGeom prst="rect">
            <a:avLst/>
          </a:prstGeom>
          <a:noFill/>
        </p:spPr>
        <p:txBody>
          <a:bodyPr wrap="square" rtlCol="0">
            <a:spAutoFit/>
          </a:bodyPr>
          <a:lstStyle/>
          <a:p>
            <a:r>
              <a:rPr lang="en-US" b="1">
                <a:solidFill>
                  <a:srgbClr val="001489"/>
                </a:solidFill>
              </a:rPr>
              <a:t>Past</a:t>
            </a:r>
          </a:p>
        </p:txBody>
      </p:sp>
      <p:sp>
        <p:nvSpPr>
          <p:cNvPr id="15" name="TextBox 14">
            <a:extLst>
              <a:ext uri="{FF2B5EF4-FFF2-40B4-BE49-F238E27FC236}">
                <a16:creationId xmlns:a16="http://schemas.microsoft.com/office/drawing/2014/main" id="{C8B92E8E-1BB7-4CD9-1372-2391762751F9}"/>
              </a:ext>
            </a:extLst>
          </p:cNvPr>
          <p:cNvSpPr txBox="1"/>
          <p:nvPr/>
        </p:nvSpPr>
        <p:spPr>
          <a:xfrm>
            <a:off x="4550548" y="5436717"/>
            <a:ext cx="1199276" cy="369332"/>
          </a:xfrm>
          <a:prstGeom prst="rect">
            <a:avLst/>
          </a:prstGeom>
          <a:noFill/>
        </p:spPr>
        <p:txBody>
          <a:bodyPr wrap="square">
            <a:spAutoFit/>
          </a:bodyPr>
          <a:lstStyle/>
          <a:p>
            <a:r>
              <a:rPr lang="en-US" b="1">
                <a:solidFill>
                  <a:srgbClr val="001489"/>
                </a:solidFill>
              </a:rPr>
              <a:t>Present</a:t>
            </a:r>
            <a:endParaRPr lang="en-US"/>
          </a:p>
        </p:txBody>
      </p:sp>
      <p:sp>
        <p:nvSpPr>
          <p:cNvPr id="16" name="TextBox 15">
            <a:extLst>
              <a:ext uri="{FF2B5EF4-FFF2-40B4-BE49-F238E27FC236}">
                <a16:creationId xmlns:a16="http://schemas.microsoft.com/office/drawing/2014/main" id="{F30F423E-4283-F72E-2170-F8B3D3369532}"/>
              </a:ext>
            </a:extLst>
          </p:cNvPr>
          <p:cNvSpPr txBox="1"/>
          <p:nvPr/>
        </p:nvSpPr>
        <p:spPr>
          <a:xfrm>
            <a:off x="7219420" y="5423563"/>
            <a:ext cx="957371" cy="369332"/>
          </a:xfrm>
          <a:prstGeom prst="rect">
            <a:avLst/>
          </a:prstGeom>
          <a:noFill/>
        </p:spPr>
        <p:txBody>
          <a:bodyPr wrap="square">
            <a:spAutoFit/>
          </a:bodyPr>
          <a:lstStyle/>
          <a:p>
            <a:r>
              <a:rPr lang="en-US" b="1">
                <a:solidFill>
                  <a:srgbClr val="001489"/>
                </a:solidFill>
              </a:rPr>
              <a:t>Future</a:t>
            </a:r>
            <a:endParaRPr lang="en-US"/>
          </a:p>
        </p:txBody>
      </p:sp>
    </p:spTree>
    <p:extLst>
      <p:ext uri="{BB962C8B-B14F-4D97-AF65-F5344CB8AC3E}">
        <p14:creationId xmlns:p14="http://schemas.microsoft.com/office/powerpoint/2010/main" val="1184609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0C7FF4BD-23B7-4386-832B-BCF1D1D6E0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5" name="TextBox 4">
            <a:extLst>
              <a:ext uri="{FF2B5EF4-FFF2-40B4-BE49-F238E27FC236}">
                <a16:creationId xmlns:a16="http://schemas.microsoft.com/office/drawing/2014/main" id="{FE5854EA-A261-9135-C369-0CE295CCFFA2}"/>
              </a:ext>
            </a:extLst>
          </p:cNvPr>
          <p:cNvSpPr txBox="1"/>
          <p:nvPr/>
        </p:nvSpPr>
        <p:spPr>
          <a:xfrm>
            <a:off x="816739" y="241975"/>
            <a:ext cx="6531429" cy="584775"/>
          </a:xfrm>
          <a:prstGeom prst="rect">
            <a:avLst/>
          </a:prstGeom>
          <a:noFill/>
        </p:spPr>
        <p:txBody>
          <a:bodyPr wrap="square" rtlCol="0">
            <a:spAutoFit/>
          </a:bodyPr>
          <a:lstStyle/>
          <a:p>
            <a:r>
              <a:rPr lang="en-US" sz="3200" dirty="0"/>
              <a:t>KEY INITIATIVE AREAS</a:t>
            </a:r>
          </a:p>
        </p:txBody>
      </p:sp>
      <p:sp>
        <p:nvSpPr>
          <p:cNvPr id="6" name="TextBox 5">
            <a:extLst>
              <a:ext uri="{FF2B5EF4-FFF2-40B4-BE49-F238E27FC236}">
                <a16:creationId xmlns:a16="http://schemas.microsoft.com/office/drawing/2014/main" id="{3F6A0312-ED60-9993-774B-FC72C143F8E0}"/>
              </a:ext>
            </a:extLst>
          </p:cNvPr>
          <p:cNvSpPr txBox="1"/>
          <p:nvPr/>
        </p:nvSpPr>
        <p:spPr>
          <a:xfrm>
            <a:off x="1165500" y="1411857"/>
            <a:ext cx="7114442"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Celebrations and Signature Events</a:t>
            </a:r>
            <a:endParaRPr lang="en-US" sz="2400">
              <a:ea typeface="Calibri"/>
              <a:cs typeface="Calibri"/>
            </a:endParaRPr>
          </a:p>
          <a:p>
            <a:pPr marL="285750" indent="-285750">
              <a:buFont typeface="Arial" panose="020B0604020202020204" pitchFamily="34" charset="0"/>
              <a:buChar char="•"/>
            </a:pPr>
            <a:endParaRPr lang="en-US" sz="2400">
              <a:ea typeface="Calibri"/>
              <a:cs typeface="Calibri"/>
            </a:endParaRPr>
          </a:p>
          <a:p>
            <a:pPr marL="285750" indent="-285750">
              <a:buFont typeface="Arial" panose="020B0604020202020204" pitchFamily="34" charset="0"/>
              <a:buChar char="•"/>
            </a:pPr>
            <a:r>
              <a:rPr lang="en-US" sz="2400"/>
              <a:t>Ohio Originals – Highlighting Ohio firsts, points of pride and unity</a:t>
            </a:r>
            <a:endParaRPr lang="en-US" sz="2400">
              <a:ea typeface="Calibri"/>
              <a:cs typeface="Calibri"/>
            </a:endParaRPr>
          </a:p>
          <a:p>
            <a:pPr marL="285750" indent="-285750">
              <a:buFont typeface="Arial" panose="020B0604020202020204" pitchFamily="34" charset="0"/>
              <a:buChar char="•"/>
            </a:pPr>
            <a:endParaRPr lang="en-US" sz="2400">
              <a:ea typeface="Calibri"/>
              <a:cs typeface="Calibri"/>
            </a:endParaRPr>
          </a:p>
          <a:p>
            <a:pPr marL="285750" indent="-285750">
              <a:buFont typeface="Arial" panose="020B0604020202020204" pitchFamily="34" charset="0"/>
              <a:buChar char="•"/>
            </a:pPr>
            <a:r>
              <a:rPr lang="en-US" sz="2400"/>
              <a:t>Engaging Youth and Lifelong Learners – Developing educational touchpoints</a:t>
            </a:r>
            <a:endParaRPr lang="en-US" sz="2400">
              <a:ea typeface="Calibri"/>
              <a:cs typeface="Calibri"/>
            </a:endParaRPr>
          </a:p>
          <a:p>
            <a:pPr marL="285750" indent="-285750">
              <a:buFont typeface="Arial" panose="020B0604020202020204" pitchFamily="34" charset="0"/>
              <a:buChar char="•"/>
            </a:pPr>
            <a:endParaRPr lang="en-US" sz="2400">
              <a:ea typeface="Calibri"/>
              <a:cs typeface="Calibri"/>
            </a:endParaRPr>
          </a:p>
          <a:p>
            <a:pPr marL="285750" indent="-285750">
              <a:buFont typeface="Arial" panose="020B0604020202020204" pitchFamily="34" charset="0"/>
              <a:buChar char="•"/>
            </a:pPr>
            <a:r>
              <a:rPr lang="en-US" sz="2400"/>
              <a:t>Inclusive Statewide Engagement – History, Arts, Culture, Museums, &amp; People</a:t>
            </a:r>
            <a:endParaRPr lang="en-US" sz="2400">
              <a:ea typeface="Calibri"/>
              <a:cs typeface="Calibri"/>
            </a:endParaRPr>
          </a:p>
          <a:p>
            <a:pPr marL="285750" indent="-285750">
              <a:buFont typeface="Arial" panose="020B0604020202020204" pitchFamily="34" charset="0"/>
              <a:buChar char="•"/>
            </a:pPr>
            <a:endParaRPr lang="en-US" sz="2400">
              <a:ea typeface="Calibri"/>
              <a:cs typeface="Calibri"/>
            </a:endParaRPr>
          </a:p>
          <a:p>
            <a:pPr marL="285750" indent="-285750">
              <a:buFont typeface="Arial" panose="020B0604020202020204" pitchFamily="34" charset="0"/>
              <a:buChar char="•"/>
            </a:pPr>
            <a:r>
              <a:rPr lang="en-US" sz="2400"/>
              <a:t>Telling Ohio’s Stories – Highlighting under-told stories</a:t>
            </a:r>
            <a:endParaRPr lang="en-US" sz="2400">
              <a:ea typeface="Calibri"/>
              <a:cs typeface="Calibri"/>
            </a:endParaRPr>
          </a:p>
        </p:txBody>
      </p:sp>
      <p:pic>
        <p:nvPicPr>
          <p:cNvPr id="7" name="Picture 6" descr="A group of people standing in front of a sign&#10;&#10;Description automatically generated">
            <a:extLst>
              <a:ext uri="{FF2B5EF4-FFF2-40B4-BE49-F238E27FC236}">
                <a16:creationId xmlns:a16="http://schemas.microsoft.com/office/drawing/2014/main" id="{847DD2D6-D24A-1819-F58B-8CB2596B79C2}"/>
              </a:ext>
            </a:extLst>
          </p:cNvPr>
          <p:cNvPicPr>
            <a:picLocks noChangeAspect="1"/>
          </p:cNvPicPr>
          <p:nvPr/>
        </p:nvPicPr>
        <p:blipFill rotWithShape="1">
          <a:blip r:embed="rId3">
            <a:extLst>
              <a:ext uri="{28A0092B-C50C-407E-A947-70E740481C1C}">
                <a14:useLocalDpi xmlns:a14="http://schemas.microsoft.com/office/drawing/2010/main" val="0"/>
              </a:ext>
            </a:extLst>
          </a:blip>
          <a:srcRect l="4624" t="30857" r="3439" b="8708"/>
          <a:stretch/>
        </p:blipFill>
        <p:spPr>
          <a:xfrm>
            <a:off x="8700691" y="390980"/>
            <a:ext cx="3030436" cy="2656116"/>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065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0C7FF4BD-23B7-4386-832B-BCF1D1D6E0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5" name="TextBox 4">
            <a:extLst>
              <a:ext uri="{FF2B5EF4-FFF2-40B4-BE49-F238E27FC236}">
                <a16:creationId xmlns:a16="http://schemas.microsoft.com/office/drawing/2014/main" id="{FE5854EA-A261-9135-C369-0CE295CCFFA2}"/>
              </a:ext>
            </a:extLst>
          </p:cNvPr>
          <p:cNvSpPr txBox="1"/>
          <p:nvPr/>
        </p:nvSpPr>
        <p:spPr>
          <a:xfrm>
            <a:off x="816739" y="241975"/>
            <a:ext cx="6531429" cy="584775"/>
          </a:xfrm>
          <a:prstGeom prst="rect">
            <a:avLst/>
          </a:prstGeom>
          <a:noFill/>
        </p:spPr>
        <p:txBody>
          <a:bodyPr wrap="square" rtlCol="0">
            <a:spAutoFit/>
          </a:bodyPr>
          <a:lstStyle/>
          <a:p>
            <a:r>
              <a:rPr lang="en-US" sz="3200"/>
              <a:t>PROJECTS FOR 2023-2024</a:t>
            </a:r>
          </a:p>
        </p:txBody>
      </p:sp>
      <p:pic>
        <p:nvPicPr>
          <p:cNvPr id="8" name="Picture 7">
            <a:extLst>
              <a:ext uri="{FF2B5EF4-FFF2-40B4-BE49-F238E27FC236}">
                <a16:creationId xmlns:a16="http://schemas.microsoft.com/office/drawing/2014/main" id="{A7275225-BA2E-8584-D58E-9ABED851F378}"/>
              </a:ext>
            </a:extLst>
          </p:cNvPr>
          <p:cNvPicPr>
            <a:picLocks noChangeAspect="1"/>
          </p:cNvPicPr>
          <p:nvPr/>
        </p:nvPicPr>
        <p:blipFill>
          <a:blip r:embed="rId3"/>
          <a:stretch>
            <a:fillRect/>
          </a:stretch>
        </p:blipFill>
        <p:spPr>
          <a:xfrm>
            <a:off x="1759132" y="1210716"/>
            <a:ext cx="8492438" cy="3631249"/>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A1169008-0D2E-DA7A-69CC-CD69BB7EF5A9}"/>
              </a:ext>
            </a:extLst>
          </p:cNvPr>
          <p:cNvSpPr txBox="1"/>
          <p:nvPr/>
        </p:nvSpPr>
        <p:spPr>
          <a:xfrm>
            <a:off x="1699755" y="5103280"/>
            <a:ext cx="6957244" cy="461665"/>
          </a:xfrm>
          <a:prstGeom prst="rect">
            <a:avLst/>
          </a:prstGeom>
          <a:noFill/>
        </p:spPr>
        <p:txBody>
          <a:bodyPr wrap="square" lIns="91440" tIns="45720" rIns="91440" bIns="45720" rtlCol="0" anchor="t">
            <a:spAutoFit/>
          </a:bodyPr>
          <a:lstStyle/>
          <a:p>
            <a:r>
              <a:rPr lang="en-US" sz="2400" dirty="0"/>
              <a:t>New website: america250-ohio.org</a:t>
            </a:r>
            <a:endParaRPr lang="en-US" sz="2400" dirty="0">
              <a:ea typeface="Calibri"/>
              <a:cs typeface="Calibri"/>
            </a:endParaRPr>
          </a:p>
        </p:txBody>
      </p:sp>
    </p:spTree>
    <p:extLst>
      <p:ext uri="{BB962C8B-B14F-4D97-AF65-F5344CB8AC3E}">
        <p14:creationId xmlns:p14="http://schemas.microsoft.com/office/powerpoint/2010/main" val="2614866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wo women wearing white dresses and crowns standing next to a sign&#10;&#10;Description automatically generated">
            <a:extLst>
              <a:ext uri="{FF2B5EF4-FFF2-40B4-BE49-F238E27FC236}">
                <a16:creationId xmlns:a16="http://schemas.microsoft.com/office/drawing/2014/main" id="{B635E364-2FE8-9107-F91A-452C0EA8D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175" y="1506583"/>
            <a:ext cx="3334295" cy="4445726"/>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64FFEF94-C9F2-7B81-DCB8-CF1D2A2EAB9F}"/>
              </a:ext>
            </a:extLst>
          </p:cNvPr>
          <p:cNvSpPr txBox="1"/>
          <p:nvPr/>
        </p:nvSpPr>
        <p:spPr>
          <a:xfrm>
            <a:off x="1054394" y="320916"/>
            <a:ext cx="7288417" cy="584775"/>
          </a:xfrm>
          <a:prstGeom prst="rect">
            <a:avLst/>
          </a:prstGeom>
          <a:noFill/>
        </p:spPr>
        <p:txBody>
          <a:bodyPr wrap="square" rtlCol="0">
            <a:spAutoFit/>
          </a:bodyPr>
          <a:lstStyle/>
          <a:p>
            <a:r>
              <a:rPr lang="en-US" sz="3200"/>
              <a:t>AMERICA 250-OHIO COMMUNITIES</a:t>
            </a:r>
          </a:p>
        </p:txBody>
      </p:sp>
      <p:sp>
        <p:nvSpPr>
          <p:cNvPr id="11" name="TextBox 10">
            <a:extLst>
              <a:ext uri="{FF2B5EF4-FFF2-40B4-BE49-F238E27FC236}">
                <a16:creationId xmlns:a16="http://schemas.microsoft.com/office/drawing/2014/main" id="{551C0C05-1E90-194B-1F0C-FD7E953E09A7}"/>
              </a:ext>
            </a:extLst>
          </p:cNvPr>
          <p:cNvSpPr txBox="1"/>
          <p:nvPr/>
        </p:nvSpPr>
        <p:spPr>
          <a:xfrm>
            <a:off x="5064034" y="1384663"/>
            <a:ext cx="6557554" cy="5078313"/>
          </a:xfrm>
          <a:prstGeom prst="rect">
            <a:avLst/>
          </a:prstGeom>
          <a:noFill/>
        </p:spPr>
        <p:txBody>
          <a:bodyPr wrap="square" rtlCol="0">
            <a:spAutoFit/>
          </a:bodyPr>
          <a:lstStyle/>
          <a:p>
            <a:pPr marL="285750" indent="-285750">
              <a:buFont typeface="Arial" panose="020B0604020202020204" pitchFamily="34" charset="0"/>
              <a:buChar char="•"/>
            </a:pPr>
            <a:r>
              <a:rPr lang="en-US"/>
              <a:t>A special designation for counties, cities, villages, and townships</a:t>
            </a:r>
          </a:p>
          <a:p>
            <a:pPr marL="285750" indent="-285750">
              <a:buFont typeface="Arial" panose="020B0604020202020204" pitchFamily="34" charset="0"/>
              <a:buChar char="•"/>
            </a:pPr>
            <a:r>
              <a:rPr lang="en-US"/>
              <a:t>Opportunity for local leaders to network and coordinate AM 250-OH activities</a:t>
            </a:r>
          </a:p>
          <a:p>
            <a:pPr marL="285750" indent="-285750">
              <a:buFont typeface="Arial" panose="020B0604020202020204" pitchFamily="34" charset="0"/>
              <a:buChar char="•"/>
            </a:pPr>
            <a:r>
              <a:rPr lang="en-US"/>
              <a:t>Recognition as an AM 250-OH community</a:t>
            </a:r>
          </a:p>
          <a:p>
            <a:pPr marL="742950" lvl="1" indent="-285750">
              <a:buFont typeface="Arial" panose="020B0604020202020204" pitchFamily="34" charset="0"/>
              <a:buChar char="•"/>
            </a:pPr>
            <a:r>
              <a:rPr lang="en-US"/>
              <a:t>Signage</a:t>
            </a:r>
          </a:p>
          <a:p>
            <a:pPr marL="742950" lvl="1" indent="-285750">
              <a:buFont typeface="Arial" panose="020B0604020202020204" pitchFamily="34" charset="0"/>
              <a:buChar char="•"/>
            </a:pPr>
            <a:r>
              <a:rPr lang="en-US"/>
              <a:t>Website listing on America250-Ohio.org</a:t>
            </a:r>
          </a:p>
          <a:p>
            <a:pPr marL="742950" lvl="1" indent="-285750">
              <a:buFont typeface="Arial" panose="020B0604020202020204" pitchFamily="34" charset="0"/>
              <a:buChar char="•"/>
            </a:pPr>
            <a:r>
              <a:rPr lang="en-US"/>
              <a:t>Social media support</a:t>
            </a:r>
          </a:p>
          <a:p>
            <a:pPr marL="285750" indent="-285750">
              <a:buFont typeface="Arial" panose="020B0604020202020204" pitchFamily="34" charset="0"/>
              <a:buChar char="•"/>
            </a:pPr>
            <a:r>
              <a:rPr lang="en-US"/>
              <a:t>Access to resources</a:t>
            </a:r>
          </a:p>
          <a:p>
            <a:pPr marL="742950" lvl="1" indent="-285750">
              <a:buFont typeface="Arial" panose="020B0604020202020204" pitchFamily="34" charset="0"/>
              <a:buChar char="•"/>
            </a:pPr>
            <a:r>
              <a:rPr lang="en-US"/>
              <a:t>Toolkits</a:t>
            </a:r>
          </a:p>
          <a:p>
            <a:pPr marL="742950" lvl="1" indent="-285750">
              <a:buFont typeface="Arial" panose="020B0604020202020204" pitchFamily="34" charset="0"/>
              <a:buChar char="•"/>
            </a:pPr>
            <a:r>
              <a:rPr lang="en-US"/>
              <a:t>Online community platform</a:t>
            </a:r>
          </a:p>
          <a:p>
            <a:pPr marL="742950" lvl="1" indent="-285750">
              <a:buFont typeface="Arial" panose="020B0604020202020204" pitchFamily="34" charset="0"/>
              <a:buChar char="•"/>
            </a:pPr>
            <a:r>
              <a:rPr lang="en-US"/>
              <a:t>Opportunity to collaborate with other AM 250-OH communities.</a:t>
            </a:r>
          </a:p>
          <a:p>
            <a:pPr marL="285750" indent="-285750">
              <a:buFont typeface="Arial" panose="020B0604020202020204" pitchFamily="34" charset="0"/>
              <a:buChar char="•"/>
            </a:pPr>
            <a:r>
              <a:rPr lang="en-US"/>
              <a:t>Simple to activate</a:t>
            </a:r>
          </a:p>
          <a:p>
            <a:pPr marL="742950" lvl="1" indent="-285750">
              <a:buFont typeface="Arial" panose="020B0604020202020204" pitchFamily="34" charset="0"/>
              <a:buChar char="•"/>
            </a:pPr>
            <a:r>
              <a:rPr lang="en-US"/>
              <a:t>Apply to become an AM 250-OH community</a:t>
            </a:r>
          </a:p>
          <a:p>
            <a:pPr marL="742950" lvl="1" indent="-285750">
              <a:buFont typeface="Arial" panose="020B0604020202020204" pitchFamily="34" charset="0"/>
              <a:buChar char="•"/>
            </a:pPr>
            <a:r>
              <a:rPr lang="en-US"/>
              <a:t>Pass a resolution to support</a:t>
            </a:r>
          </a:p>
          <a:p>
            <a:pPr marL="742950" lvl="1" indent="-285750">
              <a:buFont typeface="Arial" panose="020B0604020202020204" pitchFamily="34" charset="0"/>
              <a:buChar char="•"/>
            </a:pPr>
            <a:r>
              <a:rPr lang="en-US"/>
              <a:t>Form an AM 250-OH committee</a:t>
            </a:r>
          </a:p>
          <a:p>
            <a:pPr marL="742950" lvl="1" indent="-285750">
              <a:buFont typeface="Arial" panose="020B0604020202020204" pitchFamily="34" charset="0"/>
              <a:buChar char="•"/>
            </a:pPr>
            <a:r>
              <a:rPr lang="en-US"/>
              <a:t>Plan your events leading up to 2026!</a:t>
            </a:r>
          </a:p>
          <a:p>
            <a:pPr marL="742950" lvl="1" indent="-285750">
              <a:buFont typeface="Arial" panose="020B0604020202020204" pitchFamily="34" charset="0"/>
              <a:buChar char="•"/>
            </a:pPr>
            <a:endParaRPr lang="en-US"/>
          </a:p>
        </p:txBody>
      </p:sp>
      <p:sp>
        <p:nvSpPr>
          <p:cNvPr id="12" name="TextBox 11">
            <a:extLst>
              <a:ext uri="{FF2B5EF4-FFF2-40B4-BE49-F238E27FC236}">
                <a16:creationId xmlns:a16="http://schemas.microsoft.com/office/drawing/2014/main" id="{E80DF53E-3FF6-32BA-CA33-7A3A05D4089F}"/>
              </a:ext>
            </a:extLst>
          </p:cNvPr>
          <p:cNvSpPr txBox="1"/>
          <p:nvPr/>
        </p:nvSpPr>
        <p:spPr>
          <a:xfrm>
            <a:off x="1054394" y="6063657"/>
            <a:ext cx="3809533" cy="461665"/>
          </a:xfrm>
          <a:prstGeom prst="rect">
            <a:avLst/>
          </a:prstGeom>
          <a:noFill/>
        </p:spPr>
        <p:txBody>
          <a:bodyPr wrap="square" rtlCol="0">
            <a:spAutoFit/>
          </a:bodyPr>
          <a:lstStyle/>
          <a:p>
            <a:r>
              <a:rPr lang="en-US" sz="1200"/>
              <a:t>Bucyrus Bratwurst Festival Queens – New Philadelphia First Town Days-2023</a:t>
            </a:r>
          </a:p>
        </p:txBody>
      </p:sp>
      <p:pic>
        <p:nvPicPr>
          <p:cNvPr id="13" name="Picture 12" descr="Logo, company name&#10;&#10;Description automatically generated">
            <a:extLst>
              <a:ext uri="{FF2B5EF4-FFF2-40B4-BE49-F238E27FC236}">
                <a16:creationId xmlns:a16="http://schemas.microsoft.com/office/drawing/2014/main" id="{E3732241-F9C4-0829-F233-3B5D073414A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Tree>
    <p:extLst>
      <p:ext uri="{BB962C8B-B14F-4D97-AF65-F5344CB8AC3E}">
        <p14:creationId xmlns:p14="http://schemas.microsoft.com/office/powerpoint/2010/main" val="1858664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75F2A24F-51EB-DE8E-D62B-A2A512C0B98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7" name="TextBox 6">
            <a:extLst>
              <a:ext uri="{FF2B5EF4-FFF2-40B4-BE49-F238E27FC236}">
                <a16:creationId xmlns:a16="http://schemas.microsoft.com/office/drawing/2014/main" id="{61C8FC7A-AE21-A2DE-D1FA-AD5D9BD28082}"/>
              </a:ext>
            </a:extLst>
          </p:cNvPr>
          <p:cNvSpPr txBox="1"/>
          <p:nvPr/>
        </p:nvSpPr>
        <p:spPr>
          <a:xfrm>
            <a:off x="1009839" y="426720"/>
            <a:ext cx="5904411" cy="523220"/>
          </a:xfrm>
          <a:prstGeom prst="rect">
            <a:avLst/>
          </a:prstGeom>
          <a:noFill/>
        </p:spPr>
        <p:txBody>
          <a:bodyPr wrap="square" rtlCol="0">
            <a:spAutoFit/>
          </a:bodyPr>
          <a:lstStyle/>
          <a:p>
            <a:r>
              <a:rPr lang="en-US" sz="2800"/>
              <a:t>250 OHIO’S FAVORITES PROMOTION</a:t>
            </a:r>
          </a:p>
        </p:txBody>
      </p:sp>
      <p:sp>
        <p:nvSpPr>
          <p:cNvPr id="8" name="TextBox 7">
            <a:extLst>
              <a:ext uri="{FF2B5EF4-FFF2-40B4-BE49-F238E27FC236}">
                <a16:creationId xmlns:a16="http://schemas.microsoft.com/office/drawing/2014/main" id="{62640E1F-3432-6853-F448-5281E50183AF}"/>
              </a:ext>
            </a:extLst>
          </p:cNvPr>
          <p:cNvSpPr txBox="1"/>
          <p:nvPr/>
        </p:nvSpPr>
        <p:spPr>
          <a:xfrm>
            <a:off x="1090587" y="4266121"/>
            <a:ext cx="3517908" cy="1477328"/>
          </a:xfrm>
          <a:prstGeom prst="rect">
            <a:avLst/>
          </a:prstGeom>
          <a:noFill/>
        </p:spPr>
        <p:txBody>
          <a:bodyPr wrap="square" rtlCol="0">
            <a:spAutoFit/>
          </a:bodyPr>
          <a:lstStyle/>
          <a:p>
            <a:r>
              <a:rPr lang="en-US"/>
              <a:t>Social media promotion to engage Ohioans to share their favorites across a broad spectrum of topics to create an engaging way for Ohioans to share their favorites…</a:t>
            </a:r>
          </a:p>
        </p:txBody>
      </p:sp>
      <p:sp>
        <p:nvSpPr>
          <p:cNvPr id="9" name="TextBox 8">
            <a:extLst>
              <a:ext uri="{FF2B5EF4-FFF2-40B4-BE49-F238E27FC236}">
                <a16:creationId xmlns:a16="http://schemas.microsoft.com/office/drawing/2014/main" id="{9F28C1B5-E534-B901-CDA5-E8C19F019CC6}"/>
              </a:ext>
            </a:extLst>
          </p:cNvPr>
          <p:cNvSpPr txBox="1"/>
          <p:nvPr/>
        </p:nvSpPr>
        <p:spPr>
          <a:xfrm>
            <a:off x="4744984" y="1266956"/>
            <a:ext cx="6703112"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t>Launched October 5, 2023</a:t>
            </a:r>
            <a:endParaRPr lang="en-US" sz="2400" dirty="0">
              <a:ea typeface="Calibri"/>
              <a:cs typeface="Calibri"/>
            </a:endParaRPr>
          </a:p>
          <a:p>
            <a:pPr marL="285750" indent="-285750">
              <a:buFont typeface="Arial" panose="020B0604020202020204" pitchFamily="34" charset="0"/>
              <a:buChar char="•"/>
            </a:pPr>
            <a:endParaRPr lang="en-US" sz="2400" dirty="0">
              <a:ea typeface="Calibri"/>
              <a:cs typeface="Calibri"/>
            </a:endParaRPr>
          </a:p>
          <a:p>
            <a:pPr marL="285750" indent="-285750">
              <a:buFont typeface="Arial" panose="020B0604020202020204" pitchFamily="34" charset="0"/>
              <a:buChar char="•"/>
            </a:pPr>
            <a:r>
              <a:rPr lang="en-US" sz="2400" dirty="0"/>
              <a:t>Individuals, organizations, convention &amp; visitors bureaus, government entities can submit ideas.</a:t>
            </a:r>
            <a:endParaRPr lang="en-US" sz="2400" dirty="0">
              <a:ea typeface="Calibri"/>
              <a:cs typeface="Calibri"/>
            </a:endParaRPr>
          </a:p>
          <a:p>
            <a:pPr marL="285750" indent="-285750">
              <a:buFont typeface="Arial" panose="020B0604020202020204" pitchFamily="34" charset="0"/>
              <a:buChar char="•"/>
            </a:pPr>
            <a:endParaRPr lang="en-US" sz="2400" dirty="0">
              <a:ea typeface="Calibri"/>
              <a:cs typeface="Calibri"/>
            </a:endParaRPr>
          </a:p>
          <a:p>
            <a:pPr marL="285750" indent="-285750">
              <a:buFont typeface="Arial" panose="020B0604020202020204" pitchFamily="34" charset="0"/>
              <a:buChar char="•"/>
            </a:pPr>
            <a:r>
              <a:rPr lang="en-US" sz="2400" dirty="0"/>
              <a:t>Crowd-sourced and curated (not a contest)</a:t>
            </a:r>
            <a:endParaRPr lang="en-US" sz="2400" dirty="0">
              <a:ea typeface="Calibri"/>
              <a:cs typeface="Calibri"/>
            </a:endParaRPr>
          </a:p>
          <a:p>
            <a:pPr marL="285750" indent="-285750">
              <a:buFont typeface="Arial" panose="020B0604020202020204" pitchFamily="34" charset="0"/>
              <a:buChar char="•"/>
            </a:pPr>
            <a:endParaRPr lang="en-US" sz="2400" dirty="0">
              <a:ea typeface="Calibri"/>
              <a:cs typeface="Calibri"/>
            </a:endParaRPr>
          </a:p>
          <a:p>
            <a:pPr marL="285750" indent="-285750">
              <a:buFont typeface="Arial" panose="020B0604020202020204" pitchFamily="34" charset="0"/>
              <a:buChar char="•"/>
            </a:pPr>
            <a:r>
              <a:rPr lang="en-US" sz="2400" dirty="0"/>
              <a:t>New topics every few weeks</a:t>
            </a:r>
            <a:endParaRPr lang="en-US" sz="2400" dirty="0">
              <a:ea typeface="Calibri"/>
              <a:cs typeface="Calibri"/>
            </a:endParaRPr>
          </a:p>
          <a:p>
            <a:pPr marL="285750" indent="-285750">
              <a:buFont typeface="Arial" panose="020B0604020202020204" pitchFamily="34" charset="0"/>
              <a:buChar char="•"/>
            </a:pPr>
            <a:endParaRPr lang="en-US" sz="2400" dirty="0">
              <a:ea typeface="Calibri"/>
              <a:cs typeface="Calibri"/>
            </a:endParaRPr>
          </a:p>
          <a:p>
            <a:pPr marL="285750" indent="-285750">
              <a:buFont typeface="Arial" panose="020B0604020202020204" pitchFamily="34" charset="0"/>
              <a:buChar char="•"/>
            </a:pPr>
            <a:r>
              <a:rPr lang="en-US" sz="2400" dirty="0"/>
              <a:t>Post/share/like and participate on AM 250-OH social media sites.</a:t>
            </a:r>
            <a:endParaRPr lang="en-US" sz="2400" dirty="0">
              <a:ea typeface="Calibri"/>
              <a:cs typeface="Calibri"/>
            </a:endParaRPr>
          </a:p>
          <a:p>
            <a:pPr lvl="1"/>
            <a:endParaRPr lang="en-US" sz="2400" dirty="0">
              <a:ea typeface="Calibri"/>
              <a:cs typeface="Calibri"/>
            </a:endParaRPr>
          </a:p>
        </p:txBody>
      </p:sp>
      <p:pic>
        <p:nvPicPr>
          <p:cNvPr id="11" name="Picture 10" descr="A white map with red and blue text&#10;&#10;Description automatically generated">
            <a:extLst>
              <a:ext uri="{FF2B5EF4-FFF2-40B4-BE49-F238E27FC236}">
                <a16:creationId xmlns:a16="http://schemas.microsoft.com/office/drawing/2014/main" id="{951B932A-A425-DCB7-4C6E-63757F43A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73" y="1323254"/>
            <a:ext cx="2804610" cy="28046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249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BFAE84DD-47E2-A3EE-F98B-CD16F388F31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74262" y="5252188"/>
            <a:ext cx="1441930" cy="1256056"/>
          </a:xfrm>
          <a:prstGeom prst="rect">
            <a:avLst/>
          </a:prstGeom>
        </p:spPr>
      </p:pic>
      <p:grpSp>
        <p:nvGrpSpPr>
          <p:cNvPr id="5" name="Group 2">
            <a:extLst>
              <a:ext uri="{FF2B5EF4-FFF2-40B4-BE49-F238E27FC236}">
                <a16:creationId xmlns:a16="http://schemas.microsoft.com/office/drawing/2014/main" id="{C987D076-30BB-C9A7-7CAF-6F3EB6A618DB}"/>
              </a:ext>
            </a:extLst>
          </p:cNvPr>
          <p:cNvGrpSpPr/>
          <p:nvPr/>
        </p:nvGrpSpPr>
        <p:grpSpPr>
          <a:xfrm>
            <a:off x="1269042" y="1421884"/>
            <a:ext cx="2714789" cy="2555245"/>
            <a:chOff x="590360" y="150948"/>
            <a:chExt cx="5255873" cy="4963980"/>
          </a:xfrm>
        </p:grpSpPr>
        <p:pic>
          <p:nvPicPr>
            <p:cNvPr id="6" name="Picture 3">
              <a:extLst>
                <a:ext uri="{FF2B5EF4-FFF2-40B4-BE49-F238E27FC236}">
                  <a16:creationId xmlns:a16="http://schemas.microsoft.com/office/drawing/2014/main" id="{0F8EB459-A87B-9266-1462-547AADB39C43}"/>
                </a:ext>
              </a:extLst>
            </p:cNvPr>
            <p:cNvPicPr>
              <a:picLocks noChangeAspect="1"/>
            </p:cNvPicPr>
            <p:nvPr/>
          </p:nvPicPr>
          <p:blipFill>
            <a:blip r:embed="rId3"/>
            <a:srcRect t="10273" b="10273"/>
            <a:stretch>
              <a:fillRect/>
            </a:stretch>
          </p:blipFill>
          <p:spPr>
            <a:xfrm>
              <a:off x="590360" y="150948"/>
              <a:ext cx="5255873" cy="4963980"/>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grpSp>
      <p:sp>
        <p:nvSpPr>
          <p:cNvPr id="7" name="TextBox 6">
            <a:extLst>
              <a:ext uri="{FF2B5EF4-FFF2-40B4-BE49-F238E27FC236}">
                <a16:creationId xmlns:a16="http://schemas.microsoft.com/office/drawing/2014/main" id="{622FFDED-C05E-6BF8-D863-9A3541F5ACBB}"/>
              </a:ext>
            </a:extLst>
          </p:cNvPr>
          <p:cNvSpPr txBox="1"/>
          <p:nvPr/>
        </p:nvSpPr>
        <p:spPr>
          <a:xfrm>
            <a:off x="1009839" y="191589"/>
            <a:ext cx="8090618" cy="584775"/>
          </a:xfrm>
          <a:prstGeom prst="rect">
            <a:avLst/>
          </a:prstGeom>
          <a:noFill/>
        </p:spPr>
        <p:txBody>
          <a:bodyPr wrap="square" rtlCol="0">
            <a:spAutoFit/>
          </a:bodyPr>
          <a:lstStyle/>
          <a:p>
            <a:r>
              <a:rPr lang="en-US" sz="3200"/>
              <a:t>AMERICA 250-OHIO GRANTS PROGRAM</a:t>
            </a:r>
          </a:p>
        </p:txBody>
      </p:sp>
      <p:sp>
        <p:nvSpPr>
          <p:cNvPr id="143" name="TextBox 142">
            <a:extLst>
              <a:ext uri="{FF2B5EF4-FFF2-40B4-BE49-F238E27FC236}">
                <a16:creationId xmlns:a16="http://schemas.microsoft.com/office/drawing/2014/main" id="{B6EAA610-5C97-A0C6-C618-0C402243F351}"/>
              </a:ext>
            </a:extLst>
          </p:cNvPr>
          <p:cNvSpPr txBox="1"/>
          <p:nvPr/>
        </p:nvSpPr>
        <p:spPr>
          <a:xfrm>
            <a:off x="831189" y="4264022"/>
            <a:ext cx="402411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r>
              <a:rPr lang="en-US" sz="2400">
                <a:solidFill>
                  <a:srgbClr val="444444"/>
                </a:solidFill>
                <a:cs typeface="Arial"/>
              </a:rPr>
              <a:t>Grant funding pool of approximately $1 million in </a:t>
            </a:r>
            <a:endParaRPr lang="en-US" sz="2400">
              <a:solidFill>
                <a:srgbClr val="000000"/>
              </a:solidFill>
              <a:cs typeface="Calibri" panose="020F0502020204030204"/>
            </a:endParaRPr>
          </a:p>
          <a:p>
            <a:pPr marL="0" lvl="1"/>
            <a:r>
              <a:rPr lang="en-US" sz="2400">
                <a:solidFill>
                  <a:srgbClr val="444444"/>
                </a:solidFill>
                <a:cs typeface="Arial"/>
              </a:rPr>
              <a:t>FY 2024 in support of local and statewide programs and projects related to America 250-Ohio themes. ​</a:t>
            </a:r>
            <a:endParaRPr lang="en-US" sz="2400">
              <a:ea typeface="Calibri"/>
              <a:cs typeface="Calibri"/>
            </a:endParaRPr>
          </a:p>
        </p:txBody>
      </p:sp>
      <p:sp>
        <p:nvSpPr>
          <p:cNvPr id="144" name="TextBox 143">
            <a:extLst>
              <a:ext uri="{FF2B5EF4-FFF2-40B4-BE49-F238E27FC236}">
                <a16:creationId xmlns:a16="http://schemas.microsoft.com/office/drawing/2014/main" id="{E545C4DA-175A-BA63-013F-55676C615BC8}"/>
              </a:ext>
            </a:extLst>
          </p:cNvPr>
          <p:cNvSpPr txBox="1"/>
          <p:nvPr/>
        </p:nvSpPr>
        <p:spPr>
          <a:xfrm>
            <a:off x="4811597" y="1027383"/>
            <a:ext cx="663505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ea typeface="+mn-lt"/>
                <a:cs typeface="+mn-lt"/>
              </a:rPr>
              <a:t>The America 250-Ohio grants program will be launched on October 16, 2023</a:t>
            </a:r>
            <a:endParaRPr lang="en-US" sz="2400" dirty="0">
              <a:ea typeface="Calibri"/>
              <a:cs typeface="Calibri"/>
            </a:endParaRPr>
          </a:p>
          <a:p>
            <a:pPr marL="342900" indent="-342900">
              <a:buFont typeface="Arial"/>
              <a:buChar char="•"/>
            </a:pPr>
            <a:endParaRPr lang="en-US" sz="2400">
              <a:ea typeface="Calibri"/>
              <a:cs typeface="Calibri"/>
            </a:endParaRPr>
          </a:p>
          <a:p>
            <a:pPr marL="342900" indent="-342900">
              <a:buFont typeface="Arial"/>
              <a:buChar char="•"/>
            </a:pPr>
            <a:r>
              <a:rPr lang="en-US" sz="2400" dirty="0">
                <a:ea typeface="+mn-lt"/>
                <a:cs typeface="+mn-lt"/>
              </a:rPr>
              <a:t>Ohio Humanities is managing the grants application process on behalf of America 250-Ohio </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mn-lt"/>
                <a:cs typeface="+mn-lt"/>
              </a:rPr>
              <a:t>Two funding levels: up to $5,000 and $5,000- $50,000 </a:t>
            </a:r>
            <a:endParaRPr lang="en-US" sz="2400" dirty="0">
              <a:ea typeface="Calibri"/>
              <a:cs typeface="Calibri"/>
            </a:endParaRPr>
          </a:p>
          <a:p>
            <a:pPr marL="342900" indent="-342900">
              <a:buFont typeface="Arial"/>
              <a:buChar char="•"/>
            </a:pPr>
            <a:endParaRPr lang="en-US" sz="2400">
              <a:ea typeface="Calibri"/>
              <a:cs typeface="Calibri"/>
            </a:endParaRPr>
          </a:p>
          <a:p>
            <a:pPr marL="342900" indent="-342900">
              <a:buFont typeface="Arial"/>
              <a:buChar char="•"/>
            </a:pPr>
            <a:r>
              <a:rPr lang="en-US" sz="2400" dirty="0">
                <a:ea typeface="+mn-lt"/>
                <a:cs typeface="+mn-lt"/>
              </a:rPr>
              <a:t>Two separate cycles: October 2023 and January 2024 </a:t>
            </a:r>
            <a:endParaRPr lang="en-US" sz="2400" dirty="0">
              <a:ea typeface="Calibri" panose="020F0502020204030204"/>
              <a:cs typeface="Calibri" panose="020F0502020204030204"/>
            </a:endParaRPr>
          </a:p>
          <a:p>
            <a:endParaRPr lang="en-US"/>
          </a:p>
        </p:txBody>
      </p:sp>
    </p:spTree>
    <p:extLst>
      <p:ext uri="{BB962C8B-B14F-4D97-AF65-F5344CB8AC3E}">
        <p14:creationId xmlns:p14="http://schemas.microsoft.com/office/powerpoint/2010/main" val="2860268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3CAFA44A-A4EF-D929-570D-87931FE29A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grpSp>
        <p:nvGrpSpPr>
          <p:cNvPr id="5" name="Group 4">
            <a:extLst>
              <a:ext uri="{FF2B5EF4-FFF2-40B4-BE49-F238E27FC236}">
                <a16:creationId xmlns:a16="http://schemas.microsoft.com/office/drawing/2014/main" id="{2CD548DE-FBA7-07BC-42A8-DB9CAA992F02}"/>
              </a:ext>
            </a:extLst>
          </p:cNvPr>
          <p:cNvGrpSpPr/>
          <p:nvPr/>
        </p:nvGrpSpPr>
        <p:grpSpPr>
          <a:xfrm>
            <a:off x="1527666" y="1929676"/>
            <a:ext cx="3040668" cy="3075109"/>
            <a:chOff x="0" y="0"/>
            <a:chExt cx="4054224" cy="4100145"/>
          </a:xfrm>
        </p:grpSpPr>
        <p:pic>
          <p:nvPicPr>
            <p:cNvPr id="6" name="Picture 5">
              <a:extLst>
                <a:ext uri="{FF2B5EF4-FFF2-40B4-BE49-F238E27FC236}">
                  <a16:creationId xmlns:a16="http://schemas.microsoft.com/office/drawing/2014/main" id="{F2419889-EE8A-0DE0-FDB6-718899F5FBCC}"/>
                </a:ext>
              </a:extLst>
            </p:cNvPr>
            <p:cNvPicPr>
              <a:picLocks noChangeAspect="1"/>
            </p:cNvPicPr>
            <p:nvPr/>
          </p:nvPicPr>
          <p:blipFill>
            <a:blip r:embed="rId3"/>
            <a:srcRect l="16998" r="16998"/>
            <a:stretch>
              <a:fillRect/>
            </a:stretch>
          </p:blipFill>
          <p:spPr>
            <a:xfrm>
              <a:off x="0" y="0"/>
              <a:ext cx="4054224" cy="4100145"/>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grpSp>
      <p:sp>
        <p:nvSpPr>
          <p:cNvPr id="7" name="TextBox 6">
            <a:extLst>
              <a:ext uri="{FF2B5EF4-FFF2-40B4-BE49-F238E27FC236}">
                <a16:creationId xmlns:a16="http://schemas.microsoft.com/office/drawing/2014/main" id="{0249E7A1-D558-A475-B3C5-7890E385DA06}"/>
              </a:ext>
            </a:extLst>
          </p:cNvPr>
          <p:cNvSpPr txBox="1"/>
          <p:nvPr/>
        </p:nvSpPr>
        <p:spPr>
          <a:xfrm>
            <a:off x="844730" y="269966"/>
            <a:ext cx="8830493" cy="584775"/>
          </a:xfrm>
          <a:prstGeom prst="rect">
            <a:avLst/>
          </a:prstGeom>
          <a:noFill/>
        </p:spPr>
        <p:txBody>
          <a:bodyPr wrap="square" rtlCol="0">
            <a:spAutoFit/>
          </a:bodyPr>
          <a:lstStyle/>
          <a:p>
            <a:r>
              <a:rPr lang="en-US" sz="3200"/>
              <a:t>NEXT GEN CITIZENS – Youth Engagement Program </a:t>
            </a:r>
          </a:p>
        </p:txBody>
      </p:sp>
      <p:sp>
        <p:nvSpPr>
          <p:cNvPr id="8" name="TextBox 7">
            <a:extLst>
              <a:ext uri="{FF2B5EF4-FFF2-40B4-BE49-F238E27FC236}">
                <a16:creationId xmlns:a16="http://schemas.microsoft.com/office/drawing/2014/main" id="{E28950A0-F289-E15D-1B5F-9D5F1F98F006}"/>
              </a:ext>
            </a:extLst>
          </p:cNvPr>
          <p:cNvSpPr txBox="1"/>
          <p:nvPr/>
        </p:nvSpPr>
        <p:spPr>
          <a:xfrm>
            <a:off x="5178166" y="1719641"/>
            <a:ext cx="6035040" cy="412420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t>An activity passport program for youth grades 4-12</a:t>
            </a:r>
            <a:r>
              <a:rPr lang="en-US" sz="2400" baseline="30000" dirty="0"/>
              <a:t>th</a:t>
            </a:r>
            <a:r>
              <a:rPr lang="en-US" sz="2400" dirty="0"/>
              <a:t>.</a:t>
            </a:r>
            <a:endParaRPr lang="en-US" sz="2400" dirty="0">
              <a:ea typeface="Calibri"/>
              <a:cs typeface="Calibri"/>
            </a:endParaRPr>
          </a:p>
          <a:p>
            <a:pPr marL="285750" indent="-285750">
              <a:buFont typeface="Arial" panose="020B0604020202020204" pitchFamily="34" charset="0"/>
              <a:buChar char="•"/>
            </a:pPr>
            <a:endParaRPr lang="en-US" sz="2400" baseline="30000" dirty="0">
              <a:ea typeface="Calibri"/>
              <a:cs typeface="Calibri"/>
            </a:endParaRPr>
          </a:p>
          <a:p>
            <a:pPr marL="285750" indent="-285750">
              <a:buFont typeface="Arial" panose="020B0604020202020204" pitchFamily="34" charset="0"/>
              <a:buChar char="•"/>
            </a:pPr>
            <a:r>
              <a:rPr lang="en-US" sz="2400" dirty="0"/>
              <a:t>Their exploration guide to explore Ohio’s history and learn more about their families, neighborhood, and themselves.</a:t>
            </a:r>
            <a:endParaRPr lang="en-US" sz="2400" dirty="0">
              <a:ea typeface="Calibri"/>
              <a:cs typeface="Calibri"/>
            </a:endParaRPr>
          </a:p>
          <a:p>
            <a:pPr marL="285750" indent="-285750">
              <a:buFont typeface="Arial" panose="020B0604020202020204" pitchFamily="34" charset="0"/>
              <a:buChar char="•"/>
            </a:pPr>
            <a:endParaRPr lang="en-US" sz="2400" dirty="0">
              <a:ea typeface="Calibri"/>
              <a:cs typeface="Calibri"/>
            </a:endParaRPr>
          </a:p>
          <a:p>
            <a:pPr marL="285750" indent="-285750">
              <a:buFont typeface="Arial" panose="020B0604020202020204" pitchFamily="34" charset="0"/>
              <a:buChar char="•"/>
            </a:pPr>
            <a:r>
              <a:rPr lang="en-US" sz="2400" dirty="0"/>
              <a:t>Summer 2024 – Pilot program with Columbus Metropolitan Libraries.</a:t>
            </a:r>
            <a:endParaRPr lang="en-US" sz="2400" dirty="0">
              <a:ea typeface="Calibri"/>
              <a:cs typeface="Calibri"/>
            </a:endParaRPr>
          </a:p>
          <a:p>
            <a:endParaRPr lang="en-US"/>
          </a:p>
          <a:p>
            <a:endParaRPr lang="en-US"/>
          </a:p>
          <a:p>
            <a:endParaRPr lang="en-US"/>
          </a:p>
        </p:txBody>
      </p:sp>
    </p:spTree>
    <p:extLst>
      <p:ext uri="{BB962C8B-B14F-4D97-AF65-F5344CB8AC3E}">
        <p14:creationId xmlns:p14="http://schemas.microsoft.com/office/powerpoint/2010/main" val="1316322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0C7FF4BD-23B7-4386-832B-BCF1D1D6E0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5" name="TextBox 4">
            <a:extLst>
              <a:ext uri="{FF2B5EF4-FFF2-40B4-BE49-F238E27FC236}">
                <a16:creationId xmlns:a16="http://schemas.microsoft.com/office/drawing/2014/main" id="{FE5854EA-A261-9135-C369-0CE295CCFFA2}"/>
              </a:ext>
            </a:extLst>
          </p:cNvPr>
          <p:cNvSpPr txBox="1"/>
          <p:nvPr/>
        </p:nvSpPr>
        <p:spPr>
          <a:xfrm>
            <a:off x="844731" y="269966"/>
            <a:ext cx="6946330" cy="584775"/>
          </a:xfrm>
          <a:prstGeom prst="rect">
            <a:avLst/>
          </a:prstGeom>
          <a:noFill/>
        </p:spPr>
        <p:txBody>
          <a:bodyPr wrap="square" rtlCol="0">
            <a:spAutoFit/>
          </a:bodyPr>
          <a:lstStyle/>
          <a:p>
            <a:r>
              <a:rPr lang="en-US" sz="3200"/>
              <a:t>BARNS, URBAN MURALS &amp; PUBLIC ART</a:t>
            </a:r>
          </a:p>
        </p:txBody>
      </p:sp>
      <p:pic>
        <p:nvPicPr>
          <p:cNvPr id="7" name="Picture 6" descr="A sign on the grass&#10;&#10;Description automatically generated">
            <a:extLst>
              <a:ext uri="{FF2B5EF4-FFF2-40B4-BE49-F238E27FC236}">
                <a16:creationId xmlns:a16="http://schemas.microsoft.com/office/drawing/2014/main" id="{86E03D87-ABE9-8A7D-CE9A-B0417DF72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60880" y="848068"/>
            <a:ext cx="4241180" cy="3180885"/>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pic>
        <p:nvPicPr>
          <p:cNvPr id="9" name="Picture 8" descr="A person on a lift painting a sign&#10;&#10;Description automatically generated">
            <a:extLst>
              <a:ext uri="{FF2B5EF4-FFF2-40B4-BE49-F238E27FC236}">
                <a16:creationId xmlns:a16="http://schemas.microsoft.com/office/drawing/2014/main" id="{4B07F7CC-411B-5A4C-FB2A-87C6233C9F9E}"/>
              </a:ext>
            </a:extLst>
          </p:cNvPr>
          <p:cNvPicPr>
            <a:picLocks noChangeAspect="1"/>
          </p:cNvPicPr>
          <p:nvPr/>
        </p:nvPicPr>
        <p:blipFill rotWithShape="1">
          <a:blip r:embed="rId4">
            <a:extLst>
              <a:ext uri="{28A0092B-C50C-407E-A947-70E740481C1C}">
                <a14:useLocalDpi xmlns:a14="http://schemas.microsoft.com/office/drawing/2010/main" val="0"/>
              </a:ext>
            </a:extLst>
          </a:blip>
          <a:srcRect l="130" t="3836" r="22764" b="20965"/>
          <a:stretch/>
        </p:blipFill>
        <p:spPr>
          <a:xfrm>
            <a:off x="714102" y="1030599"/>
            <a:ext cx="3171529" cy="4124132"/>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pic>
        <p:nvPicPr>
          <p:cNvPr id="13" name="Picture 12" descr="A barn with a sign painted on it&#10;&#10;Description automatically generated">
            <a:extLst>
              <a:ext uri="{FF2B5EF4-FFF2-40B4-BE49-F238E27FC236}">
                <a16:creationId xmlns:a16="http://schemas.microsoft.com/office/drawing/2014/main" id="{EF19A3F5-DD47-6412-1025-D0CCF6CC9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992" y="2555844"/>
            <a:ext cx="5342015" cy="4006511"/>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9553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0C7FF4BD-23B7-4386-832B-BCF1D1D6E0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59512" y="4850502"/>
            <a:ext cx="1441930" cy="1256056"/>
          </a:xfrm>
          <a:prstGeom prst="rect">
            <a:avLst/>
          </a:prstGeom>
        </p:spPr>
      </p:pic>
      <p:sp>
        <p:nvSpPr>
          <p:cNvPr id="5" name="TextBox 4">
            <a:extLst>
              <a:ext uri="{FF2B5EF4-FFF2-40B4-BE49-F238E27FC236}">
                <a16:creationId xmlns:a16="http://schemas.microsoft.com/office/drawing/2014/main" id="{C466BA02-3470-06B2-0C34-67AB1C1CCB44}"/>
              </a:ext>
            </a:extLst>
          </p:cNvPr>
          <p:cNvSpPr txBox="1"/>
          <p:nvPr/>
        </p:nvSpPr>
        <p:spPr>
          <a:xfrm>
            <a:off x="1079863" y="235131"/>
            <a:ext cx="8533004" cy="584775"/>
          </a:xfrm>
          <a:prstGeom prst="rect">
            <a:avLst/>
          </a:prstGeom>
          <a:noFill/>
        </p:spPr>
        <p:txBody>
          <a:bodyPr wrap="square" rtlCol="0">
            <a:spAutoFit/>
          </a:bodyPr>
          <a:lstStyle/>
          <a:p>
            <a:r>
              <a:rPr lang="en-US" sz="3200"/>
              <a:t>FUTURE PROJECTS AND INITIATIVES 2024 - 2025</a:t>
            </a:r>
          </a:p>
        </p:txBody>
      </p:sp>
      <p:grpSp>
        <p:nvGrpSpPr>
          <p:cNvPr id="6" name="Group 10">
            <a:extLst>
              <a:ext uri="{FF2B5EF4-FFF2-40B4-BE49-F238E27FC236}">
                <a16:creationId xmlns:a16="http://schemas.microsoft.com/office/drawing/2014/main" id="{90B308B2-8C18-1BBA-1F25-9C4EEB9AD347}"/>
              </a:ext>
            </a:extLst>
          </p:cNvPr>
          <p:cNvGrpSpPr/>
          <p:nvPr/>
        </p:nvGrpSpPr>
        <p:grpSpPr>
          <a:xfrm>
            <a:off x="8050761" y="4033697"/>
            <a:ext cx="1828800" cy="1828800"/>
            <a:chOff x="0" y="0"/>
            <a:chExt cx="5053852" cy="4757079"/>
          </a:xfrm>
        </p:grpSpPr>
        <p:pic>
          <p:nvPicPr>
            <p:cNvPr id="7" name="Picture 11">
              <a:extLst>
                <a:ext uri="{FF2B5EF4-FFF2-40B4-BE49-F238E27FC236}">
                  <a16:creationId xmlns:a16="http://schemas.microsoft.com/office/drawing/2014/main" id="{CDDCD1C6-FEE3-BF59-2B32-6F50617B08E9}"/>
                </a:ext>
              </a:extLst>
            </p:cNvPr>
            <p:cNvPicPr>
              <a:picLocks noChangeAspect="1"/>
            </p:cNvPicPr>
            <p:nvPr/>
          </p:nvPicPr>
          <p:blipFill>
            <a:blip r:embed="rId3"/>
            <a:srcRect l="14609" r="14609"/>
            <a:stretch>
              <a:fillRect/>
            </a:stretch>
          </p:blipFill>
          <p:spPr>
            <a:xfrm>
              <a:off x="0" y="0"/>
              <a:ext cx="5053852" cy="4757079"/>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grpSp>
      <p:grpSp>
        <p:nvGrpSpPr>
          <p:cNvPr id="8" name="Group 5">
            <a:extLst>
              <a:ext uri="{FF2B5EF4-FFF2-40B4-BE49-F238E27FC236}">
                <a16:creationId xmlns:a16="http://schemas.microsoft.com/office/drawing/2014/main" id="{654319A6-D0E3-A2B0-6A81-19FF9C0FD88C}"/>
              </a:ext>
            </a:extLst>
          </p:cNvPr>
          <p:cNvGrpSpPr/>
          <p:nvPr/>
        </p:nvGrpSpPr>
        <p:grpSpPr>
          <a:xfrm>
            <a:off x="2312439" y="3977008"/>
            <a:ext cx="1828800" cy="1828800"/>
            <a:chOff x="0" y="0"/>
            <a:chExt cx="4245842" cy="4228762"/>
          </a:xfrm>
        </p:grpSpPr>
        <p:pic>
          <p:nvPicPr>
            <p:cNvPr id="9" name="Picture 6">
              <a:extLst>
                <a:ext uri="{FF2B5EF4-FFF2-40B4-BE49-F238E27FC236}">
                  <a16:creationId xmlns:a16="http://schemas.microsoft.com/office/drawing/2014/main" id="{97C61B41-093B-23D6-3AE0-D57A25CF4B44}"/>
                </a:ext>
              </a:extLst>
            </p:cNvPr>
            <p:cNvPicPr>
              <a:picLocks noChangeAspect="1"/>
            </p:cNvPicPr>
            <p:nvPr/>
          </p:nvPicPr>
          <p:blipFill>
            <a:blip r:embed="rId4"/>
            <a:srcRect t="7421" b="7421"/>
            <a:stretch>
              <a:fillRect/>
            </a:stretch>
          </p:blipFill>
          <p:spPr>
            <a:xfrm>
              <a:off x="0" y="0"/>
              <a:ext cx="4245842" cy="4228762"/>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grpSp>
        <p:nvGrpSpPr>
          <p:cNvPr id="10" name="Group 2">
            <a:extLst>
              <a:ext uri="{FF2B5EF4-FFF2-40B4-BE49-F238E27FC236}">
                <a16:creationId xmlns:a16="http://schemas.microsoft.com/office/drawing/2014/main" id="{593C9900-0DE8-F2F8-7753-93ADB4AD2322}"/>
              </a:ext>
            </a:extLst>
          </p:cNvPr>
          <p:cNvGrpSpPr/>
          <p:nvPr/>
        </p:nvGrpSpPr>
        <p:grpSpPr>
          <a:xfrm>
            <a:off x="8033186" y="1106298"/>
            <a:ext cx="1828800" cy="1828800"/>
            <a:chOff x="0" y="0"/>
            <a:chExt cx="4679339" cy="4470781"/>
          </a:xfrm>
        </p:grpSpPr>
        <p:pic>
          <p:nvPicPr>
            <p:cNvPr id="11" name="Picture 3">
              <a:extLst>
                <a:ext uri="{FF2B5EF4-FFF2-40B4-BE49-F238E27FC236}">
                  <a16:creationId xmlns:a16="http://schemas.microsoft.com/office/drawing/2014/main" id="{668846E4-8344-D5D7-662A-0787E40A2A82}"/>
                </a:ext>
              </a:extLst>
            </p:cNvPr>
            <p:cNvPicPr>
              <a:picLocks noChangeAspect="1"/>
            </p:cNvPicPr>
            <p:nvPr/>
          </p:nvPicPr>
          <p:blipFill>
            <a:blip r:embed="rId5"/>
            <a:srcRect l="15068" r="15068"/>
            <a:stretch>
              <a:fillRect/>
            </a:stretch>
          </p:blipFill>
          <p:spPr>
            <a:xfrm>
              <a:off x="0" y="0"/>
              <a:ext cx="4679339" cy="4470781"/>
            </a:xfrm>
            <a:prstGeom prst="rect">
              <a:avLst/>
            </a:prstGeom>
            <a:ln w="38100" cap="sq">
              <a:solidFill>
                <a:srgbClr val="003985"/>
              </a:solidFill>
              <a:prstDash val="solid"/>
              <a:miter lim="800000"/>
            </a:ln>
            <a:effectLst>
              <a:outerShdw blurRad="50800" dist="38100" dir="2700000" algn="tl" rotWithShape="0">
                <a:srgbClr val="000000">
                  <a:alpha val="43000"/>
                </a:srgbClr>
              </a:outerShdw>
            </a:effectLst>
          </p:spPr>
        </p:pic>
      </p:grpSp>
      <p:grpSp>
        <p:nvGrpSpPr>
          <p:cNvPr id="12" name="Group 4">
            <a:extLst>
              <a:ext uri="{FF2B5EF4-FFF2-40B4-BE49-F238E27FC236}">
                <a16:creationId xmlns:a16="http://schemas.microsoft.com/office/drawing/2014/main" id="{05A0A986-B7F3-3402-EFB8-2D2BAEECC010}"/>
              </a:ext>
            </a:extLst>
          </p:cNvPr>
          <p:cNvGrpSpPr/>
          <p:nvPr/>
        </p:nvGrpSpPr>
        <p:grpSpPr>
          <a:xfrm>
            <a:off x="5266349" y="3977008"/>
            <a:ext cx="1828800" cy="1828800"/>
            <a:chOff x="0" y="0"/>
            <a:chExt cx="4623966" cy="4470781"/>
          </a:xfrm>
        </p:grpSpPr>
        <p:pic>
          <p:nvPicPr>
            <p:cNvPr id="13" name="Picture 5">
              <a:extLst>
                <a:ext uri="{FF2B5EF4-FFF2-40B4-BE49-F238E27FC236}">
                  <a16:creationId xmlns:a16="http://schemas.microsoft.com/office/drawing/2014/main" id="{18B6A3BC-EDA2-BC7C-78C9-06CD2F4B98BE}"/>
                </a:ext>
              </a:extLst>
            </p:cNvPr>
            <p:cNvPicPr>
              <a:picLocks noChangeAspect="1"/>
            </p:cNvPicPr>
            <p:nvPr/>
          </p:nvPicPr>
          <p:blipFill>
            <a:blip r:embed="rId6"/>
            <a:srcRect l="15546" r="15546"/>
            <a:stretch>
              <a:fillRect/>
            </a:stretch>
          </p:blipFill>
          <p:spPr>
            <a:xfrm>
              <a:off x="0" y="0"/>
              <a:ext cx="4623966" cy="4470781"/>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sp>
        <p:nvSpPr>
          <p:cNvPr id="14" name="TextBox 12">
            <a:extLst>
              <a:ext uri="{FF2B5EF4-FFF2-40B4-BE49-F238E27FC236}">
                <a16:creationId xmlns:a16="http://schemas.microsoft.com/office/drawing/2014/main" id="{E7C23B33-9913-5BB0-D827-A71AD5E54A6A}"/>
              </a:ext>
            </a:extLst>
          </p:cNvPr>
          <p:cNvSpPr txBox="1"/>
          <p:nvPr/>
        </p:nvSpPr>
        <p:spPr>
          <a:xfrm>
            <a:off x="5243803" y="5919185"/>
            <a:ext cx="2848117" cy="426399"/>
          </a:xfrm>
          <a:prstGeom prst="rect">
            <a:avLst/>
          </a:prstGeom>
        </p:spPr>
        <p:txBody>
          <a:bodyPr wrap="square" lIns="0" tIns="0" rIns="0" bIns="0" rtlCol="0" anchor="t">
            <a:spAutoFit/>
          </a:bodyPr>
          <a:lstStyle/>
          <a:p>
            <a:pPr marL="0" lvl="0" indent="0">
              <a:lnSpc>
                <a:spcPts val="3840"/>
              </a:lnSpc>
            </a:pPr>
            <a:r>
              <a:rPr lang="en-US">
                <a:latin typeface="Calibri" panose="020F0502020204030204" pitchFamily="34" charset="0"/>
                <a:cs typeface="Calibri" panose="020F0502020204030204" pitchFamily="34" charset="0"/>
              </a:rPr>
              <a:t>Ohio Story Hub</a:t>
            </a:r>
          </a:p>
        </p:txBody>
      </p:sp>
      <p:sp>
        <p:nvSpPr>
          <p:cNvPr id="15" name="TextBox 9">
            <a:extLst>
              <a:ext uri="{FF2B5EF4-FFF2-40B4-BE49-F238E27FC236}">
                <a16:creationId xmlns:a16="http://schemas.microsoft.com/office/drawing/2014/main" id="{1DA9EAB7-ABC1-F070-339C-DDBA575F503C}"/>
              </a:ext>
            </a:extLst>
          </p:cNvPr>
          <p:cNvSpPr txBox="1"/>
          <p:nvPr/>
        </p:nvSpPr>
        <p:spPr>
          <a:xfrm>
            <a:off x="7980237" y="3111300"/>
            <a:ext cx="2593758" cy="553998"/>
          </a:xfrm>
          <a:prstGeom prst="rect">
            <a:avLst/>
          </a:prstGeom>
        </p:spPr>
        <p:txBody>
          <a:bodyPr wrap="square" lIns="0" tIns="0" rIns="0" bIns="0" rtlCol="0" anchor="t">
            <a:spAutoFit/>
          </a:bodyPr>
          <a:lstStyle/>
          <a:p>
            <a:r>
              <a:rPr lang="en-US"/>
              <a:t>Revolutionary War Veterans grave markers </a:t>
            </a:r>
          </a:p>
        </p:txBody>
      </p:sp>
      <p:sp>
        <p:nvSpPr>
          <p:cNvPr id="16" name="TextBox 9">
            <a:extLst>
              <a:ext uri="{FF2B5EF4-FFF2-40B4-BE49-F238E27FC236}">
                <a16:creationId xmlns:a16="http://schemas.microsoft.com/office/drawing/2014/main" id="{C5BDB895-9F46-14E6-7588-D4517E59DB29}"/>
              </a:ext>
            </a:extLst>
          </p:cNvPr>
          <p:cNvSpPr txBox="1"/>
          <p:nvPr/>
        </p:nvSpPr>
        <p:spPr>
          <a:xfrm>
            <a:off x="2259254" y="5993884"/>
            <a:ext cx="1935169" cy="276999"/>
          </a:xfrm>
          <a:prstGeom prst="rect">
            <a:avLst/>
          </a:prstGeom>
        </p:spPr>
        <p:txBody>
          <a:bodyPr wrap="square" lIns="0" tIns="0" rIns="0" bIns="0" rtlCol="0" anchor="t">
            <a:spAutoFit/>
          </a:bodyPr>
          <a:lstStyle/>
          <a:p>
            <a:r>
              <a:rPr lang="en-US"/>
              <a:t>Tree planting</a:t>
            </a:r>
          </a:p>
        </p:txBody>
      </p:sp>
      <p:sp>
        <p:nvSpPr>
          <p:cNvPr id="17" name="TextBox 9">
            <a:extLst>
              <a:ext uri="{FF2B5EF4-FFF2-40B4-BE49-F238E27FC236}">
                <a16:creationId xmlns:a16="http://schemas.microsoft.com/office/drawing/2014/main" id="{576C048A-C1A7-B033-B6B1-56C312EBCE8A}"/>
              </a:ext>
            </a:extLst>
          </p:cNvPr>
          <p:cNvSpPr txBox="1"/>
          <p:nvPr/>
        </p:nvSpPr>
        <p:spPr>
          <a:xfrm>
            <a:off x="7980237" y="6045297"/>
            <a:ext cx="2593758" cy="276999"/>
          </a:xfrm>
          <a:prstGeom prst="rect">
            <a:avLst/>
          </a:prstGeom>
        </p:spPr>
        <p:txBody>
          <a:bodyPr wrap="square" lIns="0" tIns="0" rIns="0" bIns="0" rtlCol="0" anchor="t">
            <a:spAutoFit/>
          </a:bodyPr>
          <a:lstStyle/>
          <a:p>
            <a:r>
              <a:rPr lang="en-US"/>
              <a:t>Ohio statewide film festival</a:t>
            </a:r>
          </a:p>
        </p:txBody>
      </p:sp>
      <p:grpSp>
        <p:nvGrpSpPr>
          <p:cNvPr id="18" name="Group 2">
            <a:extLst>
              <a:ext uri="{FF2B5EF4-FFF2-40B4-BE49-F238E27FC236}">
                <a16:creationId xmlns:a16="http://schemas.microsoft.com/office/drawing/2014/main" id="{76BA8123-FF16-4FB1-88E7-E98F8B264278}"/>
              </a:ext>
            </a:extLst>
          </p:cNvPr>
          <p:cNvGrpSpPr/>
          <p:nvPr/>
        </p:nvGrpSpPr>
        <p:grpSpPr>
          <a:xfrm>
            <a:off x="5346365" y="1052192"/>
            <a:ext cx="1828800" cy="1828800"/>
            <a:chOff x="0" y="0"/>
            <a:chExt cx="4052309" cy="4131868"/>
          </a:xfrm>
        </p:grpSpPr>
        <p:pic>
          <p:nvPicPr>
            <p:cNvPr id="19" name="Picture 3">
              <a:extLst>
                <a:ext uri="{FF2B5EF4-FFF2-40B4-BE49-F238E27FC236}">
                  <a16:creationId xmlns:a16="http://schemas.microsoft.com/office/drawing/2014/main" id="{30552336-EC44-AE5D-1772-DCC8522B3AD1}"/>
                </a:ext>
              </a:extLst>
            </p:cNvPr>
            <p:cNvPicPr>
              <a:picLocks noChangeAspect="1"/>
            </p:cNvPicPr>
            <p:nvPr/>
          </p:nvPicPr>
          <p:blipFill>
            <a:blip r:embed="rId7"/>
            <a:srcRect l="17328" r="17328"/>
            <a:stretch>
              <a:fillRect/>
            </a:stretch>
          </p:blipFill>
          <p:spPr>
            <a:xfrm>
              <a:off x="0" y="0"/>
              <a:ext cx="4052309" cy="4131868"/>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sp>
        <p:nvSpPr>
          <p:cNvPr id="20" name="TextBox 15">
            <a:extLst>
              <a:ext uri="{FF2B5EF4-FFF2-40B4-BE49-F238E27FC236}">
                <a16:creationId xmlns:a16="http://schemas.microsoft.com/office/drawing/2014/main" id="{094D2358-443A-5014-DC5D-C8D88089F859}"/>
              </a:ext>
            </a:extLst>
          </p:cNvPr>
          <p:cNvSpPr txBox="1"/>
          <p:nvPr/>
        </p:nvSpPr>
        <p:spPr>
          <a:xfrm>
            <a:off x="5266349" y="3092546"/>
            <a:ext cx="2623019" cy="553998"/>
          </a:xfrm>
          <a:prstGeom prst="rect">
            <a:avLst/>
          </a:prstGeom>
        </p:spPr>
        <p:txBody>
          <a:bodyPr wrap="square" lIns="0" tIns="0" rIns="0" bIns="0" rtlCol="0" anchor="t">
            <a:spAutoFit/>
          </a:bodyPr>
          <a:lstStyle/>
          <a:p>
            <a:pPr marL="0" lvl="0" indent="0"/>
            <a:r>
              <a:rPr lang="en-US"/>
              <a:t>Introduce first three statewide trails </a:t>
            </a:r>
          </a:p>
        </p:txBody>
      </p:sp>
      <p:grpSp>
        <p:nvGrpSpPr>
          <p:cNvPr id="21" name="Group 10">
            <a:extLst>
              <a:ext uri="{FF2B5EF4-FFF2-40B4-BE49-F238E27FC236}">
                <a16:creationId xmlns:a16="http://schemas.microsoft.com/office/drawing/2014/main" id="{9551D520-EB97-90E7-5F10-49639FCDE189}"/>
              </a:ext>
            </a:extLst>
          </p:cNvPr>
          <p:cNvGrpSpPr/>
          <p:nvPr/>
        </p:nvGrpSpPr>
        <p:grpSpPr>
          <a:xfrm>
            <a:off x="2330014" y="1052192"/>
            <a:ext cx="1828800" cy="1828800"/>
            <a:chOff x="0" y="0"/>
            <a:chExt cx="4214959" cy="4233658"/>
          </a:xfrm>
        </p:grpSpPr>
        <p:pic>
          <p:nvPicPr>
            <p:cNvPr id="22" name="Picture 11">
              <a:extLst>
                <a:ext uri="{FF2B5EF4-FFF2-40B4-BE49-F238E27FC236}">
                  <a16:creationId xmlns:a16="http://schemas.microsoft.com/office/drawing/2014/main" id="{7D1CD7DF-0167-CF02-3D50-EEE9BC17980D}"/>
                </a:ext>
              </a:extLst>
            </p:cNvPr>
            <p:cNvPicPr>
              <a:picLocks noChangeAspect="1"/>
            </p:cNvPicPr>
            <p:nvPr/>
          </p:nvPicPr>
          <p:blipFill>
            <a:blip r:embed="rId8"/>
            <a:srcRect t="9885" b="9885"/>
            <a:stretch>
              <a:fillRect/>
            </a:stretch>
          </p:blipFill>
          <p:spPr>
            <a:xfrm>
              <a:off x="0" y="0"/>
              <a:ext cx="4214959" cy="4233658"/>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sp>
        <p:nvSpPr>
          <p:cNvPr id="23" name="TextBox 15">
            <a:extLst>
              <a:ext uri="{FF2B5EF4-FFF2-40B4-BE49-F238E27FC236}">
                <a16:creationId xmlns:a16="http://schemas.microsoft.com/office/drawing/2014/main" id="{54D87108-34B1-B0D5-911D-F0E9F95347A8}"/>
              </a:ext>
            </a:extLst>
          </p:cNvPr>
          <p:cNvSpPr txBox="1"/>
          <p:nvPr/>
        </p:nvSpPr>
        <p:spPr>
          <a:xfrm>
            <a:off x="2223167" y="3092546"/>
            <a:ext cx="2623019" cy="276999"/>
          </a:xfrm>
          <a:prstGeom prst="rect">
            <a:avLst/>
          </a:prstGeom>
        </p:spPr>
        <p:txBody>
          <a:bodyPr wrap="square" lIns="0" tIns="0" rIns="0" bIns="0" rtlCol="0" anchor="t">
            <a:spAutoFit/>
          </a:bodyPr>
          <a:lstStyle/>
          <a:p>
            <a:pPr marL="0" lvl="0" indent="0"/>
            <a:r>
              <a:rPr lang="en-US"/>
              <a:t>4</a:t>
            </a:r>
            <a:r>
              <a:rPr lang="en-US" baseline="30000"/>
              <a:t>th</a:t>
            </a:r>
            <a:r>
              <a:rPr lang="en-US"/>
              <a:t> Grade History Pass</a:t>
            </a:r>
          </a:p>
        </p:txBody>
      </p:sp>
    </p:spTree>
    <p:extLst>
      <p:ext uri="{BB962C8B-B14F-4D97-AF65-F5344CB8AC3E}">
        <p14:creationId xmlns:p14="http://schemas.microsoft.com/office/powerpoint/2010/main" val="299601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B967F-B805-5ABD-066B-BFAC687D2132}"/>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5AA9A8-A7F1-F2CD-4628-9C8EDE4DE660}"/>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0C7FF4BD-23B7-4386-832B-BCF1D1D6E02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5" name="TextBox 4">
            <a:extLst>
              <a:ext uri="{FF2B5EF4-FFF2-40B4-BE49-F238E27FC236}">
                <a16:creationId xmlns:a16="http://schemas.microsoft.com/office/drawing/2014/main" id="{C466BA02-3470-06B2-0C34-67AB1C1CCB44}"/>
              </a:ext>
            </a:extLst>
          </p:cNvPr>
          <p:cNvSpPr txBox="1"/>
          <p:nvPr/>
        </p:nvSpPr>
        <p:spPr>
          <a:xfrm>
            <a:off x="1079863" y="235131"/>
            <a:ext cx="9417076" cy="584775"/>
          </a:xfrm>
          <a:prstGeom prst="rect">
            <a:avLst/>
          </a:prstGeom>
          <a:noFill/>
        </p:spPr>
        <p:txBody>
          <a:bodyPr wrap="square" rtlCol="0">
            <a:spAutoFit/>
          </a:bodyPr>
          <a:lstStyle/>
          <a:p>
            <a:r>
              <a:rPr lang="en-US" sz="3200"/>
              <a:t>FUTURE PROJECTS AND INITIATIVES – 2026 </a:t>
            </a:r>
          </a:p>
        </p:txBody>
      </p:sp>
      <p:sp>
        <p:nvSpPr>
          <p:cNvPr id="7" name="TextBox 18">
            <a:extLst>
              <a:ext uri="{FF2B5EF4-FFF2-40B4-BE49-F238E27FC236}">
                <a16:creationId xmlns:a16="http://schemas.microsoft.com/office/drawing/2014/main" id="{872C9957-303D-C500-7A20-7B732DE68AE3}"/>
              </a:ext>
            </a:extLst>
          </p:cNvPr>
          <p:cNvSpPr txBox="1"/>
          <p:nvPr/>
        </p:nvSpPr>
        <p:spPr>
          <a:xfrm>
            <a:off x="1079864" y="819906"/>
            <a:ext cx="10032274" cy="542906"/>
          </a:xfrm>
          <a:prstGeom prst="rect">
            <a:avLst/>
          </a:prstGeom>
        </p:spPr>
        <p:txBody>
          <a:bodyPr wrap="square" lIns="0" tIns="0" rIns="0" bIns="0" rtlCol="0" anchor="t">
            <a:spAutoFit/>
          </a:bodyPr>
          <a:lstStyle/>
          <a:p>
            <a:pPr algn="ctr">
              <a:lnSpc>
                <a:spcPts val="4759"/>
              </a:lnSpc>
            </a:pPr>
            <a:r>
              <a:rPr lang="en-US" sz="2400">
                <a:latin typeface="Calibri" panose="020F0502020204030204" pitchFamily="34" charset="0"/>
                <a:cs typeface="Calibri" panose="020F0502020204030204" pitchFamily="34" charset="0"/>
              </a:rPr>
              <a:t>Celebrating Ohio's Contributions to the U.S. for 250+ years...</a:t>
            </a:r>
          </a:p>
        </p:txBody>
      </p:sp>
      <p:sp>
        <p:nvSpPr>
          <p:cNvPr id="8" name="TextBox 7">
            <a:extLst>
              <a:ext uri="{FF2B5EF4-FFF2-40B4-BE49-F238E27FC236}">
                <a16:creationId xmlns:a16="http://schemas.microsoft.com/office/drawing/2014/main" id="{64896C99-9E1F-50D0-D319-FC213E7B4B70}"/>
              </a:ext>
            </a:extLst>
          </p:cNvPr>
          <p:cNvSpPr txBox="1"/>
          <p:nvPr/>
        </p:nvSpPr>
        <p:spPr>
          <a:xfrm>
            <a:off x="1034602" y="1535356"/>
            <a:ext cx="10135533" cy="646331"/>
          </a:xfrm>
          <a:prstGeom prst="rect">
            <a:avLst/>
          </a:prstGeom>
          <a:noFill/>
        </p:spPr>
        <p:txBody>
          <a:bodyPr wrap="square" rtlCol="0">
            <a:spAutoFit/>
          </a:bodyPr>
          <a:lstStyle/>
          <a:p>
            <a:r>
              <a:rPr lang="en-US"/>
              <a:t>We are creating monthly themes for 2026 that celebrate different aspects of Ohio’s contribution. Each monthly theme can include events, experiences, content highlights, and more. </a:t>
            </a:r>
          </a:p>
        </p:txBody>
      </p:sp>
      <p:sp>
        <p:nvSpPr>
          <p:cNvPr id="9" name="TextBox 8">
            <a:extLst>
              <a:ext uri="{FF2B5EF4-FFF2-40B4-BE49-F238E27FC236}">
                <a16:creationId xmlns:a16="http://schemas.microsoft.com/office/drawing/2014/main" id="{6A01DA21-4FF3-C13D-B04F-9195CA82BF31}"/>
              </a:ext>
            </a:extLst>
          </p:cNvPr>
          <p:cNvSpPr txBox="1"/>
          <p:nvPr/>
        </p:nvSpPr>
        <p:spPr>
          <a:xfrm>
            <a:off x="1113771" y="2181383"/>
            <a:ext cx="8444204" cy="4524315"/>
          </a:xfrm>
          <a:prstGeom prst="rect">
            <a:avLst/>
          </a:prstGeom>
          <a:noFill/>
        </p:spPr>
        <p:txBody>
          <a:bodyPr wrap="square" lIns="91440" tIns="45720" rIns="91440" bIns="45720" rtlCol="0" anchor="t">
            <a:spAutoFit/>
          </a:bodyPr>
          <a:lstStyle/>
          <a:p>
            <a:r>
              <a:rPr lang="en-US" sz="2400" dirty="0"/>
              <a:t>January – Ohio Firsts &amp; Originals</a:t>
            </a:r>
            <a:endParaRPr lang="en-US" sz="2400" dirty="0">
              <a:ea typeface="Calibri"/>
              <a:cs typeface="Calibri"/>
            </a:endParaRPr>
          </a:p>
          <a:p>
            <a:r>
              <a:rPr lang="en-US" sz="2400" dirty="0"/>
              <a:t>February – Inventions, Innovation, Business &amp; Work</a:t>
            </a:r>
            <a:endParaRPr lang="en-US" sz="2400" dirty="0">
              <a:ea typeface="Calibri"/>
              <a:cs typeface="Calibri"/>
            </a:endParaRPr>
          </a:p>
          <a:p>
            <a:r>
              <a:rPr lang="en-US" sz="2400" dirty="0"/>
              <a:t>March – Music &amp; Entertainment</a:t>
            </a:r>
            <a:endParaRPr lang="en-US" sz="2400" dirty="0">
              <a:ea typeface="Calibri"/>
              <a:cs typeface="Calibri"/>
            </a:endParaRPr>
          </a:p>
          <a:p>
            <a:r>
              <a:rPr lang="en-US" sz="2400" dirty="0"/>
              <a:t>April – Transportation: Planes, trains &amp; automobiles (and more!)</a:t>
            </a:r>
            <a:endParaRPr lang="en-US" sz="2400" dirty="0">
              <a:ea typeface="Calibri"/>
              <a:cs typeface="Calibri"/>
            </a:endParaRPr>
          </a:p>
          <a:p>
            <a:r>
              <a:rPr lang="en-US" sz="2400" dirty="0"/>
              <a:t>May – Arts &amp; Culture and Movies</a:t>
            </a:r>
            <a:endParaRPr lang="en-US" sz="2400" dirty="0">
              <a:ea typeface="Calibri"/>
              <a:cs typeface="Calibri"/>
            </a:endParaRPr>
          </a:p>
          <a:p>
            <a:r>
              <a:rPr lang="en-US" sz="2400" dirty="0"/>
              <a:t>June – Natural Resources</a:t>
            </a:r>
            <a:endParaRPr lang="en-US" sz="2400" dirty="0">
              <a:ea typeface="Calibri"/>
              <a:cs typeface="Calibri"/>
            </a:endParaRPr>
          </a:p>
          <a:p>
            <a:r>
              <a:rPr lang="en-US" sz="2400" dirty="0"/>
              <a:t>July – The Ohio statewide picnic &amp; homecoming</a:t>
            </a:r>
            <a:endParaRPr lang="en-US" sz="2400" dirty="0">
              <a:ea typeface="Calibri"/>
              <a:cs typeface="Calibri"/>
            </a:endParaRPr>
          </a:p>
          <a:p>
            <a:r>
              <a:rPr lang="en-US" sz="2400" dirty="0"/>
              <a:t>August – The Ohio state fair and county fairs</a:t>
            </a:r>
            <a:endParaRPr lang="en-US" sz="2400" dirty="0">
              <a:ea typeface="Calibri"/>
              <a:cs typeface="Calibri"/>
            </a:endParaRPr>
          </a:p>
          <a:p>
            <a:r>
              <a:rPr lang="en-US" sz="2400" dirty="0"/>
              <a:t>September – Sports</a:t>
            </a:r>
            <a:endParaRPr lang="en-US" sz="2400" dirty="0">
              <a:ea typeface="Calibri"/>
              <a:cs typeface="Calibri"/>
            </a:endParaRPr>
          </a:p>
          <a:p>
            <a:r>
              <a:rPr lang="en-US" sz="2400" dirty="0"/>
              <a:t>October – Agriculture</a:t>
            </a:r>
            <a:endParaRPr lang="en-US" sz="2400" dirty="0">
              <a:ea typeface="Calibri"/>
              <a:cs typeface="Calibri"/>
            </a:endParaRPr>
          </a:p>
          <a:p>
            <a:r>
              <a:rPr lang="en-US" sz="2400" dirty="0"/>
              <a:t>November – Veterans and First Responders</a:t>
            </a:r>
            <a:endParaRPr lang="en-US" sz="2400" dirty="0">
              <a:ea typeface="Calibri"/>
              <a:cs typeface="Calibri"/>
            </a:endParaRPr>
          </a:p>
          <a:p>
            <a:r>
              <a:rPr lang="en-US" sz="2400" dirty="0"/>
              <a:t>December – Future Ohio</a:t>
            </a:r>
            <a:endParaRPr lang="en-US" sz="2400" dirty="0">
              <a:ea typeface="Calibri"/>
              <a:cs typeface="Calibri"/>
            </a:endParaRPr>
          </a:p>
        </p:txBody>
      </p:sp>
      <p:grpSp>
        <p:nvGrpSpPr>
          <p:cNvPr id="6" name="Group 5">
            <a:extLst>
              <a:ext uri="{FF2B5EF4-FFF2-40B4-BE49-F238E27FC236}">
                <a16:creationId xmlns:a16="http://schemas.microsoft.com/office/drawing/2014/main" id="{BF09954E-0241-4E36-19FC-F1AFEB1FFA23}"/>
              </a:ext>
            </a:extLst>
          </p:cNvPr>
          <p:cNvGrpSpPr/>
          <p:nvPr/>
        </p:nvGrpSpPr>
        <p:grpSpPr>
          <a:xfrm>
            <a:off x="10880474" y="2025796"/>
            <a:ext cx="913164" cy="916255"/>
            <a:chOff x="5770592" y="4123537"/>
            <a:chExt cx="3512516" cy="3385155"/>
          </a:xfrm>
        </p:grpSpPr>
        <p:pic>
          <p:nvPicPr>
            <p:cNvPr id="10" name="Picture 9">
              <a:extLst>
                <a:ext uri="{FF2B5EF4-FFF2-40B4-BE49-F238E27FC236}">
                  <a16:creationId xmlns:a16="http://schemas.microsoft.com/office/drawing/2014/main" id="{14A2448B-9871-23EE-2296-C62F9050FD4A}"/>
                </a:ext>
              </a:extLst>
            </p:cNvPr>
            <p:cNvPicPr>
              <a:picLocks noChangeAspect="1"/>
            </p:cNvPicPr>
            <p:nvPr/>
          </p:nvPicPr>
          <p:blipFill>
            <a:blip r:embed="rId3"/>
            <a:srcRect t="7173" b="7173"/>
            <a:stretch>
              <a:fillRect/>
            </a:stretch>
          </p:blipFill>
          <p:spPr>
            <a:xfrm>
              <a:off x="5770592" y="4123537"/>
              <a:ext cx="3512516" cy="3385155"/>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grpSp>
        <p:nvGrpSpPr>
          <p:cNvPr id="11" name="Group 10">
            <a:extLst>
              <a:ext uri="{FF2B5EF4-FFF2-40B4-BE49-F238E27FC236}">
                <a16:creationId xmlns:a16="http://schemas.microsoft.com/office/drawing/2014/main" id="{58547E56-4334-1849-219E-A447C696756C}"/>
              </a:ext>
            </a:extLst>
          </p:cNvPr>
          <p:cNvGrpSpPr/>
          <p:nvPr/>
        </p:nvGrpSpPr>
        <p:grpSpPr>
          <a:xfrm>
            <a:off x="10104835" y="3072471"/>
            <a:ext cx="913164" cy="916255"/>
            <a:chOff x="13314199" y="4175130"/>
            <a:chExt cx="3512516" cy="3385155"/>
          </a:xfrm>
        </p:grpSpPr>
        <p:pic>
          <p:nvPicPr>
            <p:cNvPr id="12" name="Picture 11">
              <a:extLst>
                <a:ext uri="{FF2B5EF4-FFF2-40B4-BE49-F238E27FC236}">
                  <a16:creationId xmlns:a16="http://schemas.microsoft.com/office/drawing/2014/main" id="{EEBBF5F8-B743-32F2-7930-0A8D2133C418}"/>
                </a:ext>
              </a:extLst>
            </p:cNvPr>
            <p:cNvPicPr>
              <a:picLocks noChangeAspect="1"/>
            </p:cNvPicPr>
            <p:nvPr/>
          </p:nvPicPr>
          <p:blipFill>
            <a:blip r:embed="rId4"/>
            <a:srcRect l="11543" r="11543"/>
            <a:stretch>
              <a:fillRect/>
            </a:stretch>
          </p:blipFill>
          <p:spPr>
            <a:xfrm>
              <a:off x="13314199" y="4175130"/>
              <a:ext cx="3512516" cy="3385155"/>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grpSp>
        <p:nvGrpSpPr>
          <p:cNvPr id="13" name="Group 12">
            <a:extLst>
              <a:ext uri="{FF2B5EF4-FFF2-40B4-BE49-F238E27FC236}">
                <a16:creationId xmlns:a16="http://schemas.microsoft.com/office/drawing/2014/main" id="{1BFF3BC7-11CE-5B89-1B59-1B1B141276E2}"/>
              </a:ext>
            </a:extLst>
          </p:cNvPr>
          <p:cNvGrpSpPr/>
          <p:nvPr/>
        </p:nvGrpSpPr>
        <p:grpSpPr>
          <a:xfrm>
            <a:off x="9339219" y="4157422"/>
            <a:ext cx="913164" cy="916255"/>
            <a:chOff x="1602679" y="3592647"/>
            <a:chExt cx="3512516" cy="3385155"/>
          </a:xfrm>
        </p:grpSpPr>
        <p:pic>
          <p:nvPicPr>
            <p:cNvPr id="14" name="Picture 13">
              <a:extLst>
                <a:ext uri="{FF2B5EF4-FFF2-40B4-BE49-F238E27FC236}">
                  <a16:creationId xmlns:a16="http://schemas.microsoft.com/office/drawing/2014/main" id="{2BECE42B-1C9B-3A81-8ED4-5C8265C271E1}"/>
                </a:ext>
              </a:extLst>
            </p:cNvPr>
            <p:cNvPicPr>
              <a:picLocks noChangeAspect="1"/>
            </p:cNvPicPr>
            <p:nvPr/>
          </p:nvPicPr>
          <p:blipFill>
            <a:blip r:embed="rId5"/>
            <a:srcRect l="15434" r="15434"/>
            <a:stretch>
              <a:fillRect/>
            </a:stretch>
          </p:blipFill>
          <p:spPr>
            <a:xfrm>
              <a:off x="1602679" y="3592647"/>
              <a:ext cx="3512516" cy="3385155"/>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grpSp>
        <p:nvGrpSpPr>
          <p:cNvPr id="15" name="Group 14">
            <a:extLst>
              <a:ext uri="{FF2B5EF4-FFF2-40B4-BE49-F238E27FC236}">
                <a16:creationId xmlns:a16="http://schemas.microsoft.com/office/drawing/2014/main" id="{5CFCAFF3-523F-86A3-2CAE-2570FB0B8034}"/>
              </a:ext>
            </a:extLst>
          </p:cNvPr>
          <p:cNvGrpSpPr/>
          <p:nvPr/>
        </p:nvGrpSpPr>
        <p:grpSpPr>
          <a:xfrm>
            <a:off x="8574748" y="5243791"/>
            <a:ext cx="922129" cy="916255"/>
            <a:chOff x="13935642" y="3648073"/>
            <a:chExt cx="3512516" cy="3385155"/>
          </a:xfrm>
        </p:grpSpPr>
        <p:pic>
          <p:nvPicPr>
            <p:cNvPr id="16" name="Picture 15">
              <a:extLst>
                <a:ext uri="{FF2B5EF4-FFF2-40B4-BE49-F238E27FC236}">
                  <a16:creationId xmlns:a16="http://schemas.microsoft.com/office/drawing/2014/main" id="{28B568A0-D1C9-A528-B3D6-18F2AB8ACFA8}"/>
                </a:ext>
              </a:extLst>
            </p:cNvPr>
            <p:cNvPicPr>
              <a:picLocks noChangeAspect="1"/>
            </p:cNvPicPr>
            <p:nvPr/>
          </p:nvPicPr>
          <p:blipFill>
            <a:blip r:embed="rId6"/>
            <a:srcRect l="15628" r="15628"/>
            <a:stretch>
              <a:fillRect/>
            </a:stretch>
          </p:blipFill>
          <p:spPr>
            <a:xfrm>
              <a:off x="13935642" y="3648073"/>
              <a:ext cx="3512516" cy="3385155"/>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07265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people and a lighthouse&#10;&#10;Description automatically generated">
            <a:extLst>
              <a:ext uri="{FF2B5EF4-FFF2-40B4-BE49-F238E27FC236}">
                <a16:creationId xmlns:a16="http://schemas.microsoft.com/office/drawing/2014/main" id="{9D00B815-8E98-D76B-1A9D-8D9721A1D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62"/>
            <a:ext cx="12192000" cy="6875630"/>
          </a:xfrm>
          <a:prstGeom prst="rect">
            <a:avLst/>
          </a:prstGeom>
        </p:spPr>
      </p:pic>
      <p:pic>
        <p:nvPicPr>
          <p:cNvPr id="7" name="Picture 6" descr="A blue and white logo with red ribbon&#10;&#10;Description automatically generated">
            <a:extLst>
              <a:ext uri="{FF2B5EF4-FFF2-40B4-BE49-F238E27FC236}">
                <a16:creationId xmlns:a16="http://schemas.microsoft.com/office/drawing/2014/main" id="{841D17D3-69FE-CF8E-C275-2FCE10578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5622" y="4980447"/>
            <a:ext cx="1565993" cy="1365224"/>
          </a:xfrm>
          <a:prstGeom prst="rect">
            <a:avLst/>
          </a:prstGeom>
        </p:spPr>
      </p:pic>
      <p:sp>
        <p:nvSpPr>
          <p:cNvPr id="8" name="TextBox 7">
            <a:extLst>
              <a:ext uri="{FF2B5EF4-FFF2-40B4-BE49-F238E27FC236}">
                <a16:creationId xmlns:a16="http://schemas.microsoft.com/office/drawing/2014/main" id="{CEDEFB27-F1BC-1426-DB01-DD41CD6C0F5D}"/>
              </a:ext>
            </a:extLst>
          </p:cNvPr>
          <p:cNvSpPr txBox="1"/>
          <p:nvPr/>
        </p:nvSpPr>
        <p:spPr>
          <a:xfrm>
            <a:off x="6514011" y="3105392"/>
            <a:ext cx="5677989" cy="1569660"/>
          </a:xfrm>
          <a:prstGeom prst="rect">
            <a:avLst/>
          </a:prstGeom>
          <a:solidFill>
            <a:srgbClr val="003985"/>
          </a:solidFill>
        </p:spPr>
        <p:txBody>
          <a:bodyPr wrap="square" rtlCol="0">
            <a:spAutoFit/>
          </a:bodyPr>
          <a:lstStyle/>
          <a:p>
            <a:r>
              <a:rPr lang="en-US" sz="3200">
                <a:solidFill>
                  <a:schemeClr val="bg1"/>
                </a:solidFill>
              </a:rPr>
              <a:t>America 250-Ohio</a:t>
            </a:r>
          </a:p>
          <a:p>
            <a:r>
              <a:rPr lang="en-US" sz="3200">
                <a:solidFill>
                  <a:schemeClr val="bg1"/>
                </a:solidFill>
              </a:rPr>
              <a:t>Celebrating Ohio’s Contributions </a:t>
            </a:r>
          </a:p>
          <a:p>
            <a:r>
              <a:rPr lang="en-US" sz="3200">
                <a:solidFill>
                  <a:schemeClr val="bg1"/>
                </a:solidFill>
              </a:rPr>
              <a:t>to the U.S. for 250+ years.</a:t>
            </a:r>
          </a:p>
        </p:txBody>
      </p:sp>
    </p:spTree>
    <p:extLst>
      <p:ext uri="{BB962C8B-B14F-4D97-AF65-F5344CB8AC3E}">
        <p14:creationId xmlns:p14="http://schemas.microsoft.com/office/powerpoint/2010/main" val="539240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2">
            <a:extLst>
              <a:ext uri="{FF2B5EF4-FFF2-40B4-BE49-F238E27FC236}">
                <a16:creationId xmlns:a16="http://schemas.microsoft.com/office/drawing/2014/main" id="{E64EF92A-EABA-D5C9-8FFD-54EEB2433401}"/>
              </a:ext>
            </a:extLst>
          </p:cNvPr>
          <p:cNvSpPr/>
          <p:nvPr/>
        </p:nvSpPr>
        <p:spPr>
          <a:xfrm>
            <a:off x="3237679" y="155345"/>
            <a:ext cx="6011610" cy="6547309"/>
          </a:xfrm>
          <a:custGeom>
            <a:avLst/>
            <a:gdLst/>
            <a:ahLst/>
            <a:cxnLst/>
            <a:rect l="l" t="t" r="r" b="b"/>
            <a:pathLst>
              <a:path w="7271164" h="7729013">
                <a:moveTo>
                  <a:pt x="0" y="0"/>
                </a:moveTo>
                <a:lnTo>
                  <a:pt x="7271164" y="0"/>
                </a:lnTo>
                <a:lnTo>
                  <a:pt x="7271164" y="7729013"/>
                </a:lnTo>
                <a:lnTo>
                  <a:pt x="0" y="7729013"/>
                </a:lnTo>
                <a:lnTo>
                  <a:pt x="0" y="0"/>
                </a:lnTo>
                <a:close/>
              </a:path>
            </a:pathLst>
          </a:custGeom>
          <a:blipFill>
            <a:blip r:embed="rId4"/>
            <a:stretch>
              <a:fillRect l="-69878" t="-6476"/>
            </a:stretch>
          </a:blipFill>
        </p:spPr>
        <p:txBody>
          <a:bodyPr/>
          <a:lstStyle/>
          <a:p>
            <a:endParaRPr lang="en-US"/>
          </a:p>
        </p:txBody>
      </p:sp>
      <p:grpSp>
        <p:nvGrpSpPr>
          <p:cNvPr id="8" name="Group 3">
            <a:extLst>
              <a:ext uri="{FF2B5EF4-FFF2-40B4-BE49-F238E27FC236}">
                <a16:creationId xmlns:a16="http://schemas.microsoft.com/office/drawing/2014/main" id="{08B22590-BCFD-6B3E-579F-57867A7B0E8E}"/>
              </a:ext>
            </a:extLst>
          </p:cNvPr>
          <p:cNvGrpSpPr>
            <a:grpSpLocks noChangeAspect="1"/>
          </p:cNvGrpSpPr>
          <p:nvPr/>
        </p:nvGrpSpPr>
        <p:grpSpPr>
          <a:xfrm>
            <a:off x="4471634" y="1071576"/>
            <a:ext cx="3681352" cy="4444242"/>
            <a:chOff x="0" y="0"/>
            <a:chExt cx="5760720" cy="6954520"/>
          </a:xfrm>
        </p:grpSpPr>
        <p:sp>
          <p:nvSpPr>
            <p:cNvPr id="10" name="Freeform 4">
              <a:extLst>
                <a:ext uri="{FF2B5EF4-FFF2-40B4-BE49-F238E27FC236}">
                  <a16:creationId xmlns:a16="http://schemas.microsoft.com/office/drawing/2014/main" id="{D4006556-120A-22C1-9488-DCFDF656E428}"/>
                </a:ext>
              </a:extLst>
            </p:cNvPr>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418FDE"/>
            </a:solidFill>
          </p:spPr>
          <p:txBody>
            <a:bodyPr/>
            <a:lstStyle/>
            <a:p>
              <a:endParaRPr lang="en-US"/>
            </a:p>
          </p:txBody>
        </p:sp>
        <p:sp>
          <p:nvSpPr>
            <p:cNvPr id="11" name="Freeform 5">
              <a:extLst>
                <a:ext uri="{FF2B5EF4-FFF2-40B4-BE49-F238E27FC236}">
                  <a16:creationId xmlns:a16="http://schemas.microsoft.com/office/drawing/2014/main" id="{58A4E38B-9FFF-2A07-23B3-268C5DE30B10}"/>
                </a:ext>
              </a:extLst>
            </p:cNvPr>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5"/>
              <a:stretch>
                <a:fillRect l="-7097" r="-7097"/>
              </a:stretch>
            </a:blipFill>
          </p:spPr>
          <p:txBody>
            <a:bodyPr/>
            <a:lstStyle/>
            <a:p>
              <a:endParaRPr lang="en-US"/>
            </a:p>
          </p:txBody>
        </p:sp>
      </p:grpSp>
      <p:sp>
        <p:nvSpPr>
          <p:cNvPr id="12" name="TextBox 11">
            <a:extLst>
              <a:ext uri="{FF2B5EF4-FFF2-40B4-BE49-F238E27FC236}">
                <a16:creationId xmlns:a16="http://schemas.microsoft.com/office/drawing/2014/main" id="{4759045D-D45F-0362-CA92-ABAD8B690CF0}"/>
              </a:ext>
            </a:extLst>
          </p:cNvPr>
          <p:cNvSpPr txBox="1"/>
          <p:nvPr/>
        </p:nvSpPr>
        <p:spPr>
          <a:xfrm>
            <a:off x="4156538" y="5655218"/>
            <a:ext cx="4751129" cy="584775"/>
          </a:xfrm>
          <a:prstGeom prst="rect">
            <a:avLst/>
          </a:prstGeom>
          <a:noFill/>
        </p:spPr>
        <p:txBody>
          <a:bodyPr wrap="square" rtlCol="0">
            <a:spAutoFit/>
          </a:bodyPr>
          <a:lstStyle/>
          <a:p>
            <a:r>
              <a:rPr lang="en-US" sz="3200" b="1" dirty="0"/>
              <a:t>Trails, Tales and Two-Fifty</a:t>
            </a:r>
          </a:p>
        </p:txBody>
      </p:sp>
    </p:spTree>
    <p:extLst>
      <p:ext uri="{BB962C8B-B14F-4D97-AF65-F5344CB8AC3E}">
        <p14:creationId xmlns:p14="http://schemas.microsoft.com/office/powerpoint/2010/main" val="2450779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63380" y="5100294"/>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7C19748-55C8-8A25-A593-1CFEFD458458}"/>
              </a:ext>
            </a:extLst>
          </p:cNvPr>
          <p:cNvSpPr txBox="1"/>
          <p:nvPr/>
        </p:nvSpPr>
        <p:spPr>
          <a:xfrm>
            <a:off x="1136073" y="286327"/>
            <a:ext cx="10568602" cy="584775"/>
          </a:xfrm>
          <a:prstGeom prst="rect">
            <a:avLst/>
          </a:prstGeom>
          <a:noFill/>
        </p:spPr>
        <p:txBody>
          <a:bodyPr wrap="square" rtlCol="0">
            <a:spAutoFit/>
          </a:bodyPr>
          <a:lstStyle/>
          <a:p>
            <a:r>
              <a:rPr lang="en-US" sz="3200" dirty="0"/>
              <a:t>TRAILS AND TALES: CONNECTING OHIO’S PAST AND PRESENT</a:t>
            </a:r>
          </a:p>
        </p:txBody>
      </p:sp>
      <p:pic>
        <p:nvPicPr>
          <p:cNvPr id="9" name="Graphic 8" descr="Flashlight with solid fill">
            <a:extLst>
              <a:ext uri="{FF2B5EF4-FFF2-40B4-BE49-F238E27FC236}">
                <a16:creationId xmlns:a16="http://schemas.microsoft.com/office/drawing/2014/main" id="{0835C817-3B91-D33E-0DF6-AE8EC84600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2419" y="1395825"/>
            <a:ext cx="914400" cy="914400"/>
          </a:xfrm>
          <a:prstGeom prst="rect">
            <a:avLst/>
          </a:prstGeom>
        </p:spPr>
      </p:pic>
      <p:sp>
        <p:nvSpPr>
          <p:cNvPr id="10" name="TextBox 9">
            <a:extLst>
              <a:ext uri="{FF2B5EF4-FFF2-40B4-BE49-F238E27FC236}">
                <a16:creationId xmlns:a16="http://schemas.microsoft.com/office/drawing/2014/main" id="{18DEDD03-4FC0-186B-C9FD-ADBB7DD72A3A}"/>
              </a:ext>
            </a:extLst>
          </p:cNvPr>
          <p:cNvSpPr txBox="1"/>
          <p:nvPr/>
        </p:nvSpPr>
        <p:spPr>
          <a:xfrm>
            <a:off x="1700021" y="2507640"/>
            <a:ext cx="3988306" cy="3323987"/>
          </a:xfrm>
          <a:prstGeom prst="rect">
            <a:avLst/>
          </a:prstGeom>
          <a:noFill/>
          <a:ln>
            <a:solidFill>
              <a:srgbClr val="00347E"/>
            </a:solidFill>
          </a:ln>
        </p:spPr>
        <p:txBody>
          <a:bodyPr wrap="square" rtlCol="0">
            <a:spAutoFit/>
          </a:bodyPr>
          <a:lstStyle/>
          <a:p>
            <a:pPr algn="ctr"/>
            <a:r>
              <a:rPr lang="en-US" sz="2400" b="1" dirty="0">
                <a:effectLst/>
                <a:latin typeface="Calibri" panose="020F0502020204030204" pitchFamily="34" charset="0"/>
                <a:ea typeface="Calibri" panose="020F0502020204030204" pitchFamily="34" charset="0"/>
                <a:cs typeface="Times New Roman" panose="02020603050405020304" pitchFamily="18" charset="0"/>
              </a:rPr>
              <a:t>Opportunity:</a:t>
            </a:r>
          </a:p>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Ohio’s Trails and Tales will Illuminate Ohio's unique historical narrative and its influence on the United States over the last 250+ years, using imaginative storytelling and themed trails.</a:t>
            </a:r>
          </a:p>
          <a:p>
            <a:endParaRPr lang="en-US" dirty="0"/>
          </a:p>
        </p:txBody>
      </p:sp>
      <p:pic>
        <p:nvPicPr>
          <p:cNvPr id="12" name="Graphic 11" descr="Aspiration with solid fill">
            <a:extLst>
              <a:ext uri="{FF2B5EF4-FFF2-40B4-BE49-F238E27FC236}">
                <a16:creationId xmlns:a16="http://schemas.microsoft.com/office/drawing/2014/main" id="{66F9C088-9E3D-08A4-5D0D-60B1ED8664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5277" y="1395825"/>
            <a:ext cx="914400" cy="914400"/>
          </a:xfrm>
          <a:prstGeom prst="rect">
            <a:avLst/>
          </a:prstGeom>
        </p:spPr>
      </p:pic>
      <p:sp>
        <p:nvSpPr>
          <p:cNvPr id="13" name="Rectangle 12">
            <a:extLst>
              <a:ext uri="{FF2B5EF4-FFF2-40B4-BE49-F238E27FC236}">
                <a16:creationId xmlns:a16="http://schemas.microsoft.com/office/drawing/2014/main" id="{7ADD7FAE-BD73-651A-5D6A-F7D6C855907A}"/>
              </a:ext>
            </a:extLst>
          </p:cNvPr>
          <p:cNvSpPr/>
          <p:nvPr/>
        </p:nvSpPr>
        <p:spPr>
          <a:xfrm>
            <a:off x="6656977" y="2492826"/>
            <a:ext cx="3497290" cy="3338799"/>
          </a:xfrm>
          <a:prstGeom prst="rect">
            <a:avLst/>
          </a:prstGeom>
          <a:noFill/>
          <a:ln>
            <a:solidFill>
              <a:srgbClr val="003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854B90-4EF1-42D3-9EC7-AC8A58D28B4D}"/>
              </a:ext>
            </a:extLst>
          </p:cNvPr>
          <p:cNvSpPr txBox="1"/>
          <p:nvPr/>
        </p:nvSpPr>
        <p:spPr>
          <a:xfrm>
            <a:off x="6632662" y="2492827"/>
            <a:ext cx="3497290" cy="3338799"/>
          </a:xfrm>
          <a:prstGeom prst="rect">
            <a:avLst/>
          </a:prstGeom>
          <a:noFill/>
        </p:spPr>
        <p:txBody>
          <a:bodyPr wrap="square">
            <a:spAutoFit/>
          </a:bodyPr>
          <a:lstStyle/>
          <a:p>
            <a:pPr marL="45720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Inspiration:</a:t>
            </a:r>
          </a:p>
          <a:p>
            <a:pPr marL="457200" marR="0" algn="ct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Our hope is for you to leave here feeling inspired to share your stories and to become actively involved in the statewide trail initiative.</a:t>
            </a:r>
            <a:endParaRPr lang="en-US" sz="2400" dirty="0"/>
          </a:p>
        </p:txBody>
      </p:sp>
    </p:spTree>
    <p:extLst>
      <p:ext uri="{BB962C8B-B14F-4D97-AF65-F5344CB8AC3E}">
        <p14:creationId xmlns:p14="http://schemas.microsoft.com/office/powerpoint/2010/main" val="514437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ED6FD9C-FEEF-8F47-E4CF-A1A2965D1852}"/>
              </a:ext>
            </a:extLst>
          </p:cNvPr>
          <p:cNvSpPr txBox="1"/>
          <p:nvPr/>
        </p:nvSpPr>
        <p:spPr>
          <a:xfrm>
            <a:off x="983226" y="245806"/>
            <a:ext cx="8632722" cy="584775"/>
          </a:xfrm>
          <a:prstGeom prst="rect">
            <a:avLst/>
          </a:prstGeom>
          <a:noFill/>
        </p:spPr>
        <p:txBody>
          <a:bodyPr wrap="square" rtlCol="0">
            <a:spAutoFit/>
          </a:bodyPr>
          <a:lstStyle/>
          <a:p>
            <a:r>
              <a:rPr lang="en-US" sz="3200" dirty="0"/>
              <a:t>OUR GOAL: 12 STATEWIDE TRAILS BY 2026</a:t>
            </a:r>
          </a:p>
        </p:txBody>
      </p:sp>
      <p:sp>
        <p:nvSpPr>
          <p:cNvPr id="6" name="TextBox 5">
            <a:extLst>
              <a:ext uri="{FF2B5EF4-FFF2-40B4-BE49-F238E27FC236}">
                <a16:creationId xmlns:a16="http://schemas.microsoft.com/office/drawing/2014/main" id="{83A50164-1DB8-9FD3-8DC1-59B03752A4E6}"/>
              </a:ext>
            </a:extLst>
          </p:cNvPr>
          <p:cNvSpPr txBox="1"/>
          <p:nvPr/>
        </p:nvSpPr>
        <p:spPr>
          <a:xfrm>
            <a:off x="1168194" y="2312434"/>
            <a:ext cx="3300731" cy="2308324"/>
          </a:xfrm>
          <a:prstGeom prst="rect">
            <a:avLst/>
          </a:prstGeom>
          <a:noFill/>
          <a:ln>
            <a:solidFill>
              <a:srgbClr val="00347E"/>
            </a:solidFill>
          </a:ln>
        </p:spPr>
        <p:txBody>
          <a:bodyPr wrap="square" rtlCol="0">
            <a:spAutoFit/>
          </a:bodyPr>
          <a:lstStyle/>
          <a:p>
            <a:pPr algn="ctr"/>
            <a:r>
              <a:rPr lang="en-US" sz="2400" b="1" dirty="0"/>
              <a:t>The Big Idea: </a:t>
            </a:r>
          </a:p>
          <a:p>
            <a:pPr algn="ctr"/>
            <a:r>
              <a:rPr lang="en-US" sz="2400" dirty="0"/>
              <a:t>Create statewide trails with places visitors can visit, engage, and learn first-hand about Ohio and Ohioans. </a:t>
            </a:r>
          </a:p>
        </p:txBody>
      </p:sp>
      <p:pic>
        <p:nvPicPr>
          <p:cNvPr id="10" name="Graphic 9" descr="Lights On with solid fill">
            <a:extLst>
              <a:ext uri="{FF2B5EF4-FFF2-40B4-BE49-F238E27FC236}">
                <a16:creationId xmlns:a16="http://schemas.microsoft.com/office/drawing/2014/main" id="{C263668F-5C14-9995-7AB9-D616030CF3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1359" y="1253051"/>
            <a:ext cx="914400" cy="914400"/>
          </a:xfrm>
          <a:prstGeom prst="rect">
            <a:avLst/>
          </a:prstGeom>
        </p:spPr>
      </p:pic>
      <p:pic>
        <p:nvPicPr>
          <p:cNvPr id="12" name="Graphic 11" descr="Ear outline">
            <a:extLst>
              <a:ext uri="{FF2B5EF4-FFF2-40B4-BE49-F238E27FC236}">
                <a16:creationId xmlns:a16="http://schemas.microsoft.com/office/drawing/2014/main" id="{23C2805F-3799-0403-2F5F-8AF15881C6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7775" y="1291189"/>
            <a:ext cx="914400" cy="914400"/>
          </a:xfrm>
          <a:prstGeom prst="rect">
            <a:avLst/>
          </a:prstGeom>
        </p:spPr>
      </p:pic>
      <p:pic>
        <p:nvPicPr>
          <p:cNvPr id="14" name="Graphic 13" descr="Magnifying glass with solid fill">
            <a:extLst>
              <a:ext uri="{FF2B5EF4-FFF2-40B4-BE49-F238E27FC236}">
                <a16:creationId xmlns:a16="http://schemas.microsoft.com/office/drawing/2014/main" id="{089A9E62-42BC-07B5-2184-AF2397AC51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70585" y="1264929"/>
            <a:ext cx="914400" cy="914400"/>
          </a:xfrm>
          <a:prstGeom prst="rect">
            <a:avLst/>
          </a:prstGeom>
        </p:spPr>
      </p:pic>
      <p:sp>
        <p:nvSpPr>
          <p:cNvPr id="16" name="TextBox 15">
            <a:extLst>
              <a:ext uri="{FF2B5EF4-FFF2-40B4-BE49-F238E27FC236}">
                <a16:creationId xmlns:a16="http://schemas.microsoft.com/office/drawing/2014/main" id="{10A69AEC-FD0A-61AC-363C-1E21BCDFF5F4}"/>
              </a:ext>
            </a:extLst>
          </p:cNvPr>
          <p:cNvSpPr txBox="1"/>
          <p:nvPr/>
        </p:nvSpPr>
        <p:spPr>
          <a:xfrm>
            <a:off x="4871170" y="2274838"/>
            <a:ext cx="3073158" cy="2308324"/>
          </a:xfrm>
          <a:prstGeom prst="rect">
            <a:avLst/>
          </a:prstGeom>
          <a:noFill/>
          <a:ln>
            <a:solidFill>
              <a:srgbClr val="00347E"/>
            </a:solidFill>
          </a:ln>
        </p:spPr>
        <p:txBody>
          <a:bodyPr wrap="square">
            <a:spAutoFit/>
          </a:bodyPr>
          <a:lstStyle/>
          <a:p>
            <a:pPr algn="ctr"/>
            <a:r>
              <a:rPr lang="en-US" sz="2400" b="1" dirty="0"/>
              <a:t>Engaging the senses: </a:t>
            </a:r>
          </a:p>
          <a:p>
            <a:pPr algn="ctr"/>
            <a:r>
              <a:rPr lang="en-US" sz="2400" dirty="0"/>
              <a:t>Guests will be able to hear the voice of Ohioans through technology that ties in with smartphone GPS.</a:t>
            </a:r>
          </a:p>
        </p:txBody>
      </p:sp>
      <p:sp>
        <p:nvSpPr>
          <p:cNvPr id="18" name="TextBox 17">
            <a:extLst>
              <a:ext uri="{FF2B5EF4-FFF2-40B4-BE49-F238E27FC236}">
                <a16:creationId xmlns:a16="http://schemas.microsoft.com/office/drawing/2014/main" id="{E5D9B0B0-2C73-7686-383C-3D8D18505F39}"/>
              </a:ext>
            </a:extLst>
          </p:cNvPr>
          <p:cNvSpPr txBox="1"/>
          <p:nvPr/>
        </p:nvSpPr>
        <p:spPr>
          <a:xfrm>
            <a:off x="8346573" y="2274838"/>
            <a:ext cx="3406819" cy="2286000"/>
          </a:xfrm>
          <a:prstGeom prst="rect">
            <a:avLst/>
          </a:prstGeom>
          <a:noFill/>
          <a:ln>
            <a:solidFill>
              <a:srgbClr val="00347E"/>
            </a:solidFill>
          </a:ln>
        </p:spPr>
        <p:txBody>
          <a:bodyPr wrap="square">
            <a:spAutoFit/>
          </a:bodyPr>
          <a:lstStyle/>
          <a:p>
            <a:pPr algn="ctr"/>
            <a:r>
              <a:rPr lang="en-US" sz="2400" b="1" dirty="0"/>
              <a:t>Discovery: </a:t>
            </a:r>
          </a:p>
          <a:p>
            <a:pPr algn="ctr"/>
            <a:r>
              <a:rPr lang="en-US" sz="2400" dirty="0"/>
              <a:t>Venues can add to the storytelling with exhibits, signs, interpreters, docents, etc. </a:t>
            </a:r>
          </a:p>
        </p:txBody>
      </p:sp>
      <p:pic>
        <p:nvPicPr>
          <p:cNvPr id="20" name="Graphic 19" descr="Bullseye with solid fill">
            <a:extLst>
              <a:ext uri="{FF2B5EF4-FFF2-40B4-BE49-F238E27FC236}">
                <a16:creationId xmlns:a16="http://schemas.microsoft.com/office/drawing/2014/main" id="{4DCA525F-0F0E-4B59-CA51-3077938A44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2819" y="5103198"/>
            <a:ext cx="844787" cy="844787"/>
          </a:xfrm>
          <a:prstGeom prst="rect">
            <a:avLst/>
          </a:prstGeom>
        </p:spPr>
      </p:pic>
      <p:sp>
        <p:nvSpPr>
          <p:cNvPr id="21" name="TextBox 20">
            <a:extLst>
              <a:ext uri="{FF2B5EF4-FFF2-40B4-BE49-F238E27FC236}">
                <a16:creationId xmlns:a16="http://schemas.microsoft.com/office/drawing/2014/main" id="{FCFE796B-A409-4A1C-3B35-1647401267D8}"/>
              </a:ext>
            </a:extLst>
          </p:cNvPr>
          <p:cNvSpPr txBox="1"/>
          <p:nvPr/>
        </p:nvSpPr>
        <p:spPr>
          <a:xfrm>
            <a:off x="2207643" y="5134912"/>
            <a:ext cx="8096119" cy="1200329"/>
          </a:xfrm>
          <a:prstGeom prst="rect">
            <a:avLst/>
          </a:prstGeom>
          <a:noFill/>
        </p:spPr>
        <p:txBody>
          <a:bodyPr wrap="square" rtlCol="0">
            <a:spAutoFit/>
          </a:bodyPr>
          <a:lstStyle/>
          <a:p>
            <a:pPr algn="ctr"/>
            <a:r>
              <a:rPr lang="en-US" sz="2400" dirty="0"/>
              <a:t>Trails and the related tales will align with the 2026 monthly themes, will be accessible and inclusive. </a:t>
            </a:r>
          </a:p>
          <a:p>
            <a:pPr algn="ctr"/>
            <a:r>
              <a:rPr lang="en-US" sz="2400" dirty="0"/>
              <a:t>The first 3 trails will launch in 2024.</a:t>
            </a:r>
          </a:p>
        </p:txBody>
      </p:sp>
    </p:spTree>
    <p:extLst>
      <p:ext uri="{BB962C8B-B14F-4D97-AF65-F5344CB8AC3E}">
        <p14:creationId xmlns:p14="http://schemas.microsoft.com/office/powerpoint/2010/main" val="1962011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A40F400-189B-0AED-D238-A5CC50D7F255}"/>
              </a:ext>
            </a:extLst>
          </p:cNvPr>
          <p:cNvSpPr txBox="1"/>
          <p:nvPr/>
        </p:nvSpPr>
        <p:spPr>
          <a:xfrm>
            <a:off x="951345" y="240145"/>
            <a:ext cx="9473437" cy="584775"/>
          </a:xfrm>
          <a:prstGeom prst="rect">
            <a:avLst/>
          </a:prstGeom>
          <a:noFill/>
        </p:spPr>
        <p:txBody>
          <a:bodyPr wrap="square" rtlCol="0">
            <a:spAutoFit/>
          </a:bodyPr>
          <a:lstStyle/>
          <a:p>
            <a:r>
              <a:rPr lang="en-US" sz="3200" dirty="0"/>
              <a:t>COLLABORATIVE EXPLORATION</a:t>
            </a:r>
          </a:p>
        </p:txBody>
      </p:sp>
      <p:graphicFrame>
        <p:nvGraphicFramePr>
          <p:cNvPr id="9" name="TextBox 5">
            <a:extLst>
              <a:ext uri="{FF2B5EF4-FFF2-40B4-BE49-F238E27FC236}">
                <a16:creationId xmlns:a16="http://schemas.microsoft.com/office/drawing/2014/main" id="{73362AA8-5445-FF86-7CC8-AC66A44D93D6}"/>
              </a:ext>
            </a:extLst>
          </p:cNvPr>
          <p:cNvGraphicFramePr/>
          <p:nvPr>
            <p:extLst>
              <p:ext uri="{D42A27DB-BD31-4B8C-83A1-F6EECF244321}">
                <p14:modId xmlns:p14="http://schemas.microsoft.com/office/powerpoint/2010/main" val="1416656588"/>
              </p:ext>
            </p:extLst>
          </p:nvPr>
        </p:nvGraphicFramePr>
        <p:xfrm>
          <a:off x="1410619" y="1859338"/>
          <a:ext cx="9735128" cy="3139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8802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1AFCF62-69A5-481D-AE19-36799FE9E6D8}"/>
              </a:ext>
            </a:extLst>
          </p:cNvPr>
          <p:cNvSpPr txBox="1"/>
          <p:nvPr/>
        </p:nvSpPr>
        <p:spPr>
          <a:xfrm>
            <a:off x="831273" y="175491"/>
            <a:ext cx="7333672" cy="584775"/>
          </a:xfrm>
          <a:prstGeom prst="rect">
            <a:avLst/>
          </a:prstGeom>
          <a:noFill/>
        </p:spPr>
        <p:txBody>
          <a:bodyPr wrap="square" rtlCol="0">
            <a:spAutoFit/>
          </a:bodyPr>
          <a:lstStyle/>
          <a:p>
            <a:r>
              <a:rPr lang="en-US" sz="3200" dirty="0"/>
              <a:t>DESIRED OUTCOMES</a:t>
            </a:r>
          </a:p>
        </p:txBody>
      </p:sp>
      <p:graphicFrame>
        <p:nvGraphicFramePr>
          <p:cNvPr id="13" name="TextBox 5">
            <a:extLst>
              <a:ext uri="{FF2B5EF4-FFF2-40B4-BE49-F238E27FC236}">
                <a16:creationId xmlns:a16="http://schemas.microsoft.com/office/drawing/2014/main" id="{B7F096DF-5A96-A6B7-FF3F-0A8E8AA38E23}"/>
              </a:ext>
            </a:extLst>
          </p:cNvPr>
          <p:cNvGraphicFramePr/>
          <p:nvPr>
            <p:extLst>
              <p:ext uri="{D42A27DB-BD31-4B8C-83A1-F6EECF244321}">
                <p14:modId xmlns:p14="http://schemas.microsoft.com/office/powerpoint/2010/main" val="3318270016"/>
              </p:ext>
            </p:extLst>
          </p:nvPr>
        </p:nvGraphicFramePr>
        <p:xfrm>
          <a:off x="1288473" y="927864"/>
          <a:ext cx="9615054" cy="45106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7839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7275D89-87E3-9B08-63D9-92BA0ECB1033}"/>
              </a:ext>
            </a:extLst>
          </p:cNvPr>
          <p:cNvSpPr txBox="1"/>
          <p:nvPr/>
        </p:nvSpPr>
        <p:spPr>
          <a:xfrm>
            <a:off x="1062182" y="350982"/>
            <a:ext cx="9362600" cy="584775"/>
          </a:xfrm>
          <a:prstGeom prst="rect">
            <a:avLst/>
          </a:prstGeom>
          <a:noFill/>
        </p:spPr>
        <p:txBody>
          <a:bodyPr wrap="square" rtlCol="0">
            <a:spAutoFit/>
          </a:bodyPr>
          <a:lstStyle/>
          <a:p>
            <a:r>
              <a:rPr lang="en-US" sz="3200" dirty="0"/>
              <a:t>GROUP PROJECT: PAIR AND SHARE</a:t>
            </a:r>
          </a:p>
        </p:txBody>
      </p:sp>
      <p:sp>
        <p:nvSpPr>
          <p:cNvPr id="10" name="TextBox 9">
            <a:extLst>
              <a:ext uri="{FF2B5EF4-FFF2-40B4-BE49-F238E27FC236}">
                <a16:creationId xmlns:a16="http://schemas.microsoft.com/office/drawing/2014/main" id="{33FD34CE-FD91-ADEB-D317-571E2E53AA4D}"/>
              </a:ext>
            </a:extLst>
          </p:cNvPr>
          <p:cNvSpPr txBox="1"/>
          <p:nvPr/>
        </p:nvSpPr>
        <p:spPr>
          <a:xfrm>
            <a:off x="1009839" y="935757"/>
            <a:ext cx="8765309" cy="6032421"/>
          </a:xfrm>
          <a:prstGeom prst="rect">
            <a:avLst/>
          </a:prstGeom>
          <a:noFill/>
        </p:spPr>
        <p:txBody>
          <a:bodyPr wrap="square" rtlCol="0">
            <a:spAutoFit/>
          </a:bodyPr>
          <a:lstStyle/>
          <a:p>
            <a:pPr marL="285750" indent="-285750">
              <a:buFont typeface="Arial" panose="020B0604020202020204" pitchFamily="34" charset="0"/>
              <a:buChar char="•"/>
            </a:pPr>
            <a:r>
              <a:rPr lang="en-US" dirty="0"/>
              <a:t>Get into groups of 2-3 people at your table</a:t>
            </a:r>
          </a:p>
          <a:p>
            <a:pPr marL="285750" indent="-285750">
              <a:buFont typeface="Arial" panose="020B0604020202020204" pitchFamily="34" charset="0"/>
              <a:buChar char="•"/>
            </a:pPr>
            <a:r>
              <a:rPr lang="en-US" dirty="0"/>
              <a:t>Think about experiences and stories that could illustrate trails based on the following themes:</a:t>
            </a:r>
          </a:p>
          <a:p>
            <a:pPr marL="742950" lvl="1" indent="-285750">
              <a:buFont typeface="Arial" panose="020B0604020202020204" pitchFamily="34" charset="0"/>
              <a:buChar char="•"/>
            </a:pPr>
            <a:r>
              <a:rPr lang="en-US" sz="2000" dirty="0"/>
              <a:t>Ohio Firsts &amp; Originals</a:t>
            </a:r>
            <a:endParaRPr lang="en-US" sz="2000" dirty="0">
              <a:ea typeface="Calibri"/>
              <a:cs typeface="Calibri"/>
            </a:endParaRPr>
          </a:p>
          <a:p>
            <a:pPr marL="742950" lvl="1" indent="-285750">
              <a:buFont typeface="Arial" panose="020B0604020202020204" pitchFamily="34" charset="0"/>
              <a:buChar char="•"/>
            </a:pPr>
            <a:r>
              <a:rPr lang="en-US" sz="2000" dirty="0"/>
              <a:t>Inventions, Innovation, Business &amp; Work</a:t>
            </a:r>
            <a:endParaRPr lang="en-US" sz="2000" dirty="0">
              <a:ea typeface="Calibri"/>
              <a:cs typeface="Calibri"/>
            </a:endParaRPr>
          </a:p>
          <a:p>
            <a:pPr marL="742950" lvl="1" indent="-285750">
              <a:buFont typeface="Arial" panose="020B0604020202020204" pitchFamily="34" charset="0"/>
              <a:buChar char="•"/>
            </a:pPr>
            <a:r>
              <a:rPr lang="en-US" sz="2000" dirty="0"/>
              <a:t>Music &amp; Entertainment</a:t>
            </a:r>
            <a:endParaRPr lang="en-US" sz="2000" dirty="0">
              <a:ea typeface="Calibri"/>
              <a:cs typeface="Calibri"/>
            </a:endParaRPr>
          </a:p>
          <a:p>
            <a:pPr marL="742950" lvl="1" indent="-285750">
              <a:buFont typeface="Arial" panose="020B0604020202020204" pitchFamily="34" charset="0"/>
              <a:buChar char="•"/>
            </a:pPr>
            <a:r>
              <a:rPr lang="en-US" sz="2000" dirty="0"/>
              <a:t>Transportation: Planes, trains &amp; automobiles (and more!)</a:t>
            </a:r>
            <a:endParaRPr lang="en-US" sz="2000" dirty="0">
              <a:ea typeface="Calibri"/>
              <a:cs typeface="Calibri"/>
            </a:endParaRPr>
          </a:p>
          <a:p>
            <a:pPr marL="742950" lvl="1" indent="-285750">
              <a:buFont typeface="Arial" panose="020B0604020202020204" pitchFamily="34" charset="0"/>
              <a:buChar char="•"/>
            </a:pPr>
            <a:r>
              <a:rPr lang="en-US" sz="2000" dirty="0"/>
              <a:t>Arts &amp; Culture and Movies</a:t>
            </a:r>
            <a:endParaRPr lang="en-US" sz="2000" dirty="0">
              <a:ea typeface="Calibri"/>
              <a:cs typeface="Calibri"/>
            </a:endParaRPr>
          </a:p>
          <a:p>
            <a:pPr marL="742950" lvl="1" indent="-285750">
              <a:buFont typeface="Arial" panose="020B0604020202020204" pitchFamily="34" charset="0"/>
              <a:buChar char="•"/>
            </a:pPr>
            <a:r>
              <a:rPr lang="en-US" sz="2000" dirty="0"/>
              <a:t>Natural Resources</a:t>
            </a:r>
            <a:endParaRPr lang="en-US" sz="2000" dirty="0">
              <a:ea typeface="Calibri"/>
              <a:cs typeface="Calibri"/>
            </a:endParaRPr>
          </a:p>
          <a:p>
            <a:pPr marL="742950" lvl="1" indent="-285750">
              <a:buFont typeface="Arial" panose="020B0604020202020204" pitchFamily="34" charset="0"/>
              <a:buChar char="•"/>
            </a:pPr>
            <a:r>
              <a:rPr lang="en-US" sz="2000" dirty="0"/>
              <a:t>The Ohio statewide picnic &amp; homecoming</a:t>
            </a:r>
            <a:endParaRPr lang="en-US" sz="2000" dirty="0">
              <a:ea typeface="Calibri"/>
              <a:cs typeface="Calibri"/>
            </a:endParaRPr>
          </a:p>
          <a:p>
            <a:pPr marL="742950" lvl="1" indent="-285750">
              <a:buFont typeface="Arial" panose="020B0604020202020204" pitchFamily="34" charset="0"/>
              <a:buChar char="•"/>
            </a:pPr>
            <a:r>
              <a:rPr lang="en-US" sz="2000" dirty="0"/>
              <a:t>The Ohio state fair and county fairs</a:t>
            </a:r>
            <a:endParaRPr lang="en-US" sz="2000" dirty="0">
              <a:ea typeface="Calibri"/>
              <a:cs typeface="Calibri"/>
            </a:endParaRPr>
          </a:p>
          <a:p>
            <a:pPr marL="742950" lvl="1" indent="-285750">
              <a:buFont typeface="Arial" panose="020B0604020202020204" pitchFamily="34" charset="0"/>
              <a:buChar char="•"/>
            </a:pPr>
            <a:r>
              <a:rPr lang="en-US" sz="2000" dirty="0"/>
              <a:t>Sports</a:t>
            </a:r>
            <a:endParaRPr lang="en-US" sz="2000" dirty="0">
              <a:ea typeface="Calibri"/>
              <a:cs typeface="Calibri"/>
            </a:endParaRPr>
          </a:p>
          <a:p>
            <a:pPr marL="742950" lvl="1" indent="-285750">
              <a:buFont typeface="Arial" panose="020B0604020202020204" pitchFamily="34" charset="0"/>
              <a:buChar char="•"/>
            </a:pPr>
            <a:r>
              <a:rPr lang="en-US" sz="2000" dirty="0"/>
              <a:t>Agriculture</a:t>
            </a:r>
            <a:endParaRPr lang="en-US" sz="2000" dirty="0">
              <a:ea typeface="Calibri"/>
              <a:cs typeface="Calibri"/>
            </a:endParaRPr>
          </a:p>
          <a:p>
            <a:pPr marL="742950" lvl="1" indent="-285750">
              <a:buFont typeface="Arial" panose="020B0604020202020204" pitchFamily="34" charset="0"/>
              <a:buChar char="•"/>
            </a:pPr>
            <a:r>
              <a:rPr lang="en-US" sz="2000" dirty="0"/>
              <a:t>Veterans and First Responders</a:t>
            </a:r>
            <a:endParaRPr lang="en-US" sz="2000" dirty="0">
              <a:ea typeface="Calibri"/>
              <a:cs typeface="Calibri"/>
            </a:endParaRPr>
          </a:p>
          <a:p>
            <a:pPr marL="742950" lvl="1" indent="-285750">
              <a:buFont typeface="Arial" panose="020B0604020202020204" pitchFamily="34" charset="0"/>
              <a:buChar char="•"/>
            </a:pPr>
            <a:r>
              <a:rPr lang="en-US" sz="2000" dirty="0"/>
              <a:t>Future Ohio</a:t>
            </a:r>
          </a:p>
          <a:p>
            <a:pPr marL="742950" lvl="1" indent="-285750">
              <a:buFont typeface="Arial" panose="020B0604020202020204" pitchFamily="34" charset="0"/>
              <a:buChar char="•"/>
            </a:pPr>
            <a:r>
              <a:rPr lang="en-US" sz="2000" dirty="0">
                <a:ea typeface="Calibri"/>
                <a:cs typeface="Calibri"/>
              </a:rPr>
              <a:t>Or your own theme!</a:t>
            </a:r>
          </a:p>
          <a:p>
            <a:pPr marL="742950" lvl="1" indent="-285750">
              <a:buFont typeface="Arial" panose="020B0604020202020204" pitchFamily="34" charset="0"/>
              <a:buChar char="•"/>
            </a:pPr>
            <a:endParaRPr lang="en-US" dirty="0">
              <a:ea typeface="Calibri"/>
              <a:cs typeface="Calibri"/>
            </a:endParaRPr>
          </a:p>
          <a:p>
            <a:pPr marL="285750" indent="-285750">
              <a:buFont typeface="Arial" panose="020B0604020202020204" pitchFamily="34" charset="0"/>
              <a:buChar char="•"/>
            </a:pPr>
            <a:r>
              <a:rPr lang="en-US" dirty="0">
                <a:ea typeface="Calibri"/>
                <a:cs typeface="Calibri"/>
              </a:rPr>
              <a:t>Write some of your ideas down on the index cards at your table</a:t>
            </a:r>
          </a:p>
          <a:p>
            <a:pPr marL="285750" indent="-285750">
              <a:buFont typeface="Arial" panose="020B0604020202020204" pitchFamily="34" charset="0"/>
              <a:buChar char="•"/>
            </a:pPr>
            <a:r>
              <a:rPr lang="en-US" dirty="0">
                <a:ea typeface="Calibri"/>
                <a:cs typeface="Calibri"/>
              </a:rPr>
              <a:t>Share a few ideas with the larger group in a few minutes.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66935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fld id="{A7F56903-2F8B-48D3-BCA6-428F230D3037}" type="slidenum">
              <a:rPr lang="en-US" smtClean="0"/>
              <a:t>26</a:t>
            </a:fld>
            <a:endParaRPr lang="en-US"/>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6DC94E-FBF3-0F82-A1E4-DF1411430E21}"/>
              </a:ext>
            </a:extLst>
          </p:cNvPr>
          <p:cNvSpPr txBox="1"/>
          <p:nvPr/>
        </p:nvSpPr>
        <p:spPr>
          <a:xfrm>
            <a:off x="764051" y="304771"/>
            <a:ext cx="10864646" cy="584775"/>
          </a:xfrm>
          <a:prstGeom prst="rect">
            <a:avLst/>
          </a:prstGeom>
          <a:noFill/>
        </p:spPr>
        <p:txBody>
          <a:bodyPr wrap="square" rtlCol="0">
            <a:spAutoFit/>
          </a:bodyPr>
          <a:lstStyle/>
          <a:p>
            <a:r>
              <a:rPr lang="en-US" sz="3200"/>
              <a:t>OPPORTUNITIES FOR PERSONAL ENGAGEMENT</a:t>
            </a: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96CD82-673B-390F-A856-B13306CD24C8}"/>
              </a:ext>
            </a:extLst>
          </p:cNvPr>
          <p:cNvSpPr txBox="1"/>
          <p:nvPr/>
        </p:nvSpPr>
        <p:spPr>
          <a:xfrm>
            <a:off x="907669" y="1306371"/>
            <a:ext cx="10306557" cy="5632311"/>
          </a:xfrm>
          <a:prstGeom prst="rect">
            <a:avLst/>
          </a:prstGeom>
          <a:noFill/>
        </p:spPr>
        <p:txBody>
          <a:bodyPr wrap="square" lIns="91440" tIns="45720" rIns="91440" bIns="45720" rtlCol="0" anchor="t">
            <a:spAutoFit/>
          </a:bodyPr>
          <a:lstStyle/>
          <a:p>
            <a:pPr marL="342900" marR="0" lvl="0" indent="-342900" fontAlgn="base">
              <a:spcBef>
                <a:spcPts val="0"/>
              </a:spcBef>
              <a:spcAft>
                <a:spcPts val="0"/>
              </a:spcAft>
              <a:buFont typeface="Arial" panose="020B0604020202020204" pitchFamily="34" charset="0"/>
              <a:buChar char="•"/>
            </a:pPr>
            <a:r>
              <a:rPr lang="en-US" sz="2400">
                <a:effectLst/>
                <a:ea typeface="Times New Roman" panose="02020603050405020304" pitchFamily="18" charset="0"/>
                <a:cs typeface="Arial" panose="020B0604020202020204" pitchFamily="34" charset="0"/>
              </a:rPr>
              <a:t>Provide America 250-Ohio with information on any programs and help promote America 250-Ohio with your colleagues and the public. </a:t>
            </a:r>
          </a:p>
          <a:p>
            <a:pPr marL="342900" marR="0" lvl="0" indent="-342900" fontAlgn="base">
              <a:spcBef>
                <a:spcPts val="0"/>
              </a:spcBef>
              <a:spcAft>
                <a:spcPts val="0"/>
              </a:spcAft>
              <a:buFont typeface="Arial" panose="020B0604020202020204" pitchFamily="34" charset="0"/>
              <a:buChar char="•"/>
            </a:pPr>
            <a:endParaRPr lang="en-US" sz="2400">
              <a:effectLst/>
              <a:ea typeface="Times New Roman" panose="02020603050405020304" pitchFamily="18" charset="0"/>
            </a:endParaRPr>
          </a:p>
          <a:p>
            <a:pPr marL="342900" marR="0" lvl="0" indent="-342900" fontAlgn="base">
              <a:spcBef>
                <a:spcPts val="0"/>
              </a:spcBef>
              <a:spcAft>
                <a:spcPts val="0"/>
              </a:spcAft>
              <a:buFont typeface="Arial" panose="020B0604020202020204" pitchFamily="34" charset="0"/>
              <a:buChar char="•"/>
            </a:pPr>
            <a:r>
              <a:rPr lang="en-US" sz="2400">
                <a:effectLst/>
                <a:ea typeface="Times New Roman" panose="02020603050405020304" pitchFamily="18" charset="0"/>
                <a:cs typeface="Arial" panose="020B0604020202020204" pitchFamily="34" charset="0"/>
              </a:rPr>
              <a:t>Volunteer opportunities:</a:t>
            </a:r>
            <a:endParaRPr lang="en-US" sz="2400">
              <a:effectLst/>
              <a:ea typeface="Times New Roman" panose="02020603050405020304" pitchFamily="18" charset="0"/>
            </a:endParaRPr>
          </a:p>
          <a:p>
            <a:pPr marL="800100" marR="0" lvl="1" indent="-342900" fontAlgn="base">
              <a:spcBef>
                <a:spcPts val="0"/>
              </a:spcBef>
              <a:spcAft>
                <a:spcPts val="0"/>
              </a:spcAft>
              <a:buFont typeface="Arial" panose="020B0604020202020204" pitchFamily="34" charset="0"/>
              <a:buChar char="•"/>
            </a:pPr>
            <a:r>
              <a:rPr lang="en-US" sz="2400">
                <a:effectLst/>
                <a:ea typeface="Times New Roman" panose="02020603050405020304" pitchFamily="18" charset="0"/>
                <a:cs typeface="Arial" panose="020B0604020202020204" pitchFamily="34" charset="0"/>
              </a:rPr>
              <a:t>Planning committees (local level)</a:t>
            </a:r>
            <a:endParaRPr lang="en-US" sz="2400">
              <a:effectLst/>
              <a:ea typeface="Times New Roman" panose="02020603050405020304" pitchFamily="18" charset="0"/>
            </a:endParaRPr>
          </a:p>
          <a:p>
            <a:pPr marL="800100" marR="0" lvl="1" indent="-342900" fontAlgn="base">
              <a:spcBef>
                <a:spcPts val="0"/>
              </a:spcBef>
              <a:spcAft>
                <a:spcPts val="0"/>
              </a:spcAft>
              <a:buFont typeface="Arial" panose="020B0604020202020204" pitchFamily="34" charset="0"/>
              <a:buChar char="•"/>
            </a:pPr>
            <a:r>
              <a:rPr lang="en-US" sz="2400">
                <a:effectLst/>
                <a:ea typeface="Times New Roman" panose="02020603050405020304" pitchFamily="18" charset="0"/>
                <a:cs typeface="Arial" panose="020B0604020202020204" pitchFamily="34" charset="0"/>
              </a:rPr>
              <a:t>Community events</a:t>
            </a:r>
          </a:p>
          <a:p>
            <a:pPr marL="800100" marR="0" lvl="1" indent="-342900" fontAlgn="base">
              <a:spcBef>
                <a:spcPts val="0"/>
              </a:spcBef>
              <a:spcAft>
                <a:spcPts val="0"/>
              </a:spcAft>
              <a:buFont typeface="Arial" panose="020B0604020202020204" pitchFamily="34" charset="0"/>
              <a:buChar char="•"/>
            </a:pPr>
            <a:endParaRPr lang="en-US" sz="2400">
              <a:effectLst/>
              <a:ea typeface="Times New Roman" panose="02020603050405020304" pitchFamily="18" charset="0"/>
            </a:endParaRPr>
          </a:p>
          <a:p>
            <a:pPr marL="342900" marR="0" lvl="0" indent="-342900" fontAlgn="base">
              <a:spcBef>
                <a:spcPts val="0"/>
              </a:spcBef>
              <a:spcAft>
                <a:spcPts val="0"/>
              </a:spcAft>
              <a:buFont typeface="Arial" panose="020B0604020202020204" pitchFamily="34" charset="0"/>
              <a:buChar char="•"/>
            </a:pPr>
            <a:r>
              <a:rPr lang="en-US" sz="2400">
                <a:effectLst/>
                <a:ea typeface="Times New Roman" panose="02020603050405020304" pitchFamily="18" charset="0"/>
                <a:cs typeface="Arial" panose="020B0604020202020204" pitchFamily="34" charset="0"/>
              </a:rPr>
              <a:t>Follow and engage America 250-Ohio on social media</a:t>
            </a:r>
          </a:p>
          <a:p>
            <a:pPr marL="342900" marR="0" lvl="0" indent="-342900" fontAlgn="base">
              <a:spcBef>
                <a:spcPts val="0"/>
              </a:spcBef>
              <a:spcAft>
                <a:spcPts val="0"/>
              </a:spcAft>
              <a:buFont typeface="Arial" panose="020B0604020202020204" pitchFamily="34" charset="0"/>
              <a:buChar char="•"/>
            </a:pPr>
            <a:endParaRPr lang="en-US" sz="2400">
              <a:effectLst/>
              <a:ea typeface="Times New Roman" panose="02020603050405020304" pitchFamily="18" charset="0"/>
            </a:endParaRPr>
          </a:p>
          <a:p>
            <a:pPr marL="342900" marR="0" lvl="0" indent="-342900" fontAlgn="base">
              <a:spcBef>
                <a:spcPts val="0"/>
              </a:spcBef>
              <a:spcAft>
                <a:spcPts val="0"/>
              </a:spcAft>
              <a:buFont typeface="Arial" panose="020B0604020202020204" pitchFamily="34" charset="0"/>
              <a:buChar char="•"/>
            </a:pPr>
            <a:r>
              <a:rPr lang="en-US" sz="2400">
                <a:effectLst/>
                <a:ea typeface="Times New Roman" panose="02020603050405020304" pitchFamily="18" charset="0"/>
                <a:cs typeface="Arial" panose="020B0604020202020204" pitchFamily="34" charset="0"/>
              </a:rPr>
              <a:t>Sign-up for America 250-Ohio e-newsletter to keep informed about updates</a:t>
            </a:r>
            <a:endParaRPr lang="en-US" sz="2400">
              <a:effectLst/>
              <a:ea typeface="Times New Roman" panose="02020603050405020304" pitchFamily="18" charset="0"/>
            </a:endParaRPr>
          </a:p>
          <a:p>
            <a:pPr marL="742950" lvl="1" indent="-285750">
              <a:buFont typeface="Arial" panose="020B0604020202020204" pitchFamily="34" charset="0"/>
              <a:buChar char="•"/>
            </a:pPr>
            <a:endParaRPr lang="en-US" sz="2400">
              <a:solidFill>
                <a:srgbClr val="333333"/>
              </a:solidFill>
              <a:ea typeface="Times New Roman" panose="02020603050405020304" pitchFamily="18" charset="0"/>
            </a:endParaRPr>
          </a:p>
          <a:p>
            <a:pPr lvl="1"/>
            <a:endParaRPr lang="en-US" sz="2400">
              <a:solidFill>
                <a:srgbClr val="333333"/>
              </a:solidFill>
              <a:ea typeface="Times New Roman" panose="02020603050405020304" pitchFamily="18" charset="0"/>
              <a:cs typeface="Calibri"/>
            </a:endParaRPr>
          </a:p>
          <a:p>
            <a:pPr marL="742950" lvl="1" indent="-285750">
              <a:buFont typeface="Arial" panose="020B0604020202020204" pitchFamily="34" charset="0"/>
              <a:buChar char="•"/>
            </a:pPr>
            <a:endParaRPr lang="en-US" sz="2400">
              <a:solidFill>
                <a:srgbClr val="333333"/>
              </a:solidFill>
              <a:ea typeface="Times New Roman" panose="02020603050405020304" pitchFamily="18" charset="0"/>
            </a:endParaRPr>
          </a:p>
          <a:p>
            <a:pPr lvl="1"/>
            <a:endParaRPr lang="en-US" sz="2400">
              <a:solidFill>
                <a:srgbClr val="333333"/>
              </a:solidFill>
              <a:effectLst/>
              <a:ea typeface="Times New Roman" panose="02020603050405020304" pitchFamily="18" charset="0"/>
            </a:endParaRPr>
          </a:p>
          <a:p>
            <a:pPr marL="0" marR="0">
              <a:spcBef>
                <a:spcPts val="0"/>
              </a:spcBef>
              <a:spcAft>
                <a:spcPts val="0"/>
              </a:spcAft>
            </a:pPr>
            <a:endParaRPr lang="en-US" sz="2400"/>
          </a:p>
        </p:txBody>
      </p:sp>
      <p:pic>
        <p:nvPicPr>
          <p:cNvPr id="8" name="Picture 7" descr="Several flags from the ceiling&#10;&#10;Description automatically generated">
            <a:extLst>
              <a:ext uri="{FF2B5EF4-FFF2-40B4-BE49-F238E27FC236}">
                <a16:creationId xmlns:a16="http://schemas.microsoft.com/office/drawing/2014/main" id="{91C084E5-E8EC-4E28-BA53-40C905138682}"/>
              </a:ext>
            </a:extLst>
          </p:cNvPr>
          <p:cNvPicPr>
            <a:picLocks noChangeAspect="1"/>
          </p:cNvPicPr>
          <p:nvPr/>
        </p:nvPicPr>
        <p:blipFill>
          <a:blip r:embed="rId4"/>
          <a:stretch>
            <a:fillRect/>
          </a:stretch>
        </p:blipFill>
        <p:spPr>
          <a:xfrm>
            <a:off x="9672917" y="2066364"/>
            <a:ext cx="1828800" cy="2438400"/>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7747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fld id="{A7F56903-2F8B-48D3-BCA6-428F230D3037}" type="slidenum">
              <a:rPr lang="en-US" smtClean="0"/>
              <a:t>27</a:t>
            </a:fld>
            <a:endParaRPr lang="en-US"/>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6DC94E-FBF3-0F82-A1E4-DF1411430E21}"/>
              </a:ext>
            </a:extLst>
          </p:cNvPr>
          <p:cNvSpPr txBox="1"/>
          <p:nvPr/>
        </p:nvSpPr>
        <p:spPr>
          <a:xfrm>
            <a:off x="728541" y="112107"/>
            <a:ext cx="10864646" cy="584775"/>
          </a:xfrm>
          <a:prstGeom prst="rect">
            <a:avLst/>
          </a:prstGeom>
          <a:noFill/>
        </p:spPr>
        <p:txBody>
          <a:bodyPr wrap="square" rtlCol="0">
            <a:spAutoFit/>
          </a:bodyPr>
          <a:lstStyle/>
          <a:p>
            <a:r>
              <a:rPr lang="en-US" sz="3200"/>
              <a:t>COMMUNITY INVOLVEMENT OPPORTUNITIES</a:t>
            </a: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96CD82-673B-390F-A856-B13306CD24C8}"/>
              </a:ext>
            </a:extLst>
          </p:cNvPr>
          <p:cNvSpPr txBox="1"/>
          <p:nvPr/>
        </p:nvSpPr>
        <p:spPr>
          <a:xfrm>
            <a:off x="567069" y="705275"/>
            <a:ext cx="10408393" cy="7478970"/>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sz="2400">
                <a:solidFill>
                  <a:srgbClr val="333333"/>
                </a:solidFill>
                <a:cs typeface="Calibri"/>
              </a:rPr>
              <a:t>Leadership in county engagement – advocate with your County Commissioner and other organizations to get involved with America 250-Ohio.</a:t>
            </a:r>
            <a:endParaRPr lang="en-US"/>
          </a:p>
          <a:p>
            <a:pPr marL="742950" lvl="1" indent="-285750">
              <a:buFont typeface="Arial" panose="020B0604020202020204" pitchFamily="34" charset="0"/>
              <a:buChar char="•"/>
            </a:pPr>
            <a:endParaRPr lang="en-US" sz="2400">
              <a:solidFill>
                <a:srgbClr val="333333"/>
              </a:solidFill>
              <a:ea typeface="Times New Roman" panose="02020603050405020304" pitchFamily="18" charset="0"/>
              <a:cs typeface="Calibri"/>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rPr>
              <a:t>Ohio Untold Stories – Help identify, collect, and share the stories of diverse and under-represented Ohioans.</a:t>
            </a:r>
            <a:endParaRPr lang="en-US"/>
          </a:p>
          <a:p>
            <a:pPr marL="742950" lvl="1" indent="-285750">
              <a:buFont typeface="Arial" panose="020B0604020202020204" pitchFamily="34" charset="0"/>
              <a:buChar char="•"/>
            </a:pPr>
            <a:endParaRPr lang="en-US" sz="2400">
              <a:solidFill>
                <a:srgbClr val="333333"/>
              </a:solidFill>
              <a:ea typeface="Times New Roman" panose="02020603050405020304" pitchFamily="18" charset="0"/>
              <a:cs typeface="Calibri"/>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cs typeface="Calibri"/>
              </a:rPr>
              <a:t>Help your constituents discover their stories with your resources through educational and community outreach</a:t>
            </a:r>
          </a:p>
          <a:p>
            <a:pPr marL="742950" lvl="1" indent="-285750">
              <a:buFont typeface="Arial" panose="020B0604020202020204" pitchFamily="34" charset="0"/>
              <a:buChar char="•"/>
            </a:pPr>
            <a:endParaRPr lang="en-US" sz="2400">
              <a:solidFill>
                <a:srgbClr val="333333"/>
              </a:solidFill>
              <a:ea typeface="Times New Roman" panose="02020603050405020304" pitchFamily="18" charset="0"/>
              <a:cs typeface="Calibri"/>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cs typeface="Calibri"/>
              </a:rPr>
              <a:t>Work with local history organizations including the DAR/SAR chapter in your area.</a:t>
            </a:r>
          </a:p>
          <a:p>
            <a:pPr marL="742950" lvl="1" indent="-285750">
              <a:buFont typeface="Arial" panose="020B0604020202020204" pitchFamily="34" charset="0"/>
              <a:buChar char="•"/>
            </a:pPr>
            <a:endParaRPr lang="en-US" sz="2400">
              <a:solidFill>
                <a:srgbClr val="333333"/>
              </a:solidFill>
              <a:ea typeface="Times New Roman" panose="02020603050405020304" pitchFamily="18" charset="0"/>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rPr>
              <a:t>Provide America 250-Ohio with information on any programs and help promote America 250-Ohio with your colleagues and the public. </a:t>
            </a:r>
            <a:endParaRPr lang="en-US" sz="2400">
              <a:solidFill>
                <a:srgbClr val="333333"/>
              </a:solidFill>
              <a:ea typeface="Times New Roman" panose="02020603050405020304" pitchFamily="18" charset="0"/>
              <a:cs typeface="Calibri"/>
            </a:endParaRPr>
          </a:p>
          <a:p>
            <a:pPr marL="742950" lvl="1" indent="-285750">
              <a:buFont typeface="Arial" panose="020B0604020202020204" pitchFamily="34" charset="0"/>
              <a:buChar char="•"/>
            </a:pPr>
            <a:endParaRPr lang="en-US" sz="2400">
              <a:solidFill>
                <a:srgbClr val="333333"/>
              </a:solidFill>
              <a:ea typeface="Times New Roman" panose="02020603050405020304" pitchFamily="18" charset="0"/>
            </a:endParaRPr>
          </a:p>
          <a:p>
            <a:pPr lvl="1"/>
            <a:endParaRPr lang="en-US" sz="2400">
              <a:solidFill>
                <a:srgbClr val="333333"/>
              </a:solidFill>
              <a:ea typeface="Times New Roman" panose="02020603050405020304" pitchFamily="18" charset="0"/>
              <a:cs typeface="Calibri"/>
            </a:endParaRPr>
          </a:p>
          <a:p>
            <a:pPr marL="742950" lvl="1" indent="-285750">
              <a:buFont typeface="Arial" panose="020B0604020202020204" pitchFamily="34" charset="0"/>
              <a:buChar char="•"/>
            </a:pPr>
            <a:endParaRPr lang="en-US" sz="2400">
              <a:solidFill>
                <a:srgbClr val="333333"/>
              </a:solidFill>
              <a:ea typeface="Times New Roman" panose="02020603050405020304" pitchFamily="18" charset="0"/>
            </a:endParaRPr>
          </a:p>
          <a:p>
            <a:pPr lvl="1"/>
            <a:endParaRPr lang="en-US" sz="2400">
              <a:solidFill>
                <a:srgbClr val="333333"/>
              </a:solidFill>
              <a:effectLst/>
              <a:ea typeface="Times New Roman" panose="02020603050405020304" pitchFamily="18" charset="0"/>
            </a:endParaRPr>
          </a:p>
          <a:p>
            <a:pPr marL="0" marR="0">
              <a:spcBef>
                <a:spcPts val="0"/>
              </a:spcBef>
              <a:spcAft>
                <a:spcPts val="0"/>
              </a:spcAft>
            </a:pPr>
            <a:endParaRPr lang="en-US" sz="2400"/>
          </a:p>
        </p:txBody>
      </p:sp>
    </p:spTree>
    <p:extLst>
      <p:ext uri="{BB962C8B-B14F-4D97-AF65-F5344CB8AC3E}">
        <p14:creationId xmlns:p14="http://schemas.microsoft.com/office/powerpoint/2010/main" val="417453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A443DA40-3DD4-B106-D60B-A22206084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536" y="1156255"/>
            <a:ext cx="685800" cy="685800"/>
          </a:xfrm>
          <a:prstGeom prst="rect">
            <a:avLst/>
          </a:prstGeom>
        </p:spPr>
      </p:pic>
      <p:pic>
        <p:nvPicPr>
          <p:cNvPr id="10" name="Picture 9" descr="Icon&#10;&#10;Description automatically generated">
            <a:extLst>
              <a:ext uri="{FF2B5EF4-FFF2-40B4-BE49-F238E27FC236}">
                <a16:creationId xmlns:a16="http://schemas.microsoft.com/office/drawing/2014/main" id="{A1FF2B6A-D1C2-6CA0-16A4-EBD1A1DAE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536" y="2022684"/>
            <a:ext cx="685800" cy="685800"/>
          </a:xfrm>
          <a:prstGeom prst="rect">
            <a:avLst/>
          </a:prstGeom>
        </p:spPr>
      </p:pic>
      <p:pic>
        <p:nvPicPr>
          <p:cNvPr id="14" name="Picture 13" descr="Icon&#10;&#10;Description automatically generated">
            <a:extLst>
              <a:ext uri="{FF2B5EF4-FFF2-40B4-BE49-F238E27FC236}">
                <a16:creationId xmlns:a16="http://schemas.microsoft.com/office/drawing/2014/main" id="{CCF0FAFA-91B8-398F-420A-6880359BD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7536" y="2889113"/>
            <a:ext cx="685800" cy="685800"/>
          </a:xfrm>
          <a:prstGeom prst="rect">
            <a:avLst/>
          </a:prstGeom>
        </p:spPr>
      </p:pic>
      <p:sp>
        <p:nvSpPr>
          <p:cNvPr id="17" name="TextBox 16">
            <a:extLst>
              <a:ext uri="{FF2B5EF4-FFF2-40B4-BE49-F238E27FC236}">
                <a16:creationId xmlns:a16="http://schemas.microsoft.com/office/drawing/2014/main" id="{A545BFB5-0843-5B0A-406B-A87AA3B30623}"/>
              </a:ext>
            </a:extLst>
          </p:cNvPr>
          <p:cNvSpPr txBox="1"/>
          <p:nvPr/>
        </p:nvSpPr>
        <p:spPr>
          <a:xfrm>
            <a:off x="1415801" y="257937"/>
            <a:ext cx="6256957" cy="584775"/>
          </a:xfrm>
          <a:prstGeom prst="rect">
            <a:avLst/>
          </a:prstGeom>
          <a:noFill/>
        </p:spPr>
        <p:txBody>
          <a:bodyPr wrap="square" rtlCol="0">
            <a:spAutoFit/>
          </a:bodyPr>
          <a:lstStyle/>
          <a:p>
            <a:r>
              <a:rPr lang="en-US" sz="3200"/>
              <a:t>STAY INFORMED – FOLLOW US!</a:t>
            </a:r>
          </a:p>
        </p:txBody>
      </p:sp>
      <p:sp>
        <p:nvSpPr>
          <p:cNvPr id="20" name="TextBox 19">
            <a:extLst>
              <a:ext uri="{FF2B5EF4-FFF2-40B4-BE49-F238E27FC236}">
                <a16:creationId xmlns:a16="http://schemas.microsoft.com/office/drawing/2014/main" id="{C9AFA583-B131-AF20-EC19-386B973C3DF3}"/>
              </a:ext>
            </a:extLst>
          </p:cNvPr>
          <p:cNvSpPr txBox="1"/>
          <p:nvPr/>
        </p:nvSpPr>
        <p:spPr>
          <a:xfrm>
            <a:off x="2521258" y="1242874"/>
            <a:ext cx="3574742" cy="461665"/>
          </a:xfrm>
          <a:prstGeom prst="rect">
            <a:avLst/>
          </a:prstGeom>
          <a:noFill/>
        </p:spPr>
        <p:txBody>
          <a:bodyPr wrap="square" rtlCol="0">
            <a:spAutoFit/>
          </a:bodyPr>
          <a:lstStyle/>
          <a:p>
            <a:r>
              <a:rPr lang="en-US" sz="2400"/>
              <a:t>@America 250-Ohio</a:t>
            </a:r>
          </a:p>
        </p:txBody>
      </p:sp>
      <p:sp>
        <p:nvSpPr>
          <p:cNvPr id="21" name="TextBox 20">
            <a:extLst>
              <a:ext uri="{FF2B5EF4-FFF2-40B4-BE49-F238E27FC236}">
                <a16:creationId xmlns:a16="http://schemas.microsoft.com/office/drawing/2014/main" id="{24096277-A97D-1275-1145-6F9DF4B7B175}"/>
              </a:ext>
            </a:extLst>
          </p:cNvPr>
          <p:cNvSpPr txBox="1"/>
          <p:nvPr/>
        </p:nvSpPr>
        <p:spPr>
          <a:xfrm>
            <a:off x="2521258" y="3001180"/>
            <a:ext cx="3574742" cy="461665"/>
          </a:xfrm>
          <a:prstGeom prst="rect">
            <a:avLst/>
          </a:prstGeom>
          <a:noFill/>
        </p:spPr>
        <p:txBody>
          <a:bodyPr wrap="square" rtlCol="0">
            <a:spAutoFit/>
          </a:bodyPr>
          <a:lstStyle/>
          <a:p>
            <a:r>
              <a:rPr lang="en-US" sz="2400"/>
              <a:t>@America 250-Ohio</a:t>
            </a:r>
          </a:p>
        </p:txBody>
      </p:sp>
      <p:sp>
        <p:nvSpPr>
          <p:cNvPr id="22" name="TextBox 21">
            <a:extLst>
              <a:ext uri="{FF2B5EF4-FFF2-40B4-BE49-F238E27FC236}">
                <a16:creationId xmlns:a16="http://schemas.microsoft.com/office/drawing/2014/main" id="{6243B2BC-E1DD-B4A3-51CB-4BF9A14BA786}"/>
              </a:ext>
            </a:extLst>
          </p:cNvPr>
          <p:cNvSpPr txBox="1"/>
          <p:nvPr/>
        </p:nvSpPr>
        <p:spPr>
          <a:xfrm>
            <a:off x="2521258" y="2068744"/>
            <a:ext cx="3574742" cy="461665"/>
          </a:xfrm>
          <a:prstGeom prst="rect">
            <a:avLst/>
          </a:prstGeom>
          <a:noFill/>
        </p:spPr>
        <p:txBody>
          <a:bodyPr wrap="square" rtlCol="0">
            <a:spAutoFit/>
          </a:bodyPr>
          <a:lstStyle/>
          <a:p>
            <a:r>
              <a:rPr lang="en-US" sz="2400"/>
              <a:t>@am250ohio</a:t>
            </a:r>
          </a:p>
        </p:txBody>
      </p:sp>
      <p:sp>
        <p:nvSpPr>
          <p:cNvPr id="24" name="TextBox 23">
            <a:extLst>
              <a:ext uri="{FF2B5EF4-FFF2-40B4-BE49-F238E27FC236}">
                <a16:creationId xmlns:a16="http://schemas.microsoft.com/office/drawing/2014/main" id="{544CCFB9-9192-630C-43D8-32E511C6EEDA}"/>
              </a:ext>
            </a:extLst>
          </p:cNvPr>
          <p:cNvSpPr txBox="1"/>
          <p:nvPr/>
        </p:nvSpPr>
        <p:spPr>
          <a:xfrm>
            <a:off x="2553809" y="3886668"/>
            <a:ext cx="3574742" cy="461665"/>
          </a:xfrm>
          <a:prstGeom prst="rect">
            <a:avLst/>
          </a:prstGeom>
          <a:noFill/>
        </p:spPr>
        <p:txBody>
          <a:bodyPr wrap="square" rtlCol="0">
            <a:spAutoFit/>
          </a:bodyPr>
          <a:lstStyle/>
          <a:p>
            <a:r>
              <a:rPr lang="en-US" sz="2400"/>
              <a:t>#America250Ohio</a:t>
            </a:r>
          </a:p>
        </p:txBody>
      </p:sp>
      <p:sp>
        <p:nvSpPr>
          <p:cNvPr id="25" name="TextBox 24">
            <a:extLst>
              <a:ext uri="{FF2B5EF4-FFF2-40B4-BE49-F238E27FC236}">
                <a16:creationId xmlns:a16="http://schemas.microsoft.com/office/drawing/2014/main" id="{3A741093-48E5-A576-9C44-B82773F0A241}"/>
              </a:ext>
            </a:extLst>
          </p:cNvPr>
          <p:cNvSpPr txBox="1"/>
          <p:nvPr/>
        </p:nvSpPr>
        <p:spPr>
          <a:xfrm>
            <a:off x="2586360" y="4845706"/>
            <a:ext cx="7084381" cy="461665"/>
          </a:xfrm>
          <a:prstGeom prst="rect">
            <a:avLst/>
          </a:prstGeom>
          <a:noFill/>
        </p:spPr>
        <p:txBody>
          <a:bodyPr wrap="square" rtlCol="0">
            <a:spAutoFit/>
          </a:bodyPr>
          <a:lstStyle/>
          <a:p>
            <a:r>
              <a:rPr lang="en-US" sz="2400"/>
              <a:t>https://america250-ohio.org</a:t>
            </a:r>
          </a:p>
        </p:txBody>
      </p:sp>
      <p:pic>
        <p:nvPicPr>
          <p:cNvPr id="6" name="Graphic 5" descr="Email outline">
            <a:extLst>
              <a:ext uri="{FF2B5EF4-FFF2-40B4-BE49-F238E27FC236}">
                <a16:creationId xmlns:a16="http://schemas.microsoft.com/office/drawing/2014/main" id="{F733277D-6684-4884-4DF5-3455353234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1126" y="5575041"/>
            <a:ext cx="685800" cy="685800"/>
          </a:xfrm>
          <a:prstGeom prst="rect">
            <a:avLst/>
          </a:prstGeom>
        </p:spPr>
      </p:pic>
      <p:pic>
        <p:nvPicPr>
          <p:cNvPr id="11" name="Graphic 10" descr="Internet outline">
            <a:extLst>
              <a:ext uri="{FF2B5EF4-FFF2-40B4-BE49-F238E27FC236}">
                <a16:creationId xmlns:a16="http://schemas.microsoft.com/office/drawing/2014/main" id="{76E753EA-F621-938E-5BD2-ED8DFA7EB6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1126" y="4733639"/>
            <a:ext cx="685800" cy="685800"/>
          </a:xfrm>
          <a:prstGeom prst="rect">
            <a:avLst/>
          </a:prstGeom>
        </p:spPr>
      </p:pic>
      <p:pic>
        <p:nvPicPr>
          <p:cNvPr id="15" name="Graphic 14" descr="Hashtag outline">
            <a:extLst>
              <a:ext uri="{FF2B5EF4-FFF2-40B4-BE49-F238E27FC236}">
                <a16:creationId xmlns:a16="http://schemas.microsoft.com/office/drawing/2014/main" id="{61FFB0B1-6577-A22D-610E-2BC2BFF9DB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7536" y="3788722"/>
            <a:ext cx="685800" cy="685800"/>
          </a:xfrm>
          <a:prstGeom prst="rect">
            <a:avLst/>
          </a:prstGeom>
        </p:spPr>
      </p:pic>
      <p:sp>
        <p:nvSpPr>
          <p:cNvPr id="18" name="TextBox 17">
            <a:extLst>
              <a:ext uri="{FF2B5EF4-FFF2-40B4-BE49-F238E27FC236}">
                <a16:creationId xmlns:a16="http://schemas.microsoft.com/office/drawing/2014/main" id="{947E888E-AEBB-7F25-7D9E-5CDC70DF7445}"/>
              </a:ext>
            </a:extLst>
          </p:cNvPr>
          <p:cNvSpPr txBox="1"/>
          <p:nvPr/>
        </p:nvSpPr>
        <p:spPr>
          <a:xfrm>
            <a:off x="2586360" y="5687108"/>
            <a:ext cx="3574742" cy="461665"/>
          </a:xfrm>
          <a:prstGeom prst="rect">
            <a:avLst/>
          </a:prstGeom>
          <a:noFill/>
        </p:spPr>
        <p:txBody>
          <a:bodyPr wrap="square" rtlCol="0">
            <a:spAutoFit/>
          </a:bodyPr>
          <a:lstStyle/>
          <a:p>
            <a:r>
              <a:rPr lang="en-US" sz="2400"/>
              <a:t>info@america250-ohio.org</a:t>
            </a:r>
          </a:p>
        </p:txBody>
      </p:sp>
    </p:spTree>
    <p:extLst>
      <p:ext uri="{BB962C8B-B14F-4D97-AF65-F5344CB8AC3E}">
        <p14:creationId xmlns:p14="http://schemas.microsoft.com/office/powerpoint/2010/main" val="4062658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D17321-74D1-CBB1-18FF-58B532B3482F}"/>
              </a:ext>
            </a:extLst>
          </p:cNvPr>
          <p:cNvSpPr txBox="1"/>
          <p:nvPr/>
        </p:nvSpPr>
        <p:spPr>
          <a:xfrm>
            <a:off x="1177290" y="457200"/>
            <a:ext cx="10176510" cy="584775"/>
          </a:xfrm>
          <a:prstGeom prst="rect">
            <a:avLst/>
          </a:prstGeom>
          <a:noFill/>
        </p:spPr>
        <p:txBody>
          <a:bodyPr wrap="square" rtlCol="0">
            <a:spAutoFit/>
          </a:bodyPr>
          <a:lstStyle/>
          <a:p>
            <a:r>
              <a:rPr lang="en-US" sz="3200"/>
              <a:t>WE WILL BE CELEBRATING THIS ANNIVERSARY “OHIO-STYLE”</a:t>
            </a:r>
          </a:p>
        </p:txBody>
      </p:sp>
      <p:pic>
        <p:nvPicPr>
          <p:cNvPr id="6" name="Picture 5" descr="Logo, company name&#10;&#10;Description automatically generated">
            <a:extLst>
              <a:ext uri="{FF2B5EF4-FFF2-40B4-BE49-F238E27FC236}">
                <a16:creationId xmlns:a16="http://schemas.microsoft.com/office/drawing/2014/main" id="{A390489B-B4BF-DB48-6E15-F9273161C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881" y="1385751"/>
            <a:ext cx="4434840" cy="4434840"/>
          </a:xfrm>
          <a:prstGeom prst="rect">
            <a:avLst/>
          </a:prstGeom>
        </p:spPr>
      </p:pic>
      <p:sp>
        <p:nvSpPr>
          <p:cNvPr id="5" name="TextBox 4">
            <a:extLst>
              <a:ext uri="{FF2B5EF4-FFF2-40B4-BE49-F238E27FC236}">
                <a16:creationId xmlns:a16="http://schemas.microsoft.com/office/drawing/2014/main" id="{E6DBC484-9881-F252-DE95-BA0F55B6A2B1}"/>
              </a:ext>
            </a:extLst>
          </p:cNvPr>
          <p:cNvSpPr txBox="1"/>
          <p:nvPr/>
        </p:nvSpPr>
        <p:spPr>
          <a:xfrm>
            <a:off x="3296194" y="5916100"/>
            <a:ext cx="5599611" cy="707886"/>
          </a:xfrm>
          <a:prstGeom prst="rect">
            <a:avLst/>
          </a:prstGeom>
          <a:noFill/>
        </p:spPr>
        <p:txBody>
          <a:bodyPr wrap="square" rtlCol="0">
            <a:spAutoFit/>
          </a:bodyPr>
          <a:lstStyle/>
          <a:p>
            <a:pPr algn="ctr"/>
            <a:r>
              <a:rPr lang="en-US" sz="4000"/>
              <a:t>JOIN US!</a:t>
            </a:r>
          </a:p>
        </p:txBody>
      </p:sp>
    </p:spTree>
    <p:extLst>
      <p:ext uri="{BB962C8B-B14F-4D97-AF65-F5344CB8AC3E}">
        <p14:creationId xmlns:p14="http://schemas.microsoft.com/office/powerpoint/2010/main" val="3873828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6139BC-0AE4-B75E-ED3A-239737DC7029}"/>
              </a:ext>
            </a:extLst>
          </p:cNvPr>
          <p:cNvSpPr>
            <a:spLocks noGrp="1"/>
          </p:cNvSpPr>
          <p:nvPr>
            <p:ph type="sldNum" sz="quarter" idx="12"/>
          </p:nvPr>
        </p:nvSpPr>
        <p:spPr/>
        <p:txBody>
          <a:bodyPr/>
          <a:lstStyle/>
          <a:p>
            <a:fld id="{A7F56903-2F8B-48D3-BCA6-428F230D3037}" type="slidenum">
              <a:rPr lang="en-US" smtClean="0"/>
              <a:t>3</a:t>
            </a:fld>
            <a:endParaRPr lang="en-US"/>
          </a:p>
        </p:txBody>
      </p:sp>
      <p:pic>
        <p:nvPicPr>
          <p:cNvPr id="4" name="Picture 3" descr="A person wearing glasses and a grey suit&#10;&#10;Description automatically generated">
            <a:extLst>
              <a:ext uri="{FF2B5EF4-FFF2-40B4-BE49-F238E27FC236}">
                <a16:creationId xmlns:a16="http://schemas.microsoft.com/office/drawing/2014/main" id="{9D863224-CD05-AA6D-62FC-71F3C3C0C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30866" y="1580545"/>
            <a:ext cx="3945835" cy="2959376"/>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B1578410-C293-EEDC-87BB-923F49B9448F}"/>
              </a:ext>
            </a:extLst>
          </p:cNvPr>
          <p:cNvSpPr txBox="1"/>
          <p:nvPr/>
        </p:nvSpPr>
        <p:spPr>
          <a:xfrm>
            <a:off x="2588476" y="5185647"/>
            <a:ext cx="2959377" cy="1200329"/>
          </a:xfrm>
          <a:prstGeom prst="rect">
            <a:avLst/>
          </a:prstGeom>
          <a:noFill/>
        </p:spPr>
        <p:txBody>
          <a:bodyPr wrap="square" rtlCol="0">
            <a:spAutoFit/>
          </a:bodyPr>
          <a:lstStyle/>
          <a:p>
            <a:r>
              <a:rPr lang="en-US" sz="2400" dirty="0"/>
              <a:t>Todd </a:t>
            </a:r>
            <a:r>
              <a:rPr lang="en-US" sz="2400" dirty="0" err="1"/>
              <a:t>Kleismit</a:t>
            </a:r>
            <a:endParaRPr lang="en-US" sz="2400" dirty="0"/>
          </a:p>
          <a:p>
            <a:r>
              <a:rPr lang="en-US" sz="2400" dirty="0"/>
              <a:t>Executive Director</a:t>
            </a:r>
          </a:p>
          <a:p>
            <a:r>
              <a:rPr lang="en-US" sz="2400" dirty="0"/>
              <a:t>America 250-Ohio</a:t>
            </a:r>
          </a:p>
        </p:txBody>
      </p:sp>
      <p:sp>
        <p:nvSpPr>
          <p:cNvPr id="13" name="TextBox 12">
            <a:extLst>
              <a:ext uri="{FF2B5EF4-FFF2-40B4-BE49-F238E27FC236}">
                <a16:creationId xmlns:a16="http://schemas.microsoft.com/office/drawing/2014/main" id="{7DE08FC1-A86A-527E-120D-2A9FE17E36C9}"/>
              </a:ext>
            </a:extLst>
          </p:cNvPr>
          <p:cNvSpPr txBox="1"/>
          <p:nvPr/>
        </p:nvSpPr>
        <p:spPr>
          <a:xfrm>
            <a:off x="855004" y="285136"/>
            <a:ext cx="6951808" cy="584775"/>
          </a:xfrm>
          <a:prstGeom prst="rect">
            <a:avLst/>
          </a:prstGeom>
          <a:noFill/>
        </p:spPr>
        <p:txBody>
          <a:bodyPr wrap="square" rtlCol="0">
            <a:spAutoFit/>
          </a:bodyPr>
          <a:lstStyle/>
          <a:p>
            <a:r>
              <a:rPr lang="en-US" sz="3200" dirty="0"/>
              <a:t>TODAY’S PRESENTERS</a:t>
            </a:r>
          </a:p>
        </p:txBody>
      </p:sp>
      <p:pic>
        <p:nvPicPr>
          <p:cNvPr id="5" name="Picture 4" descr="A person smiling at camera&#10;&#10;Description automatically generated">
            <a:extLst>
              <a:ext uri="{FF2B5EF4-FFF2-40B4-BE49-F238E27FC236}">
                <a16:creationId xmlns:a16="http://schemas.microsoft.com/office/drawing/2014/main" id="{36DF6FC2-941E-9AF3-63A7-34760FCB9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29826" y="1580546"/>
            <a:ext cx="3945836" cy="2959377"/>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1C3F1B0F-0416-3D38-F6B1-8B435B110ACD}"/>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7CBA39E-84E7-3CCE-F06E-7D024729E58C}"/>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Logo, company name&#10;&#10;Description automatically generated">
            <a:extLst>
              <a:ext uri="{FF2B5EF4-FFF2-40B4-BE49-F238E27FC236}">
                <a16:creationId xmlns:a16="http://schemas.microsoft.com/office/drawing/2014/main" id="{73E38870-48B4-2EF1-A1BF-77D19F19ECE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15" name="TextBox 14">
            <a:extLst>
              <a:ext uri="{FF2B5EF4-FFF2-40B4-BE49-F238E27FC236}">
                <a16:creationId xmlns:a16="http://schemas.microsoft.com/office/drawing/2014/main" id="{6B96AD05-B48D-0B90-1246-5FE52F81238F}"/>
              </a:ext>
            </a:extLst>
          </p:cNvPr>
          <p:cNvSpPr txBox="1"/>
          <p:nvPr/>
        </p:nvSpPr>
        <p:spPr>
          <a:xfrm>
            <a:off x="6423055" y="5185647"/>
            <a:ext cx="3618402" cy="1200329"/>
          </a:xfrm>
          <a:prstGeom prst="rect">
            <a:avLst/>
          </a:prstGeom>
          <a:noFill/>
        </p:spPr>
        <p:txBody>
          <a:bodyPr wrap="square" rtlCol="0">
            <a:spAutoFit/>
          </a:bodyPr>
          <a:lstStyle/>
          <a:p>
            <a:r>
              <a:rPr lang="en-US" sz="2400" dirty="0"/>
              <a:t>Chris Hurtubise</a:t>
            </a:r>
          </a:p>
          <a:p>
            <a:r>
              <a:rPr lang="en-US" sz="2400" dirty="0"/>
              <a:t>Communications Director</a:t>
            </a:r>
          </a:p>
          <a:p>
            <a:r>
              <a:rPr lang="en-US" sz="2400" dirty="0"/>
              <a:t>America 250-Ohio</a:t>
            </a:r>
          </a:p>
        </p:txBody>
      </p:sp>
    </p:spTree>
    <p:extLst>
      <p:ext uri="{BB962C8B-B14F-4D97-AF65-F5344CB8AC3E}">
        <p14:creationId xmlns:p14="http://schemas.microsoft.com/office/powerpoint/2010/main" val="322528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A1150CD-CBE0-0258-B12F-AFD29098036C}"/>
              </a:ext>
            </a:extLst>
          </p:cNvPr>
          <p:cNvSpPr txBox="1"/>
          <p:nvPr/>
        </p:nvSpPr>
        <p:spPr>
          <a:xfrm>
            <a:off x="3195568" y="1879175"/>
            <a:ext cx="8116479" cy="3416320"/>
          </a:xfrm>
          <a:prstGeom prst="rect">
            <a:avLst/>
          </a:prstGeom>
          <a:noFill/>
        </p:spPr>
        <p:txBody>
          <a:bodyPr wrap="square" rtlCol="0">
            <a:spAutoFit/>
          </a:bodyPr>
          <a:lstStyle/>
          <a:p>
            <a:r>
              <a:rPr lang="en-US" sz="3600" i="1"/>
              <a:t>“…to plan, encourage, develop, and coordinate the commemoration of the two hundred fiftieth anniversary of the founding of the United States and the impact of Ohioans on the nation’s past, present, and future.”</a:t>
            </a:r>
          </a:p>
        </p:txBody>
      </p:sp>
      <p:sp>
        <p:nvSpPr>
          <p:cNvPr id="6" name="TextBox 5">
            <a:extLst>
              <a:ext uri="{FF2B5EF4-FFF2-40B4-BE49-F238E27FC236}">
                <a16:creationId xmlns:a16="http://schemas.microsoft.com/office/drawing/2014/main" id="{88F2EC95-3CC5-505B-F8C7-B8C1931952A2}"/>
              </a:ext>
            </a:extLst>
          </p:cNvPr>
          <p:cNvSpPr txBox="1"/>
          <p:nvPr/>
        </p:nvSpPr>
        <p:spPr>
          <a:xfrm>
            <a:off x="7340175" y="4813940"/>
            <a:ext cx="3667027" cy="369332"/>
          </a:xfrm>
          <a:prstGeom prst="rect">
            <a:avLst/>
          </a:prstGeom>
          <a:noFill/>
        </p:spPr>
        <p:txBody>
          <a:bodyPr wrap="square" rtlCol="0">
            <a:spAutoFit/>
          </a:bodyPr>
          <a:lstStyle/>
          <a:p>
            <a:r>
              <a:rPr lang="en-US"/>
              <a:t>Ohio Revised Code (149.309)</a:t>
            </a:r>
          </a:p>
        </p:txBody>
      </p:sp>
      <p:sp>
        <p:nvSpPr>
          <p:cNvPr id="8" name="TextBox 7">
            <a:extLst>
              <a:ext uri="{FF2B5EF4-FFF2-40B4-BE49-F238E27FC236}">
                <a16:creationId xmlns:a16="http://schemas.microsoft.com/office/drawing/2014/main" id="{ABF90C09-2247-DD20-09EC-5AA350CBA5E8}"/>
              </a:ext>
            </a:extLst>
          </p:cNvPr>
          <p:cNvSpPr txBox="1"/>
          <p:nvPr/>
        </p:nvSpPr>
        <p:spPr>
          <a:xfrm>
            <a:off x="1052485" y="400305"/>
            <a:ext cx="9549874" cy="1077218"/>
          </a:xfrm>
          <a:prstGeom prst="rect">
            <a:avLst/>
          </a:prstGeom>
          <a:noFill/>
        </p:spPr>
        <p:txBody>
          <a:bodyPr wrap="square" lIns="91440" tIns="45720" rIns="91440" bIns="45720" rtlCol="0" anchor="t">
            <a:spAutoFit/>
          </a:bodyPr>
          <a:lstStyle/>
          <a:p>
            <a:r>
              <a:rPr lang="en-US" sz="3200"/>
              <a:t>OHIO REVISED CODE: THE OHIO COMMISSION FOR THE U.S. SEMIQUINCENTENNIAL</a:t>
            </a:r>
            <a:endParaRPr lang="en-US" sz="3200" err="1"/>
          </a:p>
        </p:txBody>
      </p:sp>
      <p:pic>
        <p:nvPicPr>
          <p:cNvPr id="1026" name="Picture 2">
            <a:extLst>
              <a:ext uri="{FF2B5EF4-FFF2-40B4-BE49-F238E27FC236}">
                <a16:creationId xmlns:a16="http://schemas.microsoft.com/office/drawing/2014/main" id="{F6B2F797-639F-A7F9-D274-EEB95AAC9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236" y="2032898"/>
            <a:ext cx="1609725"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543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fld id="{A7F56903-2F8B-48D3-BCA6-428F230D3037}" type="slidenum">
              <a:rPr lang="en-US" smtClean="0"/>
              <a:t>5</a:t>
            </a:fld>
            <a:endParaRPr lang="en-US"/>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6DC94E-FBF3-0F82-A1E4-DF1411430E21}"/>
              </a:ext>
            </a:extLst>
          </p:cNvPr>
          <p:cNvSpPr txBox="1"/>
          <p:nvPr/>
        </p:nvSpPr>
        <p:spPr>
          <a:xfrm>
            <a:off x="737419" y="206477"/>
            <a:ext cx="10864646" cy="584775"/>
          </a:xfrm>
          <a:prstGeom prst="rect">
            <a:avLst/>
          </a:prstGeom>
          <a:noFill/>
        </p:spPr>
        <p:txBody>
          <a:bodyPr wrap="square" rtlCol="0">
            <a:spAutoFit/>
          </a:bodyPr>
          <a:lstStyle/>
          <a:p>
            <a:r>
              <a:rPr lang="en-US" sz="3200" dirty="0"/>
              <a:t>AMERICA 250-OHIO COMMISSION:</a:t>
            </a: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99B2190-6907-4D6A-5EAA-F72A4AE7DD86}"/>
              </a:ext>
            </a:extLst>
          </p:cNvPr>
          <p:cNvSpPr txBox="1"/>
          <p:nvPr/>
        </p:nvSpPr>
        <p:spPr>
          <a:xfrm>
            <a:off x="1293091" y="951345"/>
            <a:ext cx="6918036" cy="923330"/>
          </a:xfrm>
          <a:prstGeom prst="rect">
            <a:avLst/>
          </a:prstGeom>
          <a:noFill/>
        </p:spPr>
        <p:txBody>
          <a:bodyPr wrap="square" rtlCol="0">
            <a:spAutoFit/>
          </a:bodyPr>
          <a:lstStyle/>
          <a:p>
            <a:pPr marL="285750" indent="-285750">
              <a:buFont typeface="Arial" panose="020B0604020202020204" pitchFamily="34" charset="0"/>
              <a:buChar char="•"/>
            </a:pPr>
            <a:r>
              <a:rPr lang="en-US" dirty="0"/>
              <a:t>29 Appointed Commissioners and one ex-officio member</a:t>
            </a:r>
          </a:p>
          <a:p>
            <a:pPr marL="285750" indent="-285750">
              <a:buFont typeface="Arial" panose="020B0604020202020204" pitchFamily="34" charset="0"/>
              <a:buChar char="•"/>
            </a:pPr>
            <a:r>
              <a:rPr lang="en-US" dirty="0"/>
              <a:t>Quarterly public meetings</a:t>
            </a:r>
          </a:p>
          <a:p>
            <a:pPr marL="285750" indent="-285750">
              <a:buFont typeface="Arial" panose="020B0604020202020204" pitchFamily="34" charset="0"/>
              <a:buChar char="•"/>
            </a:pPr>
            <a:r>
              <a:rPr lang="en-US" dirty="0"/>
              <a:t>Co-chairs: Michael B. Coleman and Douglas J. </a:t>
            </a:r>
            <a:r>
              <a:rPr lang="en-US" dirty="0" err="1"/>
              <a:t>Preisse</a:t>
            </a:r>
            <a:endParaRPr lang="en-US" dirty="0"/>
          </a:p>
        </p:txBody>
      </p:sp>
      <p:pic>
        <p:nvPicPr>
          <p:cNvPr id="12" name="Picture 11" descr="A group of people sitting at a table&#10;&#10;Description automatically generated">
            <a:extLst>
              <a:ext uri="{FF2B5EF4-FFF2-40B4-BE49-F238E27FC236}">
                <a16:creationId xmlns:a16="http://schemas.microsoft.com/office/drawing/2014/main" id="{39C6B329-6C80-9F73-CC2B-8C231F9CE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394" y="2145145"/>
            <a:ext cx="4389966" cy="3292475"/>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pic>
        <p:nvPicPr>
          <p:cNvPr id="16" name="Picture 15" descr="A group of people sitting in a room&#10;&#10;Description automatically generated">
            <a:extLst>
              <a:ext uri="{FF2B5EF4-FFF2-40B4-BE49-F238E27FC236}">
                <a16:creationId xmlns:a16="http://schemas.microsoft.com/office/drawing/2014/main" id="{268E513B-93FB-AAFC-45C9-AE4AD252F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940" y="3682893"/>
            <a:ext cx="4051443" cy="3038582"/>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pic>
        <p:nvPicPr>
          <p:cNvPr id="14" name="Picture 13" descr="A couple of people sitting at tables&#10;&#10;Description automatically generated">
            <a:extLst>
              <a:ext uri="{FF2B5EF4-FFF2-40B4-BE49-F238E27FC236}">
                <a16:creationId xmlns:a16="http://schemas.microsoft.com/office/drawing/2014/main" id="{B0C42947-3FCB-D9CC-E4D4-69D283457C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709" y="1528869"/>
            <a:ext cx="4389966" cy="3292475"/>
          </a:xfrm>
          <a:prstGeom prst="rect">
            <a:avLst/>
          </a:prstGeom>
          <a:ln w="38100" cap="sq">
            <a:solidFill>
              <a:srgbClr val="00347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306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24225" y="5265006"/>
            <a:ext cx="1308981" cy="1141163"/>
          </a:xfrm>
          <a:custGeom>
            <a:avLst/>
            <a:gdLst/>
            <a:ahLst/>
            <a:cxnLst/>
            <a:rect l="l" t="t" r="r" b="b"/>
            <a:pathLst>
              <a:path w="1963471" h="1711744">
                <a:moveTo>
                  <a:pt x="0" y="0"/>
                </a:moveTo>
                <a:lnTo>
                  <a:pt x="1963471" y="0"/>
                </a:lnTo>
                <a:lnTo>
                  <a:pt x="1963471" y="1711744"/>
                </a:lnTo>
                <a:lnTo>
                  <a:pt x="0" y="1711744"/>
                </a:lnTo>
                <a:lnTo>
                  <a:pt x="0" y="0"/>
                </a:lnTo>
                <a:close/>
              </a:path>
            </a:pathLst>
          </a:custGeom>
          <a:blipFill>
            <a:blip r:embed="rId2"/>
            <a:stretch>
              <a:fillRect/>
            </a:stretch>
          </a:blipFill>
        </p:spPr>
        <p:txBody>
          <a:bodyPr/>
          <a:lstStyle/>
          <a:p>
            <a:endParaRPr lang="en-US" sz="1200"/>
          </a:p>
        </p:txBody>
      </p:sp>
      <p:sp>
        <p:nvSpPr>
          <p:cNvPr id="3" name="TextBox 3"/>
          <p:cNvSpPr txBox="1"/>
          <p:nvPr/>
        </p:nvSpPr>
        <p:spPr>
          <a:xfrm>
            <a:off x="3517450" y="577850"/>
            <a:ext cx="6024801" cy="1838901"/>
          </a:xfrm>
          <a:prstGeom prst="rect">
            <a:avLst/>
          </a:prstGeom>
        </p:spPr>
        <p:txBody>
          <a:bodyPr lIns="0" tIns="0" rIns="0" bIns="0" rtlCol="0" anchor="t">
            <a:spAutoFit/>
          </a:bodyPr>
          <a:lstStyle/>
          <a:p>
            <a:pPr algn="ctr">
              <a:lnSpc>
                <a:spcPts val="7467"/>
              </a:lnSpc>
            </a:pPr>
            <a:r>
              <a:rPr lang="en-US" sz="5334">
                <a:solidFill>
                  <a:srgbClr val="FFFFFF"/>
                </a:solidFill>
                <a:latin typeface="Lato 1 Bold"/>
              </a:rPr>
              <a:t>BUILDING BLOCKS</a:t>
            </a:r>
          </a:p>
        </p:txBody>
      </p:sp>
      <p:sp>
        <p:nvSpPr>
          <p:cNvPr id="4" name="TextBox 4"/>
          <p:cNvSpPr txBox="1"/>
          <p:nvPr/>
        </p:nvSpPr>
        <p:spPr>
          <a:xfrm>
            <a:off x="808973" y="1794755"/>
            <a:ext cx="7762107" cy="3656065"/>
          </a:xfrm>
          <a:prstGeom prst="rect">
            <a:avLst/>
          </a:prstGeom>
        </p:spPr>
        <p:txBody>
          <a:bodyPr wrap="square" lIns="0" tIns="0" rIns="0" bIns="0" rtlCol="0" anchor="t">
            <a:spAutoFit/>
          </a:bodyPr>
          <a:lstStyle/>
          <a:p>
            <a:pPr marL="488950" lvl="1" indent="-244475">
              <a:lnSpc>
                <a:spcPts val="3173"/>
              </a:lnSpc>
              <a:buFont typeface="Arial"/>
              <a:buChar char="•"/>
            </a:pPr>
            <a:r>
              <a:rPr lang="en-US" sz="2400">
                <a:solidFill>
                  <a:srgbClr val="ED6C1C"/>
                </a:solidFill>
                <a:latin typeface="Calibri"/>
                <a:ea typeface="Calibri"/>
                <a:cs typeface="Calibri"/>
              </a:rPr>
              <a:t>88 county engagement and support</a:t>
            </a:r>
            <a:endParaRPr lang="en-US" sz="2400">
              <a:latin typeface="Calibri"/>
              <a:ea typeface="Calibri"/>
              <a:cs typeface="Calibri"/>
            </a:endParaRPr>
          </a:p>
          <a:p>
            <a:pPr marL="488950" lvl="1" indent="-244475">
              <a:lnSpc>
                <a:spcPts val="3173"/>
              </a:lnSpc>
              <a:buFont typeface="Arial"/>
              <a:buChar char="•"/>
            </a:pPr>
            <a:r>
              <a:rPr lang="en-US" sz="2400">
                <a:solidFill>
                  <a:srgbClr val="ED6C1C"/>
                </a:solidFill>
                <a:latin typeface="Calibri"/>
                <a:ea typeface="Calibri"/>
                <a:cs typeface="Calibri"/>
              </a:rPr>
              <a:t>Statewide signature events and programs</a:t>
            </a:r>
          </a:p>
          <a:p>
            <a:pPr marL="488950" lvl="1" indent="-244475">
              <a:lnSpc>
                <a:spcPts val="3173"/>
              </a:lnSpc>
              <a:buFont typeface="Arial"/>
              <a:buChar char="•"/>
            </a:pPr>
            <a:r>
              <a:rPr lang="en-US" sz="2400">
                <a:solidFill>
                  <a:srgbClr val="ED6C1C"/>
                </a:solidFill>
                <a:latin typeface="Calibri"/>
                <a:ea typeface="Calibri"/>
                <a:cs typeface="Arial"/>
              </a:rPr>
              <a:t>Education</a:t>
            </a:r>
            <a:endParaRPr lang="en-US" sz="2400">
              <a:solidFill>
                <a:srgbClr val="ED6C1C"/>
              </a:solidFill>
              <a:latin typeface="Calibri"/>
              <a:ea typeface="Calibri"/>
              <a:cs typeface="Calibri"/>
            </a:endParaRPr>
          </a:p>
          <a:p>
            <a:pPr marL="488950" lvl="1" indent="-244475">
              <a:lnSpc>
                <a:spcPts val="3173"/>
              </a:lnSpc>
              <a:buFont typeface="Arial"/>
              <a:buChar char="•"/>
            </a:pPr>
            <a:r>
              <a:rPr lang="en-US" sz="2400">
                <a:solidFill>
                  <a:srgbClr val="418FDE"/>
                </a:solidFill>
                <a:latin typeface="Calibri"/>
                <a:ea typeface="Calibri"/>
                <a:cs typeface="Calibri"/>
              </a:rPr>
              <a:t>Public awareness strategy</a:t>
            </a:r>
          </a:p>
          <a:p>
            <a:pPr marL="488950" lvl="1" indent="-244475">
              <a:lnSpc>
                <a:spcPts val="3173"/>
              </a:lnSpc>
              <a:buFont typeface="Arial"/>
              <a:buChar char="•"/>
            </a:pPr>
            <a:r>
              <a:rPr lang="en-US" sz="2400">
                <a:solidFill>
                  <a:srgbClr val="ED6C1C"/>
                </a:solidFill>
                <a:latin typeface="Calibri"/>
                <a:ea typeface="Calibri"/>
                <a:cs typeface="Calibri"/>
              </a:rPr>
              <a:t>Programs and projects produced with partners</a:t>
            </a:r>
          </a:p>
          <a:p>
            <a:pPr marL="488950" lvl="1" indent="-244475">
              <a:lnSpc>
                <a:spcPts val="3173"/>
              </a:lnSpc>
              <a:buFont typeface="Arial"/>
              <a:buChar char="•"/>
            </a:pPr>
            <a:r>
              <a:rPr lang="en-US" sz="2400">
                <a:solidFill>
                  <a:srgbClr val="418FDE"/>
                </a:solidFill>
                <a:latin typeface="Calibri"/>
                <a:ea typeface="Calibri"/>
                <a:cs typeface="Calibri"/>
              </a:rPr>
              <a:t>Grants program to distribute funds for projects and community-led initiatives</a:t>
            </a:r>
          </a:p>
          <a:p>
            <a:pPr marL="488950" lvl="1" indent="-244475">
              <a:lnSpc>
                <a:spcPts val="3173"/>
              </a:lnSpc>
              <a:buFont typeface="Arial"/>
              <a:buChar char="•"/>
            </a:pPr>
            <a:r>
              <a:rPr lang="en-US" sz="2400">
                <a:solidFill>
                  <a:srgbClr val="00BF63"/>
                </a:solidFill>
                <a:latin typeface="Calibri"/>
                <a:ea typeface="Calibri"/>
                <a:cs typeface="Calibri"/>
              </a:rPr>
              <a:t>Tourism, industry, stakeholder, and community-led events</a:t>
            </a:r>
          </a:p>
          <a:p>
            <a:pPr marL="488950" lvl="1" indent="-244475">
              <a:lnSpc>
                <a:spcPts val="3173"/>
              </a:lnSpc>
              <a:buFont typeface="Arial"/>
              <a:buChar char="•"/>
            </a:pPr>
            <a:endParaRPr lang="en-US" sz="2250">
              <a:solidFill>
                <a:srgbClr val="ED6C1C"/>
              </a:solidFill>
              <a:latin typeface="Lato 1"/>
            </a:endParaRPr>
          </a:p>
        </p:txBody>
      </p:sp>
      <p:sp>
        <p:nvSpPr>
          <p:cNvPr id="5" name="Freeform 5"/>
          <p:cNvSpPr/>
          <p:nvPr/>
        </p:nvSpPr>
        <p:spPr>
          <a:xfrm>
            <a:off x="9542252" y="1987565"/>
            <a:ext cx="1963949" cy="1963949"/>
          </a:xfrm>
          <a:custGeom>
            <a:avLst/>
            <a:gdLst/>
            <a:ahLst/>
            <a:cxnLst/>
            <a:rect l="l" t="t" r="r" b="b"/>
            <a:pathLst>
              <a:path w="2945923" h="2945923">
                <a:moveTo>
                  <a:pt x="0" y="0"/>
                </a:moveTo>
                <a:lnTo>
                  <a:pt x="2945923" y="0"/>
                </a:lnTo>
                <a:lnTo>
                  <a:pt x="2945923" y="2945923"/>
                </a:lnTo>
                <a:lnTo>
                  <a:pt x="0" y="2945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Freeform 6"/>
          <p:cNvSpPr/>
          <p:nvPr/>
        </p:nvSpPr>
        <p:spPr>
          <a:xfrm>
            <a:off x="7810728" y="1945324"/>
            <a:ext cx="1963949" cy="1963949"/>
          </a:xfrm>
          <a:custGeom>
            <a:avLst/>
            <a:gdLst/>
            <a:ahLst/>
            <a:cxnLst/>
            <a:rect l="l" t="t" r="r" b="b"/>
            <a:pathLst>
              <a:path w="2945923" h="2945923">
                <a:moveTo>
                  <a:pt x="0" y="0"/>
                </a:moveTo>
                <a:lnTo>
                  <a:pt x="2945923" y="0"/>
                </a:lnTo>
                <a:lnTo>
                  <a:pt x="2945923" y="2945923"/>
                </a:lnTo>
                <a:lnTo>
                  <a:pt x="0" y="2945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7" name="Freeform 7"/>
          <p:cNvSpPr/>
          <p:nvPr/>
        </p:nvSpPr>
        <p:spPr>
          <a:xfrm>
            <a:off x="8587798" y="3555617"/>
            <a:ext cx="2025515" cy="2025515"/>
          </a:xfrm>
          <a:custGeom>
            <a:avLst/>
            <a:gdLst/>
            <a:ahLst/>
            <a:cxnLst/>
            <a:rect l="l" t="t" r="r" b="b"/>
            <a:pathLst>
              <a:path w="3038272" h="3038272">
                <a:moveTo>
                  <a:pt x="0" y="0"/>
                </a:moveTo>
                <a:lnTo>
                  <a:pt x="3038272" y="0"/>
                </a:lnTo>
                <a:lnTo>
                  <a:pt x="3038272" y="3038272"/>
                </a:lnTo>
                <a:lnTo>
                  <a:pt x="0" y="3038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TextBox 8"/>
          <p:cNvSpPr txBox="1"/>
          <p:nvPr/>
        </p:nvSpPr>
        <p:spPr>
          <a:xfrm>
            <a:off x="8051976" y="2402956"/>
            <a:ext cx="1499099" cy="1054648"/>
          </a:xfrm>
          <a:prstGeom prst="rect">
            <a:avLst/>
          </a:prstGeom>
        </p:spPr>
        <p:txBody>
          <a:bodyPr lIns="0" tIns="0" rIns="0" bIns="0" rtlCol="0" anchor="t">
            <a:spAutoFit/>
          </a:bodyPr>
          <a:lstStyle/>
          <a:p>
            <a:pPr algn="ctr">
              <a:lnSpc>
                <a:spcPts val="2146"/>
              </a:lnSpc>
            </a:pPr>
            <a:r>
              <a:rPr lang="en-US" sz="1500" u="sng">
                <a:latin typeface="Lato 2 Bold"/>
              </a:rPr>
              <a:t>L</a:t>
            </a:r>
            <a:r>
              <a:rPr lang="en-US" sz="1500" u="sng">
                <a:latin typeface="Calibri"/>
                <a:ea typeface="Calibri"/>
                <a:cs typeface="Calibri"/>
              </a:rPr>
              <a:t>ead to Inspire</a:t>
            </a:r>
            <a:r>
              <a:rPr lang="en-US" sz="1500">
                <a:latin typeface="Calibri"/>
                <a:ea typeface="Calibri"/>
                <a:cs typeface="Calibri"/>
              </a:rPr>
              <a:t>:</a:t>
            </a:r>
          </a:p>
          <a:p>
            <a:pPr algn="ctr">
              <a:lnSpc>
                <a:spcPts val="2146"/>
              </a:lnSpc>
            </a:pPr>
            <a:r>
              <a:rPr lang="en-US" sz="1500">
                <a:latin typeface="Calibri"/>
                <a:ea typeface="Calibri"/>
                <a:cs typeface="Calibri"/>
              </a:rPr>
              <a:t>planning, communication, and logistics.</a:t>
            </a:r>
          </a:p>
        </p:txBody>
      </p:sp>
      <p:sp>
        <p:nvSpPr>
          <p:cNvPr id="9" name="TextBox 9"/>
          <p:cNvSpPr txBox="1"/>
          <p:nvPr/>
        </p:nvSpPr>
        <p:spPr>
          <a:xfrm>
            <a:off x="9863741" y="2440047"/>
            <a:ext cx="1499099" cy="1060675"/>
          </a:xfrm>
          <a:prstGeom prst="rect">
            <a:avLst/>
          </a:prstGeom>
        </p:spPr>
        <p:txBody>
          <a:bodyPr lIns="0" tIns="0" rIns="0" bIns="0" rtlCol="0" anchor="t">
            <a:spAutoFit/>
          </a:bodyPr>
          <a:lstStyle/>
          <a:p>
            <a:pPr algn="ctr">
              <a:lnSpc>
                <a:spcPts val="2146"/>
              </a:lnSpc>
            </a:pPr>
            <a:r>
              <a:rPr lang="en-US" sz="1500" u="sng">
                <a:latin typeface="Calibri"/>
                <a:ea typeface="Calibri"/>
                <a:cs typeface="Calibri"/>
              </a:rPr>
              <a:t>Partner to Expand</a:t>
            </a:r>
          </a:p>
          <a:p>
            <a:pPr algn="ctr">
              <a:lnSpc>
                <a:spcPts val="2146"/>
              </a:lnSpc>
            </a:pPr>
            <a:r>
              <a:rPr lang="en-US" sz="1500">
                <a:latin typeface="Calibri"/>
                <a:ea typeface="Calibri"/>
                <a:cs typeface="Calibri"/>
              </a:rPr>
              <a:t>mutual impact, resources, and ideas.</a:t>
            </a:r>
          </a:p>
        </p:txBody>
      </p:sp>
      <p:sp>
        <p:nvSpPr>
          <p:cNvPr id="10" name="TextBox 10"/>
          <p:cNvSpPr txBox="1"/>
          <p:nvPr/>
        </p:nvSpPr>
        <p:spPr>
          <a:xfrm>
            <a:off x="8910383" y="4031644"/>
            <a:ext cx="1499099" cy="1060675"/>
          </a:xfrm>
          <a:prstGeom prst="rect">
            <a:avLst/>
          </a:prstGeom>
        </p:spPr>
        <p:txBody>
          <a:bodyPr lIns="0" tIns="0" rIns="0" bIns="0" rtlCol="0" anchor="t">
            <a:spAutoFit/>
          </a:bodyPr>
          <a:lstStyle/>
          <a:p>
            <a:pPr algn="ctr">
              <a:lnSpc>
                <a:spcPts val="2146"/>
              </a:lnSpc>
            </a:pPr>
            <a:r>
              <a:rPr lang="en-US" sz="1500" u="sng">
                <a:latin typeface="Calibri"/>
                <a:ea typeface="Calibri"/>
                <a:cs typeface="Calibri"/>
              </a:rPr>
              <a:t>Support to Foster Participation</a:t>
            </a:r>
            <a:r>
              <a:rPr lang="en-US" sz="1500">
                <a:latin typeface="Calibri"/>
                <a:ea typeface="Calibri"/>
                <a:cs typeface="Calibri"/>
              </a:rPr>
              <a:t> of the public and organizations.</a:t>
            </a:r>
          </a:p>
        </p:txBody>
      </p:sp>
      <p:sp>
        <p:nvSpPr>
          <p:cNvPr id="11" name="Rectangle 10">
            <a:extLst>
              <a:ext uri="{FF2B5EF4-FFF2-40B4-BE49-F238E27FC236}">
                <a16:creationId xmlns:a16="http://schemas.microsoft.com/office/drawing/2014/main" id="{D6EC63E6-68BD-E890-7F3A-CAA50B0A3CCD}"/>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6FB2F1F-E0A9-3EB7-1487-628F29109844}"/>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5BB4C0D-D441-B9C8-AFEB-2061AF79AF26}"/>
              </a:ext>
            </a:extLst>
          </p:cNvPr>
          <p:cNvSpPr txBox="1"/>
          <p:nvPr/>
        </p:nvSpPr>
        <p:spPr>
          <a:xfrm>
            <a:off x="737419" y="206477"/>
            <a:ext cx="10864646" cy="584775"/>
          </a:xfrm>
          <a:prstGeom prst="rect">
            <a:avLst/>
          </a:prstGeom>
          <a:noFill/>
        </p:spPr>
        <p:txBody>
          <a:bodyPr wrap="square" lIns="91440" tIns="45720" rIns="91440" bIns="45720" rtlCol="0" anchor="t">
            <a:spAutoFit/>
          </a:bodyPr>
          <a:lstStyle/>
          <a:p>
            <a:r>
              <a:rPr lang="en-US" sz="3200"/>
              <a:t>STRATEGIC INITIATIVE CATEGORIES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fld id="{A7F56903-2F8B-48D3-BCA6-428F230D3037}" type="slidenum">
              <a:rPr lang="en-US" smtClean="0"/>
              <a:t>7</a:t>
            </a:fld>
            <a:endParaRPr lang="en-US"/>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6DC94E-FBF3-0F82-A1E4-DF1411430E21}"/>
              </a:ext>
            </a:extLst>
          </p:cNvPr>
          <p:cNvSpPr txBox="1"/>
          <p:nvPr/>
        </p:nvSpPr>
        <p:spPr>
          <a:xfrm>
            <a:off x="737419" y="206477"/>
            <a:ext cx="10864646" cy="584775"/>
          </a:xfrm>
          <a:prstGeom prst="rect">
            <a:avLst/>
          </a:prstGeom>
          <a:noFill/>
        </p:spPr>
        <p:txBody>
          <a:bodyPr wrap="square" rtlCol="0">
            <a:spAutoFit/>
          </a:bodyPr>
          <a:lstStyle/>
          <a:p>
            <a:r>
              <a:rPr lang="en-US" sz="3200"/>
              <a:t>KEY GOALS:</a:t>
            </a: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96CD82-673B-390F-A856-B13306CD24C8}"/>
              </a:ext>
            </a:extLst>
          </p:cNvPr>
          <p:cNvSpPr txBox="1"/>
          <p:nvPr/>
        </p:nvSpPr>
        <p:spPr>
          <a:xfrm>
            <a:off x="737419" y="895420"/>
            <a:ext cx="10306557" cy="5632311"/>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sz="2400">
                <a:solidFill>
                  <a:srgbClr val="333333"/>
                </a:solidFill>
                <a:effectLst/>
                <a:ea typeface="Times New Roman" panose="02020603050405020304" pitchFamily="18" charset="0"/>
              </a:rPr>
              <a:t>Engagement - build public awareness and foster public participation.</a:t>
            </a:r>
          </a:p>
          <a:p>
            <a:pPr marL="742950" lvl="1" indent="-285750">
              <a:buFont typeface="Arial" panose="020B0604020202020204" pitchFamily="34" charset="0"/>
              <a:buChar char="•"/>
            </a:pPr>
            <a:endParaRPr lang="en-US" sz="2400">
              <a:solidFill>
                <a:srgbClr val="333333"/>
              </a:solidFill>
              <a:effectLst/>
              <a:ea typeface="Times New Roman" panose="02020603050405020304" pitchFamily="18" charset="0"/>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rPr>
              <a:t>Connecting dots</a:t>
            </a:r>
            <a:r>
              <a:rPr lang="en-US" sz="2400">
                <a:solidFill>
                  <a:srgbClr val="333333"/>
                </a:solidFill>
                <a:effectLst/>
                <a:ea typeface="Times New Roman" panose="02020603050405020304" pitchFamily="18" charset="0"/>
              </a:rPr>
              <a:t> - </a:t>
            </a:r>
            <a:r>
              <a:rPr lang="en-US" sz="2400">
                <a:solidFill>
                  <a:srgbClr val="333333"/>
                </a:solidFill>
                <a:ea typeface="Times New Roman" panose="02020603050405020304" pitchFamily="18" charset="0"/>
              </a:rPr>
              <a:t>across all levels of government and private organizations to include </a:t>
            </a:r>
            <a:r>
              <a:rPr lang="en-US" sz="2400">
                <a:solidFill>
                  <a:srgbClr val="333333"/>
                </a:solidFill>
                <a:effectLst/>
                <a:ea typeface="Times New Roman" panose="02020603050405020304" pitchFamily="18" charset="0"/>
              </a:rPr>
              <a:t>infrastructural improvements and projects or programs to welcome and encourage regional, national, and international tourists.</a:t>
            </a:r>
            <a:endParaRPr lang="en-US" sz="2400">
              <a:solidFill>
                <a:srgbClr val="333333"/>
              </a:solidFill>
              <a:effectLst/>
              <a:ea typeface="Times New Roman" panose="02020603050405020304" pitchFamily="18" charset="0"/>
              <a:cs typeface="Calibri"/>
            </a:endParaRPr>
          </a:p>
          <a:p>
            <a:pPr marL="742950" lvl="1" indent="-285750">
              <a:buFont typeface="Arial" panose="020B0604020202020204" pitchFamily="34" charset="0"/>
              <a:buChar char="•"/>
            </a:pPr>
            <a:endParaRPr lang="en-US" sz="2400">
              <a:solidFill>
                <a:srgbClr val="333333"/>
              </a:solidFill>
              <a:effectLst/>
              <a:ea typeface="Times New Roman" panose="02020603050405020304" pitchFamily="18" charset="0"/>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rPr>
              <a:t>Statewide - involve and showcase all </a:t>
            </a:r>
            <a:r>
              <a:rPr lang="en-US" sz="2400" b="1">
                <a:solidFill>
                  <a:srgbClr val="333333"/>
                </a:solidFill>
                <a:ea typeface="Times New Roman" panose="02020603050405020304" pitchFamily="18" charset="0"/>
              </a:rPr>
              <a:t>88</a:t>
            </a:r>
            <a:r>
              <a:rPr lang="en-US" sz="2400">
                <a:solidFill>
                  <a:srgbClr val="333333"/>
                </a:solidFill>
                <a:ea typeface="Times New Roman" panose="02020603050405020304" pitchFamily="18" charset="0"/>
              </a:rPr>
              <a:t> counties.</a:t>
            </a:r>
            <a:endParaRPr lang="en-US" sz="2400">
              <a:solidFill>
                <a:srgbClr val="333333"/>
              </a:solidFill>
              <a:ea typeface="Times New Roman" panose="02020603050405020304" pitchFamily="18" charset="0"/>
              <a:cs typeface="Calibri"/>
            </a:endParaRPr>
          </a:p>
          <a:p>
            <a:pPr marL="742950" lvl="1" indent="-285750">
              <a:buFont typeface="Arial" panose="020B0604020202020204" pitchFamily="34" charset="0"/>
              <a:buChar char="•"/>
            </a:pPr>
            <a:endParaRPr lang="en-US" sz="2400">
              <a:solidFill>
                <a:srgbClr val="333333"/>
              </a:solidFill>
              <a:ea typeface="Times New Roman" panose="02020603050405020304" pitchFamily="18" charset="0"/>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rPr>
              <a:t>Comprehensive - d</a:t>
            </a:r>
            <a:r>
              <a:rPr lang="en-US" sz="2400">
                <a:solidFill>
                  <a:srgbClr val="333333"/>
                </a:solidFill>
                <a:effectLst/>
                <a:ea typeface="Times New Roman" panose="02020603050405020304" pitchFamily="18" charset="0"/>
              </a:rPr>
              <a:t>raw attention to the achievements, struggles, honors, innovations, and significance of all people in Ohio from before its founding to the present day.</a:t>
            </a:r>
            <a:endParaRPr lang="en-US" sz="2400">
              <a:solidFill>
                <a:srgbClr val="333333"/>
              </a:solidFill>
              <a:effectLst/>
              <a:ea typeface="Times New Roman" panose="02020603050405020304" pitchFamily="18" charset="0"/>
              <a:cs typeface="Calibri"/>
            </a:endParaRPr>
          </a:p>
          <a:p>
            <a:pPr marL="742950" lvl="1" indent="-285750">
              <a:buFont typeface="Arial" panose="020B0604020202020204" pitchFamily="34" charset="0"/>
              <a:buChar char="•"/>
            </a:pPr>
            <a:endParaRPr lang="en-US" sz="2400">
              <a:solidFill>
                <a:srgbClr val="333333"/>
              </a:solidFill>
              <a:effectLst/>
              <a:ea typeface="Times New Roman" panose="02020603050405020304" pitchFamily="18" charset="0"/>
            </a:endParaRPr>
          </a:p>
          <a:p>
            <a:pPr marL="742950" lvl="1" indent="-285750">
              <a:buFont typeface="Arial" panose="020B0604020202020204" pitchFamily="34" charset="0"/>
              <a:buChar char="•"/>
            </a:pPr>
            <a:r>
              <a:rPr lang="en-US" sz="2400">
                <a:solidFill>
                  <a:srgbClr val="333333"/>
                </a:solidFill>
                <a:ea typeface="Times New Roman" panose="02020603050405020304" pitchFamily="18" charset="0"/>
              </a:rPr>
              <a:t>Resources – providing resources such as grants, expertise and </a:t>
            </a:r>
            <a:endParaRPr lang="en-US" sz="2400">
              <a:solidFill>
                <a:srgbClr val="000000"/>
              </a:solidFill>
              <a:ea typeface="Times New Roman" panose="02020603050405020304" pitchFamily="18" charset="0"/>
            </a:endParaRPr>
          </a:p>
          <a:p>
            <a:pPr lvl="1"/>
            <a:r>
              <a:rPr lang="en-US" sz="2400">
                <a:solidFill>
                  <a:srgbClr val="333333"/>
                </a:solidFill>
                <a:ea typeface="Times New Roman" panose="02020603050405020304" pitchFamily="18" charset="0"/>
              </a:rPr>
              <a:t>    promotional materials.</a:t>
            </a:r>
            <a:endParaRPr lang="en-US" sz="2400">
              <a:effectLst/>
              <a:ea typeface="Times New Roman" panose="02020603050405020304" pitchFamily="18" charset="0"/>
              <a:cs typeface="Calibri"/>
            </a:endParaRPr>
          </a:p>
          <a:p>
            <a:pPr marL="0" marR="0">
              <a:spcBef>
                <a:spcPts val="0"/>
              </a:spcBef>
              <a:spcAft>
                <a:spcPts val="0"/>
              </a:spcAft>
            </a:pPr>
            <a:endParaRPr lang="en-US" sz="2400"/>
          </a:p>
        </p:txBody>
      </p:sp>
    </p:spTree>
    <p:extLst>
      <p:ext uri="{BB962C8B-B14F-4D97-AF65-F5344CB8AC3E}">
        <p14:creationId xmlns:p14="http://schemas.microsoft.com/office/powerpoint/2010/main" val="3524018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4E3B2F7-DEF8-A52F-7F0E-D3DFA1408462}"/>
              </a:ext>
            </a:extLst>
          </p:cNvPr>
          <p:cNvSpPr txBox="1"/>
          <p:nvPr/>
        </p:nvSpPr>
        <p:spPr>
          <a:xfrm>
            <a:off x="1150374" y="351192"/>
            <a:ext cx="6096000" cy="584775"/>
          </a:xfrm>
          <a:prstGeom prst="rect">
            <a:avLst/>
          </a:prstGeom>
          <a:noFill/>
        </p:spPr>
        <p:txBody>
          <a:bodyPr wrap="square">
            <a:spAutoFit/>
          </a:bodyPr>
          <a:lstStyle/>
          <a:p>
            <a:r>
              <a:rPr lang="en-US" sz="3200" b="0" i="0" u="none" strike="noStrike">
                <a:effectLst/>
              </a:rPr>
              <a:t>OUR KEY MESSAGE</a:t>
            </a:r>
            <a:r>
              <a:rPr lang="en-US" sz="3200" b="0" i="0">
                <a:effectLst/>
              </a:rPr>
              <a:t>​</a:t>
            </a:r>
            <a:endParaRPr lang="en-US" sz="3200"/>
          </a:p>
        </p:txBody>
      </p:sp>
      <p:sp>
        <p:nvSpPr>
          <p:cNvPr id="10" name="Rectangle 9">
            <a:extLst>
              <a:ext uri="{FF2B5EF4-FFF2-40B4-BE49-F238E27FC236}">
                <a16:creationId xmlns:a16="http://schemas.microsoft.com/office/drawing/2014/main" id="{B73E45FB-D1D0-7270-4D94-0E0997B26F23}"/>
              </a:ext>
            </a:extLst>
          </p:cNvPr>
          <p:cNvSpPr/>
          <p:nvPr/>
        </p:nvSpPr>
        <p:spPr>
          <a:xfrm>
            <a:off x="1054394" y="1853215"/>
            <a:ext cx="10439515" cy="2507226"/>
          </a:xfrm>
          <a:prstGeom prst="rect">
            <a:avLst/>
          </a:prstGeom>
          <a:solidFill>
            <a:srgbClr val="001489"/>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1B836A-50FC-DD33-6091-BD0CA02D261F}"/>
              </a:ext>
            </a:extLst>
          </p:cNvPr>
          <p:cNvSpPr txBox="1"/>
          <p:nvPr/>
        </p:nvSpPr>
        <p:spPr>
          <a:xfrm>
            <a:off x="1560039" y="2075776"/>
            <a:ext cx="9577567" cy="2062103"/>
          </a:xfrm>
          <a:prstGeom prst="rect">
            <a:avLst/>
          </a:prstGeom>
          <a:noFill/>
        </p:spPr>
        <p:txBody>
          <a:bodyPr wrap="square">
            <a:spAutoFit/>
          </a:bodyPr>
          <a:lstStyle/>
          <a:p>
            <a:pPr algn="ctr"/>
            <a:r>
              <a:rPr lang="en-US" sz="3200" b="0" i="0" u="none" strike="noStrike">
                <a:solidFill>
                  <a:schemeClr val="bg1"/>
                </a:solidFill>
                <a:effectLst/>
              </a:rPr>
              <a:t>To tell the story of Ohio's contributions to the U.S. for the past 250+ years and create a sense of pride about the impact that Ohio and Ohioans </a:t>
            </a:r>
          </a:p>
          <a:p>
            <a:pPr algn="ctr"/>
            <a:r>
              <a:rPr lang="en-US" sz="3200" b="0" i="0" u="none" strike="noStrike">
                <a:solidFill>
                  <a:schemeClr val="bg1"/>
                </a:solidFill>
                <a:effectLst/>
              </a:rPr>
              <a:t>have on the state, nation, and the world.</a:t>
            </a:r>
            <a:r>
              <a:rPr lang="en-US" sz="3200" b="0" i="0">
                <a:solidFill>
                  <a:schemeClr val="bg1"/>
                </a:solidFill>
                <a:effectLst/>
              </a:rPr>
              <a:t>​</a:t>
            </a:r>
            <a:endParaRPr lang="en-US" sz="3200">
              <a:solidFill>
                <a:schemeClr val="bg1"/>
              </a:solidFill>
            </a:endParaRPr>
          </a:p>
        </p:txBody>
      </p:sp>
    </p:spTree>
    <p:extLst>
      <p:ext uri="{BB962C8B-B14F-4D97-AF65-F5344CB8AC3E}">
        <p14:creationId xmlns:p14="http://schemas.microsoft.com/office/powerpoint/2010/main" val="409989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8FB5D81-2D26-8E23-2EAC-23BD63657F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4782" y="5004785"/>
            <a:ext cx="1441930" cy="1256056"/>
          </a:xfrm>
          <a:prstGeom prst="rect">
            <a:avLst/>
          </a:prstGeom>
        </p:spPr>
      </p:pic>
      <p:sp>
        <p:nvSpPr>
          <p:cNvPr id="3" name="Slide Number Placeholder 2">
            <a:extLst>
              <a:ext uri="{FF2B5EF4-FFF2-40B4-BE49-F238E27FC236}">
                <a16:creationId xmlns:a16="http://schemas.microsoft.com/office/drawing/2014/main" id="{6F6690B9-98AF-07E9-CCD5-9AB34BB6E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56903-2F8B-48D3-BCA6-428F230D30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FFDAC5-8DEC-0A65-992E-C516C8963E33}"/>
              </a:ext>
            </a:extLst>
          </p:cNvPr>
          <p:cNvSpPr/>
          <p:nvPr/>
        </p:nvSpPr>
        <p:spPr>
          <a:xfrm>
            <a:off x="0" y="0"/>
            <a:ext cx="522514" cy="6858000"/>
          </a:xfrm>
          <a:prstGeom prst="rect">
            <a:avLst/>
          </a:prstGeom>
          <a:solidFill>
            <a:srgbClr val="0014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84D045-2802-4826-D587-D5026B004C0E}"/>
              </a:ext>
            </a:extLst>
          </p:cNvPr>
          <p:cNvSpPr/>
          <p:nvPr/>
        </p:nvSpPr>
        <p:spPr>
          <a:xfrm>
            <a:off x="487325" y="0"/>
            <a:ext cx="79744" cy="6857999"/>
          </a:xfrm>
          <a:prstGeom prst="rect">
            <a:avLst/>
          </a:prstGeom>
          <a:solidFill>
            <a:srgbClr val="41B6E6"/>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up of a light bulb&#10;&#10;Description automatically generated with low confidence">
            <a:extLst>
              <a:ext uri="{FF2B5EF4-FFF2-40B4-BE49-F238E27FC236}">
                <a16:creationId xmlns:a16="http://schemas.microsoft.com/office/drawing/2014/main" id="{CBAB3A28-5292-E24E-1E10-C2850AC0E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785" y="349608"/>
            <a:ext cx="1902427" cy="2851413"/>
          </a:xfrm>
          <a:prstGeom prst="rect">
            <a:avLst/>
          </a:prstGeom>
          <a:ln w="38100" cap="sq">
            <a:solidFill>
              <a:srgbClr val="001489"/>
            </a:solidFill>
            <a:prstDash val="solid"/>
            <a:miter lim="800000"/>
          </a:ln>
          <a:effectLst>
            <a:outerShdw blurRad="50800" dist="38100" dir="2700000" algn="tl" rotWithShape="0">
              <a:srgbClr val="000000">
                <a:alpha val="43000"/>
              </a:srgbClr>
            </a:outerShdw>
          </a:effectLst>
        </p:spPr>
      </p:pic>
      <p:pic>
        <p:nvPicPr>
          <p:cNvPr id="11" name="Picture 10" descr="A small airplane flying in the sky&#10;&#10;Description automatically generated with medium confidence">
            <a:extLst>
              <a:ext uri="{FF2B5EF4-FFF2-40B4-BE49-F238E27FC236}">
                <a16:creationId xmlns:a16="http://schemas.microsoft.com/office/drawing/2014/main" id="{7156D5AE-8F32-9EC8-0303-C0646F86A83D}"/>
              </a:ext>
            </a:extLst>
          </p:cNvPr>
          <p:cNvPicPr>
            <a:picLocks noChangeAspect="1"/>
          </p:cNvPicPr>
          <p:nvPr/>
        </p:nvPicPr>
        <p:blipFill rotWithShape="1">
          <a:blip r:embed="rId5">
            <a:extLst>
              <a:ext uri="{28A0092B-C50C-407E-A947-70E740481C1C}">
                <a14:useLocalDpi xmlns:a14="http://schemas.microsoft.com/office/drawing/2010/main" val="0"/>
              </a:ext>
            </a:extLst>
          </a:blip>
          <a:srcRect r="20889" b="27084"/>
          <a:stretch/>
        </p:blipFill>
        <p:spPr>
          <a:xfrm>
            <a:off x="3595455" y="349608"/>
            <a:ext cx="3160451" cy="2061838"/>
          </a:xfrm>
          <a:prstGeom prst="rect">
            <a:avLst/>
          </a:prstGeom>
          <a:ln w="38100" cap="sq">
            <a:solidFill>
              <a:srgbClr val="001489"/>
            </a:solidFill>
            <a:prstDash val="solid"/>
            <a:miter lim="800000"/>
          </a:ln>
          <a:effectLst>
            <a:outerShdw blurRad="50800" dist="38100" dir="2700000" algn="tl" rotWithShape="0">
              <a:srgbClr val="000000">
                <a:alpha val="43000"/>
              </a:srgbClr>
            </a:outerShdw>
          </a:effectLst>
        </p:spPr>
      </p:pic>
      <p:pic>
        <p:nvPicPr>
          <p:cNvPr id="13" name="Picture 12" descr="A traffic light has changed to green&#10;&#10;Description automatically generated with low confidence">
            <a:extLst>
              <a:ext uri="{FF2B5EF4-FFF2-40B4-BE49-F238E27FC236}">
                <a16:creationId xmlns:a16="http://schemas.microsoft.com/office/drawing/2014/main" id="{1898B63B-31A0-372B-55BE-9985C17B44CF}"/>
              </a:ext>
            </a:extLst>
          </p:cNvPr>
          <p:cNvPicPr>
            <a:picLocks noChangeAspect="1"/>
          </p:cNvPicPr>
          <p:nvPr/>
        </p:nvPicPr>
        <p:blipFill rotWithShape="1">
          <a:blip r:embed="rId6">
            <a:extLst>
              <a:ext uri="{28A0092B-C50C-407E-A947-70E740481C1C}">
                <a14:useLocalDpi xmlns:a14="http://schemas.microsoft.com/office/drawing/2010/main" val="0"/>
              </a:ext>
            </a:extLst>
          </a:blip>
          <a:srcRect l="51398" t="4163" r="26029" b="6671"/>
          <a:stretch/>
        </p:blipFill>
        <p:spPr>
          <a:xfrm>
            <a:off x="7605229" y="2736319"/>
            <a:ext cx="1376040" cy="2794232"/>
          </a:xfrm>
          <a:prstGeom prst="rect">
            <a:avLst/>
          </a:prstGeom>
          <a:ln w="38100" cap="sq">
            <a:solidFill>
              <a:srgbClr val="001489"/>
            </a:solidFill>
            <a:prstDash val="solid"/>
            <a:miter lim="800000"/>
          </a:ln>
          <a:effectLst>
            <a:outerShdw blurRad="50800" dist="38100" dir="2700000" algn="tl" rotWithShape="0">
              <a:srgbClr val="000000">
                <a:alpha val="43000"/>
              </a:srgbClr>
            </a:outerShdw>
          </a:effectLst>
        </p:spPr>
      </p:pic>
      <p:pic>
        <p:nvPicPr>
          <p:cNvPr id="15" name="Picture 14" descr="A picture containing wall, indoor, old, desk&#10;&#10;Description automatically generated">
            <a:extLst>
              <a:ext uri="{FF2B5EF4-FFF2-40B4-BE49-F238E27FC236}">
                <a16:creationId xmlns:a16="http://schemas.microsoft.com/office/drawing/2014/main" id="{0DBD7160-1D4F-AA2E-D5CE-8AA578DFA377}"/>
              </a:ext>
            </a:extLst>
          </p:cNvPr>
          <p:cNvPicPr>
            <a:picLocks noChangeAspect="1"/>
          </p:cNvPicPr>
          <p:nvPr/>
        </p:nvPicPr>
        <p:blipFill rotWithShape="1">
          <a:blip r:embed="rId7">
            <a:extLst>
              <a:ext uri="{28A0092B-C50C-407E-A947-70E740481C1C}">
                <a14:useLocalDpi xmlns:a14="http://schemas.microsoft.com/office/drawing/2010/main" val="0"/>
              </a:ext>
            </a:extLst>
          </a:blip>
          <a:srcRect l="7424" t="4361" r="9598"/>
          <a:stretch/>
        </p:blipFill>
        <p:spPr>
          <a:xfrm>
            <a:off x="4129164" y="2736318"/>
            <a:ext cx="3160452" cy="2732057"/>
          </a:xfrm>
          <a:prstGeom prst="rect">
            <a:avLst/>
          </a:prstGeom>
          <a:ln w="38100" cap="sq">
            <a:solidFill>
              <a:srgbClr val="001489"/>
            </a:solidFill>
            <a:prstDash val="solid"/>
            <a:miter lim="800000"/>
          </a:ln>
          <a:effectLst>
            <a:outerShdw blurRad="50800" dist="38100" dir="2700000" algn="tl" rotWithShape="0">
              <a:srgbClr val="000000">
                <a:alpha val="43000"/>
              </a:srgbClr>
            </a:outerShdw>
          </a:effectLst>
        </p:spPr>
      </p:pic>
      <p:pic>
        <p:nvPicPr>
          <p:cNvPr id="17" name="Picture 16" descr="A person riding a scooter&#10;&#10;Description automatically generated with medium confidence">
            <a:extLst>
              <a:ext uri="{FF2B5EF4-FFF2-40B4-BE49-F238E27FC236}">
                <a16:creationId xmlns:a16="http://schemas.microsoft.com/office/drawing/2014/main" id="{CDFD8099-E91F-F27D-E0DE-8BC03D498993}"/>
              </a:ext>
            </a:extLst>
          </p:cNvPr>
          <p:cNvPicPr>
            <a:picLocks noChangeAspect="1"/>
          </p:cNvPicPr>
          <p:nvPr/>
        </p:nvPicPr>
        <p:blipFill rotWithShape="1">
          <a:blip r:embed="rId8">
            <a:extLst>
              <a:ext uri="{28A0092B-C50C-407E-A947-70E740481C1C}">
                <a14:useLocalDpi xmlns:a14="http://schemas.microsoft.com/office/drawing/2010/main" val="0"/>
              </a:ext>
            </a:extLst>
          </a:blip>
          <a:srcRect l="10592" r="18503"/>
          <a:stretch/>
        </p:blipFill>
        <p:spPr>
          <a:xfrm>
            <a:off x="1303227" y="3428999"/>
            <a:ext cx="2595526" cy="2059064"/>
          </a:xfrm>
          <a:prstGeom prst="rect">
            <a:avLst/>
          </a:prstGeom>
          <a:ln w="38100" cap="sq">
            <a:solidFill>
              <a:srgbClr val="001489"/>
            </a:solidFill>
            <a:prstDash val="solid"/>
            <a:miter lim="800000"/>
          </a:ln>
          <a:effectLst>
            <a:outerShdw blurRad="50800" dist="38100" dir="2700000" algn="tl" rotWithShape="0">
              <a:srgbClr val="000000">
                <a:alpha val="43000"/>
              </a:srgbClr>
            </a:outerShdw>
          </a:effectLst>
        </p:spPr>
      </p:pic>
      <p:pic>
        <p:nvPicPr>
          <p:cNvPr id="19" name="Picture 18" descr="A person singing into a microphone&#10;&#10;Description automatically generated">
            <a:extLst>
              <a:ext uri="{FF2B5EF4-FFF2-40B4-BE49-F238E27FC236}">
                <a16:creationId xmlns:a16="http://schemas.microsoft.com/office/drawing/2014/main" id="{D73C3B43-EE62-AAC0-AA50-1B2513D6EC70}"/>
              </a:ext>
            </a:extLst>
          </p:cNvPr>
          <p:cNvPicPr>
            <a:picLocks noChangeAspect="1"/>
          </p:cNvPicPr>
          <p:nvPr/>
        </p:nvPicPr>
        <p:blipFill rotWithShape="1">
          <a:blip r:embed="rId9">
            <a:extLst>
              <a:ext uri="{28A0092B-C50C-407E-A947-70E740481C1C}">
                <a14:useLocalDpi xmlns:a14="http://schemas.microsoft.com/office/drawing/2010/main" val="0"/>
              </a:ext>
            </a:extLst>
          </a:blip>
          <a:srcRect l="27950" t="-3656" r="4835" b="3656"/>
          <a:stretch/>
        </p:blipFill>
        <p:spPr>
          <a:xfrm>
            <a:off x="7505548" y="136081"/>
            <a:ext cx="3160483" cy="2457497"/>
          </a:xfrm>
          <a:prstGeom prst="rect">
            <a:avLst/>
          </a:prstGeom>
          <a:ln w="38100" cap="sq">
            <a:solidFill>
              <a:srgbClr val="001489"/>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0E8A4C8C-0504-6BFF-723D-A2A8646846B8}"/>
              </a:ext>
            </a:extLst>
          </p:cNvPr>
          <p:cNvSpPr txBox="1"/>
          <p:nvPr/>
        </p:nvSpPr>
        <p:spPr>
          <a:xfrm>
            <a:off x="759049" y="5753856"/>
            <a:ext cx="96657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Through the America 250-Ohio projects, Ohioans will understand the impact that Ohio has had on them, the United States, and ultimately the world.</a:t>
            </a:r>
          </a:p>
        </p:txBody>
      </p:sp>
      <p:pic>
        <p:nvPicPr>
          <p:cNvPr id="22" name="Picture 21">
            <a:extLst>
              <a:ext uri="{FF2B5EF4-FFF2-40B4-BE49-F238E27FC236}">
                <a16:creationId xmlns:a16="http://schemas.microsoft.com/office/drawing/2014/main" id="{C8EE2335-DB13-23BA-D5D4-FDC0E8379D91}"/>
              </a:ext>
            </a:extLst>
          </p:cNvPr>
          <p:cNvPicPr>
            <a:picLocks noChangeAspect="1"/>
          </p:cNvPicPr>
          <p:nvPr/>
        </p:nvPicPr>
        <p:blipFill>
          <a:blip r:embed="rId10"/>
          <a:stretch>
            <a:fillRect/>
          </a:stretch>
        </p:blipFill>
        <p:spPr>
          <a:xfrm>
            <a:off x="9184545" y="2713957"/>
            <a:ext cx="1961202" cy="2195319"/>
          </a:xfrm>
          <a:prstGeom prst="rect">
            <a:avLst/>
          </a:prstGeom>
          <a:ln w="38100" cap="sq">
            <a:solidFill>
              <a:srgbClr val="00148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76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3f934ec-6ecd-42f5-9427-37167e45f0e5">
      <Terms xmlns="http://schemas.microsoft.com/office/infopath/2007/PartnerControls"/>
    </lcf76f155ced4ddcb4097134ff3c332f>
    <TaxCatchAll xmlns="e59f92f1-e593-493d-a8c7-d96ec977698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46EDAE412F8D4FA8A2890A9AA49C46" ma:contentTypeVersion="14" ma:contentTypeDescription="Create a new document." ma:contentTypeScope="" ma:versionID="20882b63673307c8a9cf6e0d678bfa8c">
  <xsd:schema xmlns:xsd="http://www.w3.org/2001/XMLSchema" xmlns:xs="http://www.w3.org/2001/XMLSchema" xmlns:p="http://schemas.microsoft.com/office/2006/metadata/properties" xmlns:ns2="23f934ec-6ecd-42f5-9427-37167e45f0e5" xmlns:ns3="e59f92f1-e593-493d-a8c7-d96ec9776984" targetNamespace="http://schemas.microsoft.com/office/2006/metadata/properties" ma:root="true" ma:fieldsID="5a93078a83d6a3da759f83c6fb19fc61" ns2:_="" ns3:_="">
    <xsd:import namespace="23f934ec-6ecd-42f5-9427-37167e45f0e5"/>
    <xsd:import namespace="e59f92f1-e593-493d-a8c7-d96ec977698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f934ec-6ecd-42f5-9427-37167e45f0e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a43d4ab-557c-40e5-8754-01d1c633f02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9f92f1-e593-493d-a8c7-d96ec977698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1761f4e-7df8-46ed-9a2a-17f1994026d4}" ma:internalName="TaxCatchAll" ma:showField="CatchAllData" ma:web="e59f92f1-e593-493d-a8c7-d96ec977698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F5C5A7-2EB7-4F2D-B7EE-8D8BD54F8B3A}">
  <ds:schemaRefs>
    <ds:schemaRef ds:uri="http://purl.org/dc/terms/"/>
    <ds:schemaRef ds:uri="23f934ec-6ecd-42f5-9427-37167e45f0e5"/>
    <ds:schemaRef ds:uri="http://www.w3.org/XML/1998/namespace"/>
    <ds:schemaRef ds:uri="http://purl.org/dc/elements/1.1/"/>
    <ds:schemaRef ds:uri="e59f92f1-e593-493d-a8c7-d96ec9776984"/>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2220B7D4-FC28-4580-8B02-55E9247C57A4}">
  <ds:schemaRefs>
    <ds:schemaRef ds:uri="http://schemas.microsoft.com/sharepoint/v3/contenttype/forms"/>
  </ds:schemaRefs>
</ds:datastoreItem>
</file>

<file path=customXml/itemProps3.xml><?xml version="1.0" encoding="utf-8"?>
<ds:datastoreItem xmlns:ds="http://schemas.openxmlformats.org/officeDocument/2006/customXml" ds:itemID="{49C0A3FD-5A69-4095-87B3-4E30DE012681}">
  <ds:schemaRefs>
    <ds:schemaRef ds:uri="23f934ec-6ecd-42f5-9427-37167e45f0e5"/>
    <ds:schemaRef ds:uri="e59f92f1-e593-493d-a8c7-d96ec97769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1065</TotalTime>
  <Words>2281</Words>
  <Application>Microsoft Office PowerPoint</Application>
  <PresentationFormat>Widescreen</PresentationFormat>
  <Paragraphs>295</Paragraphs>
  <Slides>29</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Lato 1</vt:lpstr>
      <vt:lpstr>Lato 1 Bold</vt:lpstr>
      <vt:lpstr>Lato 2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Hurtubise</dc:creator>
  <cp:lastModifiedBy>Betsy Hedler</cp:lastModifiedBy>
  <cp:revision>63</cp:revision>
  <dcterms:created xsi:type="dcterms:W3CDTF">2023-09-26T17:16:11Z</dcterms:created>
  <dcterms:modified xsi:type="dcterms:W3CDTF">2023-10-10T15:34:31Z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0x010100E946EDAE412F8D4FA8A2890A9AA49C46</vt:lpwstr>
  </property>
  <property fmtid="{D5CDD505-2E9C-101B-9397-08002B2CF9AE}" pid="3" name="MediaServiceImageTags">
    <vt:lpwstr/>
  </property>
</Properties>
</file>