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7" r:id="rId4"/>
    <p:sldMasterId id="2147493486" r:id="rId5"/>
  </p:sldMasterIdLst>
  <p:notesMasterIdLst>
    <p:notesMasterId r:id="rId27"/>
  </p:notesMasterIdLst>
  <p:sldIdLst>
    <p:sldId id="256" r:id="rId6"/>
    <p:sldId id="257" r:id="rId7"/>
    <p:sldId id="263" r:id="rId8"/>
    <p:sldId id="289" r:id="rId9"/>
    <p:sldId id="305" r:id="rId10"/>
    <p:sldId id="304" r:id="rId11"/>
    <p:sldId id="307" r:id="rId12"/>
    <p:sldId id="302" r:id="rId13"/>
    <p:sldId id="306" r:id="rId14"/>
    <p:sldId id="308" r:id="rId15"/>
    <p:sldId id="309" r:id="rId16"/>
    <p:sldId id="314" r:id="rId17"/>
    <p:sldId id="313" r:id="rId18"/>
    <p:sldId id="272" r:id="rId19"/>
    <p:sldId id="316" r:id="rId20"/>
    <p:sldId id="317" r:id="rId21"/>
    <p:sldId id="310" r:id="rId22"/>
    <p:sldId id="319" r:id="rId23"/>
    <p:sldId id="311" r:id="rId24"/>
    <p:sldId id="318" r:id="rId25"/>
    <p:sldId id="259" r:id="rId26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 Anthony" initials="BA" lastIdx="4" clrIdx="0">
    <p:extLst>
      <p:ext uri="{19B8F6BF-5375-455C-9EA6-DF929625EA0E}">
        <p15:presenceInfo xmlns:p15="http://schemas.microsoft.com/office/powerpoint/2012/main" userId="S-1-5-21-457123777-1428759238-315576832-37224" providerId="AD"/>
      </p:ext>
    </p:extLst>
  </p:cmAuthor>
  <p:cmAuthor id="2" name="Alex Ingley" initials="AI" lastIdx="31" clrIdx="1">
    <p:extLst>
      <p:ext uri="{19B8F6BF-5375-455C-9EA6-DF929625EA0E}">
        <p15:presenceInfo xmlns:p15="http://schemas.microsoft.com/office/powerpoint/2012/main" userId="S::aingley@ohiohistory.org::58b150aa-6851-4d01-a11c-05cb64c989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5" autoAdjust="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408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Ingley" userId="58b150aa-6851-4d01-a11c-05cb64c989ae" providerId="ADAL" clId="{49BB9EBE-C250-41AF-9DDF-9891052E007A}"/>
    <pc:docChg chg="custSel modSld">
      <pc:chgData name="Alex Ingley" userId="58b150aa-6851-4d01-a11c-05cb64c989ae" providerId="ADAL" clId="{49BB9EBE-C250-41AF-9DDF-9891052E007A}" dt="2023-10-06T02:50:17.072" v="17" actId="20577"/>
      <pc:docMkLst>
        <pc:docMk/>
      </pc:docMkLst>
      <pc:sldChg chg="modSp mod">
        <pc:chgData name="Alex Ingley" userId="58b150aa-6851-4d01-a11c-05cb64c989ae" providerId="ADAL" clId="{49BB9EBE-C250-41AF-9DDF-9891052E007A}" dt="2023-10-06T02:48:41.144" v="4" actId="14100"/>
        <pc:sldMkLst>
          <pc:docMk/>
          <pc:sldMk cId="3802667676" sldId="263"/>
        </pc:sldMkLst>
        <pc:spChg chg="mod">
          <ac:chgData name="Alex Ingley" userId="58b150aa-6851-4d01-a11c-05cb64c989ae" providerId="ADAL" clId="{49BB9EBE-C250-41AF-9DDF-9891052E007A}" dt="2023-10-06T02:48:33.625" v="3" actId="1076"/>
          <ac:spMkLst>
            <pc:docMk/>
            <pc:sldMk cId="3802667676" sldId="263"/>
            <ac:spMk id="3" creationId="{00000000-0000-0000-0000-000000000000}"/>
          </ac:spMkLst>
        </pc:spChg>
        <pc:picChg chg="mod">
          <ac:chgData name="Alex Ingley" userId="58b150aa-6851-4d01-a11c-05cb64c989ae" providerId="ADAL" clId="{49BB9EBE-C250-41AF-9DDF-9891052E007A}" dt="2023-10-06T02:48:24.876" v="2" actId="1076"/>
          <ac:picMkLst>
            <pc:docMk/>
            <pc:sldMk cId="3802667676" sldId="263"/>
            <ac:picMk id="2" creationId="{00000000-0000-0000-0000-000000000000}"/>
          </ac:picMkLst>
        </pc:picChg>
        <pc:picChg chg="mod">
          <ac:chgData name="Alex Ingley" userId="58b150aa-6851-4d01-a11c-05cb64c989ae" providerId="ADAL" clId="{49BB9EBE-C250-41AF-9DDF-9891052E007A}" dt="2023-10-06T02:48:41.144" v="4" actId="14100"/>
          <ac:picMkLst>
            <pc:docMk/>
            <pc:sldMk cId="3802667676" sldId="263"/>
            <ac:picMk id="5" creationId="{00000000-0000-0000-0000-000000000000}"/>
          </ac:picMkLst>
        </pc:picChg>
      </pc:sldChg>
      <pc:sldChg chg="delSp mod">
        <pc:chgData name="Alex Ingley" userId="58b150aa-6851-4d01-a11c-05cb64c989ae" providerId="ADAL" clId="{49BB9EBE-C250-41AF-9DDF-9891052E007A}" dt="2023-10-06T02:48:56.582" v="5" actId="478"/>
        <pc:sldMkLst>
          <pc:docMk/>
          <pc:sldMk cId="512183469" sldId="305"/>
        </pc:sldMkLst>
        <pc:picChg chg="del">
          <ac:chgData name="Alex Ingley" userId="58b150aa-6851-4d01-a11c-05cb64c989ae" providerId="ADAL" clId="{49BB9EBE-C250-41AF-9DDF-9891052E007A}" dt="2023-10-06T02:48:56.582" v="5" actId="478"/>
          <ac:picMkLst>
            <pc:docMk/>
            <pc:sldMk cId="512183469" sldId="305"/>
            <ac:picMk id="11" creationId="{83C23DD9-B5EB-3BF7-D726-B3C10B384F6B}"/>
          </ac:picMkLst>
        </pc:picChg>
      </pc:sldChg>
      <pc:sldChg chg="modSp mod">
        <pc:chgData name="Alex Ingley" userId="58b150aa-6851-4d01-a11c-05cb64c989ae" providerId="ADAL" clId="{49BB9EBE-C250-41AF-9DDF-9891052E007A}" dt="2023-10-06T02:50:17.072" v="17" actId="20577"/>
        <pc:sldMkLst>
          <pc:docMk/>
          <pc:sldMk cId="3541282966" sldId="306"/>
        </pc:sldMkLst>
        <pc:spChg chg="mod">
          <ac:chgData name="Alex Ingley" userId="58b150aa-6851-4d01-a11c-05cb64c989ae" providerId="ADAL" clId="{49BB9EBE-C250-41AF-9DDF-9891052E007A}" dt="2023-10-06T02:50:17.072" v="17" actId="20577"/>
          <ac:spMkLst>
            <pc:docMk/>
            <pc:sldMk cId="3541282966" sldId="30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120EFD-6542-4D3D-8373-EE818FDCC61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4DBBCFA-6536-4655-94BD-E37498CE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14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</a:t>
            </a:r>
            <a:r>
              <a:rPr lang="en-US" baseline="0" dirty="0"/>
              <a:t> in your space or People in their space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30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56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9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</a:t>
            </a:r>
            <a:r>
              <a:rPr lang="en-US" baseline="0" dirty="0"/>
              <a:t> in your space or People in their space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73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db97fecb86_0_1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db97fecb86_0_1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33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09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3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26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65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96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</a:t>
            </a:r>
            <a:r>
              <a:rPr lang="en-US" baseline="0" dirty="0"/>
              <a:t> in your space or People in their space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1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</a:t>
            </a:r>
            <a:r>
              <a:rPr lang="en-US" baseline="0" dirty="0"/>
              <a:t> in your space or People in their space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39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</a:t>
            </a:r>
            <a:r>
              <a:rPr lang="en-US" baseline="0" dirty="0"/>
              <a:t> in your space or People in their space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27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</a:t>
            </a:r>
            <a:r>
              <a:rPr lang="en-US" baseline="0" dirty="0"/>
              <a:t> in your space or People in their space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42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</a:t>
            </a:r>
            <a:r>
              <a:rPr lang="en-US" baseline="0" dirty="0"/>
              <a:t> in your space or People in their space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63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</a:t>
            </a:r>
            <a:r>
              <a:rPr lang="en-US" baseline="0" dirty="0"/>
              <a:t> in your space or People in their space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8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</a:t>
            </a:r>
            <a:r>
              <a:rPr lang="en-US" baseline="0" dirty="0"/>
              <a:t> in your space or People in their space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16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BBCFA-6536-4655-94BD-E37498CE7C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48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72319"/>
            <a:ext cx="7772400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90750"/>
            <a:ext cx="6400800" cy="6413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284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432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772319"/>
            <a:ext cx="7772400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2190750"/>
            <a:ext cx="6400800" cy="6413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098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02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5861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151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05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6309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35436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075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96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449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 layout 4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0" y="2840950"/>
            <a:ext cx="6724500" cy="5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3"/>
          <p:cNvSpPr/>
          <p:nvPr/>
        </p:nvSpPr>
        <p:spPr>
          <a:xfrm>
            <a:off x="415775" y="2840950"/>
            <a:ext cx="5236800" cy="57000"/>
          </a:xfrm>
          <a:prstGeom prst="rect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5652500" y="2840950"/>
            <a:ext cx="548700" cy="57000"/>
          </a:xfrm>
          <a:prstGeom prst="rect">
            <a:avLst/>
          </a:pr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312849" y="3015750"/>
            <a:ext cx="6411600" cy="64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2850" y="3687875"/>
            <a:ext cx="6411600" cy="47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600"/>
              <a:buNone/>
              <a:defRPr sz="1600">
                <a:solidFill>
                  <a:srgbClr val="61616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600"/>
              <a:buNone/>
              <a:defRPr sz="1600">
                <a:solidFill>
                  <a:srgbClr val="61616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600"/>
              <a:buNone/>
              <a:defRPr sz="1600">
                <a:solidFill>
                  <a:srgbClr val="61616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600"/>
              <a:buNone/>
              <a:defRPr sz="1600">
                <a:solidFill>
                  <a:srgbClr val="61616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600"/>
              <a:buNone/>
              <a:defRPr sz="1600">
                <a:solidFill>
                  <a:srgbClr val="61616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600"/>
              <a:buNone/>
              <a:defRPr sz="1600">
                <a:solidFill>
                  <a:srgbClr val="61616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600"/>
              <a:buNone/>
              <a:defRPr sz="1600">
                <a:solidFill>
                  <a:srgbClr val="61616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600"/>
              <a:buNone/>
              <a:defRPr sz="1600">
                <a:solidFill>
                  <a:srgbClr val="61616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600"/>
              <a:buNone/>
              <a:defRPr sz="16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7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772319"/>
            <a:ext cx="7772400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2190750"/>
            <a:ext cx="6400800" cy="6413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68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 layout 3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" name="Google Shape;60;p14"/>
          <p:cNvCxnSpPr/>
          <p:nvPr/>
        </p:nvCxnSpPr>
        <p:spPr>
          <a:xfrm>
            <a:off x="694275" y="759163"/>
            <a:ext cx="959400" cy="959400"/>
          </a:xfrm>
          <a:prstGeom prst="straightConnector1">
            <a:avLst/>
          </a:prstGeom>
          <a:noFill/>
          <a:ln w="9525" cap="flat" cmpd="sng">
            <a:solidFill>
              <a:srgbClr val="F6F2D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" name="Google Shape;61;p14"/>
          <p:cNvCxnSpPr/>
          <p:nvPr/>
        </p:nvCxnSpPr>
        <p:spPr>
          <a:xfrm>
            <a:off x="7490325" y="759163"/>
            <a:ext cx="959400" cy="959400"/>
          </a:xfrm>
          <a:prstGeom prst="straightConnector1">
            <a:avLst/>
          </a:prstGeom>
          <a:noFill/>
          <a:ln w="9525" cap="flat" cmpd="sng">
            <a:solidFill>
              <a:srgbClr val="F6F2D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841500" y="759174"/>
            <a:ext cx="5460900" cy="95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694275" y="2358750"/>
            <a:ext cx="3640800" cy="2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●"/>
              <a:defRPr sz="1000">
                <a:solidFill>
                  <a:srgbClr val="F6F2D2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○"/>
              <a:defRPr sz="1000">
                <a:solidFill>
                  <a:srgbClr val="F6F2D2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■"/>
              <a:defRPr sz="1000">
                <a:solidFill>
                  <a:srgbClr val="F6F2D2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●"/>
              <a:defRPr sz="1000">
                <a:solidFill>
                  <a:srgbClr val="F6F2D2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○"/>
              <a:defRPr sz="1000">
                <a:solidFill>
                  <a:srgbClr val="F6F2D2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■"/>
              <a:defRPr sz="1000">
                <a:solidFill>
                  <a:srgbClr val="F6F2D2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●"/>
              <a:defRPr sz="1000">
                <a:solidFill>
                  <a:srgbClr val="F6F2D2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○"/>
              <a:defRPr sz="1000">
                <a:solidFill>
                  <a:srgbClr val="F6F2D2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■"/>
              <a:defRPr sz="1000">
                <a:solidFill>
                  <a:srgbClr val="F6F2D2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2"/>
          </p:nvPr>
        </p:nvSpPr>
        <p:spPr>
          <a:xfrm>
            <a:off x="4808925" y="2358750"/>
            <a:ext cx="3640800" cy="2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●"/>
              <a:defRPr sz="1000">
                <a:solidFill>
                  <a:srgbClr val="F6F2D2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○"/>
              <a:defRPr sz="1000">
                <a:solidFill>
                  <a:srgbClr val="F6F2D2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■"/>
              <a:defRPr sz="1000">
                <a:solidFill>
                  <a:srgbClr val="F6F2D2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●"/>
              <a:defRPr sz="1000">
                <a:solidFill>
                  <a:srgbClr val="F6F2D2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○"/>
              <a:defRPr sz="1000">
                <a:solidFill>
                  <a:srgbClr val="F6F2D2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■"/>
              <a:defRPr sz="1000">
                <a:solidFill>
                  <a:srgbClr val="F6F2D2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●"/>
              <a:defRPr sz="1000">
                <a:solidFill>
                  <a:srgbClr val="F6F2D2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○"/>
              <a:defRPr sz="1000">
                <a:solidFill>
                  <a:srgbClr val="F6F2D2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2D2"/>
              </a:buClr>
              <a:buSzPts val="1000"/>
              <a:buChar char="■"/>
              <a:defRPr sz="1000">
                <a:solidFill>
                  <a:srgbClr val="F6F2D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4931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rgbClr val="FFFFF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5"/>
          <p:cNvSpPr/>
          <p:nvPr/>
        </p:nvSpPr>
        <p:spPr>
          <a:xfrm>
            <a:off x="4825" y="3164150"/>
            <a:ext cx="9135000" cy="6567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/>
          <p:nvPr/>
        </p:nvSpPr>
        <p:spPr>
          <a:xfrm>
            <a:off x="4500" y="3820856"/>
            <a:ext cx="9135000" cy="6567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4825" y="4477513"/>
            <a:ext cx="9135000" cy="656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/>
          <p:nvPr/>
        </p:nvSpPr>
        <p:spPr>
          <a:xfrm rot="-5400000">
            <a:off x="7890072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/>
          <p:nvPr/>
        </p:nvSpPr>
        <p:spPr>
          <a:xfrm rot="-5400000">
            <a:off x="6048416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-5400000">
            <a:off x="4243722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5400000">
            <a:off x="2402066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 rot="-5400000">
            <a:off x="597372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/>
          <p:nvPr/>
        </p:nvSpPr>
        <p:spPr>
          <a:xfrm rot="-5400000">
            <a:off x="7890647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/>
          <p:cNvSpPr/>
          <p:nvPr/>
        </p:nvSpPr>
        <p:spPr>
          <a:xfrm rot="-5400000">
            <a:off x="6048990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/>
          <p:nvPr/>
        </p:nvSpPr>
        <p:spPr>
          <a:xfrm rot="-5400000">
            <a:off x="2402640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/>
          <p:nvPr/>
        </p:nvSpPr>
        <p:spPr>
          <a:xfrm rot="-5400000">
            <a:off x="597947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/>
          <p:nvPr/>
        </p:nvSpPr>
        <p:spPr>
          <a:xfrm rot="-5400000">
            <a:off x="4244297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/>
          <p:nvPr/>
        </p:nvSpPr>
        <p:spPr>
          <a:xfrm rot="-5400000">
            <a:off x="7890072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/>
          <p:cNvSpPr/>
          <p:nvPr/>
        </p:nvSpPr>
        <p:spPr>
          <a:xfrm rot="-5400000">
            <a:off x="6048416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5"/>
          <p:cNvSpPr/>
          <p:nvPr/>
        </p:nvSpPr>
        <p:spPr>
          <a:xfrm rot="-5400000">
            <a:off x="4243722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5"/>
          <p:cNvSpPr/>
          <p:nvPr/>
        </p:nvSpPr>
        <p:spPr>
          <a:xfrm rot="-5400000">
            <a:off x="2402066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5"/>
          <p:cNvSpPr/>
          <p:nvPr/>
        </p:nvSpPr>
        <p:spPr>
          <a:xfrm rot="-5400000">
            <a:off x="597372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ctrTitle"/>
          </p:nvPr>
        </p:nvSpPr>
        <p:spPr>
          <a:xfrm>
            <a:off x="1844325" y="747900"/>
            <a:ext cx="5456100" cy="170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600"/>
              <a:buNone/>
              <a:defRPr sz="3600" b="1">
                <a:solidFill>
                  <a:srgbClr val="B45F0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5357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6">
  <p:cSld name="Custom layout 6"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4825" y="3164150"/>
            <a:ext cx="9135000" cy="6567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4500" y="3820856"/>
            <a:ext cx="9135000" cy="6567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6"/>
          <p:cNvSpPr/>
          <p:nvPr/>
        </p:nvSpPr>
        <p:spPr>
          <a:xfrm>
            <a:off x="4825" y="4477513"/>
            <a:ext cx="9135000" cy="656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6"/>
          <p:cNvSpPr/>
          <p:nvPr/>
        </p:nvSpPr>
        <p:spPr>
          <a:xfrm rot="-5400000">
            <a:off x="7890072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6"/>
          <p:cNvSpPr/>
          <p:nvPr/>
        </p:nvSpPr>
        <p:spPr>
          <a:xfrm rot="-5400000">
            <a:off x="6048416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6"/>
          <p:cNvSpPr/>
          <p:nvPr/>
        </p:nvSpPr>
        <p:spPr>
          <a:xfrm rot="-5400000">
            <a:off x="4243722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6"/>
          <p:cNvSpPr/>
          <p:nvPr/>
        </p:nvSpPr>
        <p:spPr>
          <a:xfrm rot="-5400000">
            <a:off x="2402066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5400000">
            <a:off x="597372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 rot="-5400000">
            <a:off x="7890647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6"/>
          <p:cNvSpPr/>
          <p:nvPr/>
        </p:nvSpPr>
        <p:spPr>
          <a:xfrm rot="-5400000">
            <a:off x="6048990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/>
          <p:nvPr/>
        </p:nvSpPr>
        <p:spPr>
          <a:xfrm rot="-5400000">
            <a:off x="2402640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6"/>
          <p:cNvSpPr/>
          <p:nvPr/>
        </p:nvSpPr>
        <p:spPr>
          <a:xfrm rot="-5400000">
            <a:off x="597947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6"/>
          <p:cNvSpPr/>
          <p:nvPr/>
        </p:nvSpPr>
        <p:spPr>
          <a:xfrm rot="-5400000">
            <a:off x="4244297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/>
          <p:nvPr/>
        </p:nvSpPr>
        <p:spPr>
          <a:xfrm rot="-5400000">
            <a:off x="7890072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6"/>
          <p:cNvSpPr/>
          <p:nvPr/>
        </p:nvSpPr>
        <p:spPr>
          <a:xfrm rot="-5400000">
            <a:off x="6048416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6"/>
          <p:cNvSpPr/>
          <p:nvPr/>
        </p:nvSpPr>
        <p:spPr>
          <a:xfrm rot="-5400000">
            <a:off x="4243722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6"/>
          <p:cNvSpPr/>
          <p:nvPr/>
        </p:nvSpPr>
        <p:spPr>
          <a:xfrm rot="-5400000">
            <a:off x="2402066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6"/>
          <p:cNvSpPr/>
          <p:nvPr/>
        </p:nvSpPr>
        <p:spPr>
          <a:xfrm rot="-5400000">
            <a:off x="597372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ctrTitle"/>
          </p:nvPr>
        </p:nvSpPr>
        <p:spPr>
          <a:xfrm>
            <a:off x="1844325" y="747900"/>
            <a:ext cx="5456100" cy="170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600"/>
              <a:buNone/>
              <a:defRPr sz="3600" b="1">
                <a:solidFill>
                  <a:srgbClr val="B45F0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713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7">
  <p:cSld name="Custom layout 7">
    <p:bg>
      <p:bgPr>
        <a:solidFill>
          <a:srgbClr val="FFFFFF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/>
          <p:nvPr/>
        </p:nvSpPr>
        <p:spPr>
          <a:xfrm>
            <a:off x="3500000" y="3464400"/>
            <a:ext cx="4731600" cy="16791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ctrTitle"/>
          </p:nvPr>
        </p:nvSpPr>
        <p:spPr>
          <a:xfrm>
            <a:off x="3500000" y="342900"/>
            <a:ext cx="4731600" cy="291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800"/>
              <a:buNone/>
              <a:defRPr sz="48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800"/>
              <a:buNone/>
              <a:defRPr sz="48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800"/>
              <a:buNone/>
              <a:defRPr sz="48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800"/>
              <a:buNone/>
              <a:defRPr sz="48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800"/>
              <a:buNone/>
              <a:defRPr sz="48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800"/>
              <a:buNone/>
              <a:defRPr sz="48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800"/>
              <a:buNone/>
              <a:defRPr sz="48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800"/>
              <a:buNone/>
              <a:defRPr sz="48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800"/>
              <a:buNone/>
              <a:defRPr sz="48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1879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>
  <p:cSld name="Custom layout 9">
    <p:bg>
      <p:bgPr>
        <a:solidFill>
          <a:srgbClr val="FFFFF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18"/>
          <p:cNvGrpSpPr/>
          <p:nvPr/>
        </p:nvGrpSpPr>
        <p:grpSpPr>
          <a:xfrm>
            <a:off x="595675" y="2743850"/>
            <a:ext cx="7952774" cy="64502"/>
            <a:chOff x="595675" y="2820050"/>
            <a:chExt cx="7952774" cy="64502"/>
          </a:xfrm>
        </p:grpSpPr>
        <p:sp>
          <p:nvSpPr>
            <p:cNvPr id="118" name="Google Shape;118;p18"/>
            <p:cNvSpPr/>
            <p:nvPr/>
          </p:nvSpPr>
          <p:spPr>
            <a:xfrm>
              <a:off x="2186208" y="2820050"/>
              <a:ext cx="1620000" cy="64500"/>
            </a:xfrm>
            <a:prstGeom prst="rect">
              <a:avLst/>
            </a:prstGeom>
            <a:solidFill>
              <a:srgbClr val="D6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8"/>
            <p:cNvSpPr/>
            <p:nvPr/>
          </p:nvSpPr>
          <p:spPr>
            <a:xfrm>
              <a:off x="3776784" y="2820050"/>
              <a:ext cx="1620000" cy="64500"/>
            </a:xfrm>
            <a:prstGeom prst="rect">
              <a:avLst/>
            </a:prstGeom>
            <a:solidFill>
              <a:srgbClr val="F7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8"/>
            <p:cNvSpPr/>
            <p:nvPr/>
          </p:nvSpPr>
          <p:spPr>
            <a:xfrm>
              <a:off x="5373056" y="2820052"/>
              <a:ext cx="1596300" cy="64500"/>
            </a:xfrm>
            <a:prstGeom prst="rect">
              <a:avLst/>
            </a:prstGeom>
            <a:solidFill>
              <a:srgbClr val="FCB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8"/>
            <p:cNvSpPr/>
            <p:nvPr/>
          </p:nvSpPr>
          <p:spPr>
            <a:xfrm>
              <a:off x="595675" y="2820050"/>
              <a:ext cx="1590600" cy="64500"/>
            </a:xfrm>
            <a:prstGeom prst="rect">
              <a:avLst/>
            </a:prstGeom>
            <a:solidFill>
              <a:srgbClr val="003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8"/>
            <p:cNvSpPr/>
            <p:nvPr/>
          </p:nvSpPr>
          <p:spPr>
            <a:xfrm>
              <a:off x="6957849" y="2820050"/>
              <a:ext cx="1590600" cy="64500"/>
            </a:xfrm>
            <a:prstGeom prst="rect">
              <a:avLst/>
            </a:prstGeom>
            <a:solidFill>
              <a:srgbClr val="EAE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595750" y="2072825"/>
            <a:ext cx="7952700" cy="65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000"/>
              <a:buNone/>
              <a:defRPr sz="30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738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0">
  <p:cSld name="Custom layout 10">
    <p:bg>
      <p:bgPr>
        <a:solidFill>
          <a:srgbClr val="FFFFF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9"/>
          <p:cNvSpPr/>
          <p:nvPr/>
        </p:nvSpPr>
        <p:spPr>
          <a:xfrm>
            <a:off x="4825" y="3164150"/>
            <a:ext cx="9135000" cy="6567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4500" y="3820856"/>
            <a:ext cx="9135000" cy="6567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4825" y="4477513"/>
            <a:ext cx="9135000" cy="656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9"/>
          <p:cNvSpPr/>
          <p:nvPr/>
        </p:nvSpPr>
        <p:spPr>
          <a:xfrm rot="-5400000">
            <a:off x="7890072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9"/>
          <p:cNvSpPr/>
          <p:nvPr/>
        </p:nvSpPr>
        <p:spPr>
          <a:xfrm rot="-5400000">
            <a:off x="6048416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9"/>
          <p:cNvSpPr/>
          <p:nvPr/>
        </p:nvSpPr>
        <p:spPr>
          <a:xfrm rot="-5400000">
            <a:off x="4243722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9"/>
          <p:cNvSpPr/>
          <p:nvPr/>
        </p:nvSpPr>
        <p:spPr>
          <a:xfrm rot="-5400000">
            <a:off x="2402066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9"/>
          <p:cNvSpPr/>
          <p:nvPr/>
        </p:nvSpPr>
        <p:spPr>
          <a:xfrm rot="-5400000">
            <a:off x="597372" y="3884990"/>
            <a:ext cx="656700" cy="1841700"/>
          </a:xfrm>
          <a:prstGeom prst="rtTriangl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9"/>
          <p:cNvSpPr/>
          <p:nvPr/>
        </p:nvSpPr>
        <p:spPr>
          <a:xfrm rot="-5400000">
            <a:off x="7890647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/>
          <p:nvPr/>
        </p:nvSpPr>
        <p:spPr>
          <a:xfrm rot="-5400000">
            <a:off x="6048990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 rot="-5400000">
            <a:off x="2402640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 rot="-5400000">
            <a:off x="597947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 rot="-5400000">
            <a:off x="4244297" y="2571659"/>
            <a:ext cx="656700" cy="18417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/>
          <p:nvPr/>
        </p:nvSpPr>
        <p:spPr>
          <a:xfrm rot="-5400000">
            <a:off x="7890072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/>
          <p:nvPr/>
        </p:nvSpPr>
        <p:spPr>
          <a:xfrm rot="-5400000">
            <a:off x="6048416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 rot="-5400000">
            <a:off x="4243722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 rot="-5400000">
            <a:off x="2402066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 rot="-5400000">
            <a:off x="597372" y="3228329"/>
            <a:ext cx="656700" cy="1841700"/>
          </a:xfrm>
          <a:prstGeom prst="rtTriangle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ctrTitle"/>
          </p:nvPr>
        </p:nvSpPr>
        <p:spPr>
          <a:xfrm>
            <a:off x="1844325" y="747900"/>
            <a:ext cx="5456100" cy="170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600"/>
              <a:buNone/>
              <a:defRPr sz="3600" b="1">
                <a:solidFill>
                  <a:srgbClr val="B45F0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6000"/>
              <a:buNone/>
              <a:defRPr sz="6000" b="1">
                <a:solidFill>
                  <a:srgbClr val="B45F06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570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 layout 5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0"/>
          <p:cNvSpPr/>
          <p:nvPr/>
        </p:nvSpPr>
        <p:spPr>
          <a:xfrm>
            <a:off x="3341300" y="314875"/>
            <a:ext cx="5486400" cy="451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0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0"/>
          <p:cNvSpPr/>
          <p:nvPr/>
        </p:nvSpPr>
        <p:spPr>
          <a:xfrm>
            <a:off x="3341300" y="314875"/>
            <a:ext cx="5486400" cy="1134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348300" y="428200"/>
            <a:ext cx="2351400" cy="43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1"/>
          </p:nvPr>
        </p:nvSpPr>
        <p:spPr>
          <a:xfrm>
            <a:off x="3539325" y="593900"/>
            <a:ext cx="5090400" cy="40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 sz="14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228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1">
  <p:cSld name="Custom layout 11">
    <p:bg>
      <p:bgPr>
        <a:solidFill>
          <a:srgbClr val="FFFFFF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ctrTitle"/>
          </p:nvPr>
        </p:nvSpPr>
        <p:spPr>
          <a:xfrm>
            <a:off x="3562350" y="1163525"/>
            <a:ext cx="4781700" cy="2507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rgbClr val="69696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rgbClr val="696969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rgbClr val="696969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rgbClr val="696969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rgbClr val="696969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rgbClr val="696969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rgbClr val="696969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rgbClr val="696969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rgbClr val="696969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5402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rgbClr val="FFFFFF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2"/>
          <p:cNvSpPr/>
          <p:nvPr/>
        </p:nvSpPr>
        <p:spPr>
          <a:xfrm>
            <a:off x="2140800" y="3781876"/>
            <a:ext cx="4862400" cy="1242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2"/>
          <p:cNvSpPr/>
          <p:nvPr/>
        </p:nvSpPr>
        <p:spPr>
          <a:xfrm>
            <a:off x="2140800" y="1237413"/>
            <a:ext cx="4862400" cy="1242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2140800" y="1630500"/>
            <a:ext cx="4862400" cy="188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9FC5E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9FC5E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9FC5E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9FC5E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9FC5E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9FC5E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9FC5E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9FC5E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4000"/>
              <a:buNone/>
              <a:defRPr sz="4000" b="1">
                <a:solidFill>
                  <a:srgbClr val="9FC5E8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9FC5E8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9FC5E8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9FC5E8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9FC5E8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9FC5E8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9FC5E8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9FC5E8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9FC5E8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9FC5E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1539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3">
  <p:cSld name="Custom layout 13">
    <p:bg>
      <p:bgPr>
        <a:solidFill>
          <a:srgbClr val="FFFFFF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" name="Google Shape;167;p23"/>
          <p:cNvGrpSpPr/>
          <p:nvPr/>
        </p:nvGrpSpPr>
        <p:grpSpPr>
          <a:xfrm>
            <a:off x="2" y="4713898"/>
            <a:ext cx="3047923" cy="429600"/>
            <a:chOff x="-73" y="4713898"/>
            <a:chExt cx="3047923" cy="429600"/>
          </a:xfrm>
        </p:grpSpPr>
        <p:sp>
          <p:nvSpPr>
            <p:cNvPr id="168" name="Google Shape;168;p23"/>
            <p:cNvSpPr/>
            <p:nvPr/>
          </p:nvSpPr>
          <p:spPr>
            <a:xfrm rot="-5400000">
              <a:off x="2452050" y="4547698"/>
              <a:ext cx="429600" cy="762000"/>
            </a:xfrm>
            <a:prstGeom prst="rtTriangl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3"/>
            <p:cNvSpPr/>
            <p:nvPr/>
          </p:nvSpPr>
          <p:spPr>
            <a:xfrm rot="-5400000">
              <a:off x="928119" y="4547698"/>
              <a:ext cx="429600" cy="762000"/>
            </a:xfrm>
            <a:prstGeom prst="rtTriangl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3"/>
            <p:cNvSpPr/>
            <p:nvPr/>
          </p:nvSpPr>
          <p:spPr>
            <a:xfrm rot="5400000" flipH="1">
              <a:off x="1689952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3"/>
            <p:cNvSpPr/>
            <p:nvPr/>
          </p:nvSpPr>
          <p:spPr>
            <a:xfrm rot="5400000" flipH="1">
              <a:off x="166127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2;p23"/>
          <p:cNvSpPr/>
          <p:nvPr/>
        </p:nvSpPr>
        <p:spPr>
          <a:xfrm>
            <a:off x="3047650" y="0"/>
            <a:ext cx="6096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185350" y="352000"/>
            <a:ext cx="2683200" cy="407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032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772319"/>
            <a:ext cx="7772400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2190750"/>
            <a:ext cx="6400800" cy="6413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688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2">
  <p:cSld name="Custom layout 12">
    <p:bg>
      <p:bgPr>
        <a:solidFill>
          <a:srgbClr val="FFFFFF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4"/>
          <p:cNvSpPr/>
          <p:nvPr/>
        </p:nvSpPr>
        <p:spPr>
          <a:xfrm>
            <a:off x="3822525" y="876138"/>
            <a:ext cx="4810200" cy="3476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4"/>
          <p:cNvSpPr/>
          <p:nvPr/>
        </p:nvSpPr>
        <p:spPr>
          <a:xfrm>
            <a:off x="3920175" y="988038"/>
            <a:ext cx="4614900" cy="325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4"/>
          <p:cNvSpPr/>
          <p:nvPr/>
        </p:nvSpPr>
        <p:spPr>
          <a:xfrm rot="10800000">
            <a:off x="3438975" y="876076"/>
            <a:ext cx="481200" cy="481200"/>
          </a:xfrm>
          <a:prstGeom prst="rtTriangle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511275" y="714476"/>
            <a:ext cx="2533800" cy="222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923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8">
  <p:cSld name="Custom layout 8">
    <p:bg>
      <p:bgPr>
        <a:solidFill>
          <a:srgbClr val="FFFFFF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5"/>
          <p:cNvSpPr/>
          <p:nvPr/>
        </p:nvSpPr>
        <p:spPr>
          <a:xfrm>
            <a:off x="306850" y="316750"/>
            <a:ext cx="6020400" cy="451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188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5">
  <p:cSld name="Custom layout 15">
    <p:bg>
      <p:bgPr>
        <a:solidFill>
          <a:srgbClr val="FFFFFF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26"/>
          <p:cNvGrpSpPr/>
          <p:nvPr/>
        </p:nvGrpSpPr>
        <p:grpSpPr>
          <a:xfrm>
            <a:off x="2" y="4713898"/>
            <a:ext cx="3047923" cy="429600"/>
            <a:chOff x="-73" y="4713898"/>
            <a:chExt cx="3047923" cy="429600"/>
          </a:xfrm>
        </p:grpSpPr>
        <p:sp>
          <p:nvSpPr>
            <p:cNvPr id="189" name="Google Shape;189;p26"/>
            <p:cNvSpPr/>
            <p:nvPr/>
          </p:nvSpPr>
          <p:spPr>
            <a:xfrm rot="-5400000">
              <a:off x="2452050" y="4547698"/>
              <a:ext cx="429600" cy="762000"/>
            </a:xfrm>
            <a:prstGeom prst="rtTriangl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6"/>
            <p:cNvSpPr/>
            <p:nvPr/>
          </p:nvSpPr>
          <p:spPr>
            <a:xfrm rot="-5400000">
              <a:off x="928119" y="4547698"/>
              <a:ext cx="429600" cy="762000"/>
            </a:xfrm>
            <a:prstGeom prst="rtTriangl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6"/>
            <p:cNvSpPr/>
            <p:nvPr/>
          </p:nvSpPr>
          <p:spPr>
            <a:xfrm rot="5400000" flipH="1">
              <a:off x="1689952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6"/>
            <p:cNvSpPr/>
            <p:nvPr/>
          </p:nvSpPr>
          <p:spPr>
            <a:xfrm rot="5400000" flipH="1">
              <a:off x="166127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26"/>
          <p:cNvSpPr/>
          <p:nvPr/>
        </p:nvSpPr>
        <p:spPr>
          <a:xfrm>
            <a:off x="3047650" y="0"/>
            <a:ext cx="6096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xfrm>
            <a:off x="185350" y="352000"/>
            <a:ext cx="2683200" cy="407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808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bg>
      <p:bgPr>
        <a:solidFill>
          <a:srgbClr val="FFFFFF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7"/>
          <p:cNvGrpSpPr/>
          <p:nvPr/>
        </p:nvGrpSpPr>
        <p:grpSpPr>
          <a:xfrm>
            <a:off x="2105247" y="1"/>
            <a:ext cx="7038765" cy="5138761"/>
            <a:chOff x="3388636" y="43347"/>
            <a:chExt cx="5755327" cy="4201767"/>
          </a:xfrm>
        </p:grpSpPr>
        <p:sp>
          <p:nvSpPr>
            <p:cNvPr id="199" name="Google Shape;199;p27"/>
            <p:cNvSpPr/>
            <p:nvPr/>
          </p:nvSpPr>
          <p:spPr>
            <a:xfrm>
              <a:off x="3837147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7"/>
            <p:cNvSpPr/>
            <p:nvPr/>
          </p:nvSpPr>
          <p:spPr>
            <a:xfrm>
              <a:off x="4285658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7"/>
            <p:cNvSpPr/>
            <p:nvPr/>
          </p:nvSpPr>
          <p:spPr>
            <a:xfrm>
              <a:off x="4734169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7"/>
            <p:cNvSpPr/>
            <p:nvPr/>
          </p:nvSpPr>
          <p:spPr>
            <a:xfrm>
              <a:off x="5182681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5631192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6079703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6528215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6976726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7425229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7873740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8322251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8770763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3837147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4285658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4734169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5182681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5631192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6079703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6528215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6976726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7425229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7873740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8322251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8770763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3837147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4285658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4734169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5182681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5631192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6079703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6528215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6976726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7425229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7873740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8322251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8770763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3388636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3837147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4285658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4734169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5182681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5631192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6079703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6528215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6976726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7425229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7873740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8322251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8770763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3388636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3837147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4285658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4734169" y="4336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5182681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5631192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6079703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6528215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6976726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7425229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7873740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8322251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8770763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3837147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4285658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4734169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5182681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5631192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6079703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6528215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6976726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7425229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7873740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8322251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8770763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7"/>
            <p:cNvSpPr/>
            <p:nvPr/>
          </p:nvSpPr>
          <p:spPr>
            <a:xfrm>
              <a:off x="3837147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4285658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4734169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5182681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5631192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6079703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6528215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6976726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7425229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7873740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8322251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8770763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3837147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4285658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4734169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5182681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5631192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6079703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6528215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6976726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7425229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7"/>
            <p:cNvSpPr/>
            <p:nvPr/>
          </p:nvSpPr>
          <p:spPr>
            <a:xfrm>
              <a:off x="7873740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7"/>
            <p:cNvSpPr/>
            <p:nvPr/>
          </p:nvSpPr>
          <p:spPr>
            <a:xfrm>
              <a:off x="8322251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8770763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3837147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4285658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7"/>
            <p:cNvSpPr/>
            <p:nvPr/>
          </p:nvSpPr>
          <p:spPr>
            <a:xfrm>
              <a:off x="4734169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7"/>
            <p:cNvSpPr/>
            <p:nvPr/>
          </p:nvSpPr>
          <p:spPr>
            <a:xfrm>
              <a:off x="5182681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7"/>
            <p:cNvSpPr/>
            <p:nvPr/>
          </p:nvSpPr>
          <p:spPr>
            <a:xfrm>
              <a:off x="5631192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6079703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6528215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6976726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7425229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7873740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8322251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8770763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3837147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4285658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7"/>
            <p:cNvSpPr/>
            <p:nvPr/>
          </p:nvSpPr>
          <p:spPr>
            <a:xfrm>
              <a:off x="4734169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7"/>
            <p:cNvSpPr/>
            <p:nvPr/>
          </p:nvSpPr>
          <p:spPr>
            <a:xfrm>
              <a:off x="5182681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5631192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7"/>
            <p:cNvSpPr/>
            <p:nvPr/>
          </p:nvSpPr>
          <p:spPr>
            <a:xfrm>
              <a:off x="6079703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7"/>
            <p:cNvSpPr/>
            <p:nvPr/>
          </p:nvSpPr>
          <p:spPr>
            <a:xfrm>
              <a:off x="6528215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6976726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7425229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7873740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8322251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8770763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27"/>
          <p:cNvSpPr/>
          <p:nvPr/>
        </p:nvSpPr>
        <p:spPr>
          <a:xfrm>
            <a:off x="3396590" y="0"/>
            <a:ext cx="3250800" cy="51435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7"/>
          <p:cNvSpPr/>
          <p:nvPr/>
        </p:nvSpPr>
        <p:spPr>
          <a:xfrm>
            <a:off x="0" y="0"/>
            <a:ext cx="3415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7"/>
          <p:cNvSpPr/>
          <p:nvPr/>
        </p:nvSpPr>
        <p:spPr>
          <a:xfrm>
            <a:off x="685175" y="2731725"/>
            <a:ext cx="61200" cy="14553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7"/>
          <p:cNvSpPr txBox="1">
            <a:spLocks noGrp="1"/>
          </p:cNvSpPr>
          <p:nvPr>
            <p:ph type="ctrTitle"/>
          </p:nvPr>
        </p:nvSpPr>
        <p:spPr>
          <a:xfrm>
            <a:off x="992425" y="2536400"/>
            <a:ext cx="3136800" cy="188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6913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69138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69138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69138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69138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69138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69138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69138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E69138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27"/>
          <p:cNvSpPr txBox="1">
            <a:spLocks noGrp="1"/>
          </p:cNvSpPr>
          <p:nvPr>
            <p:ph type="sldNum" idx="12"/>
          </p:nvPr>
        </p:nvSpPr>
        <p:spPr>
          <a:xfrm>
            <a:off x="8472458" y="4706554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970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6">
  <p:cSld name="Custom layout 16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8"/>
          <p:cNvSpPr/>
          <p:nvPr/>
        </p:nvSpPr>
        <p:spPr>
          <a:xfrm>
            <a:off x="3341300" y="314875"/>
            <a:ext cx="5486400" cy="451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8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8"/>
          <p:cNvSpPr/>
          <p:nvPr/>
        </p:nvSpPr>
        <p:spPr>
          <a:xfrm>
            <a:off x="3341300" y="314875"/>
            <a:ext cx="5486400" cy="113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8"/>
          <p:cNvSpPr txBox="1">
            <a:spLocks noGrp="1"/>
          </p:cNvSpPr>
          <p:nvPr>
            <p:ph type="title"/>
          </p:nvPr>
        </p:nvSpPr>
        <p:spPr>
          <a:xfrm>
            <a:off x="348300" y="428200"/>
            <a:ext cx="2351400" cy="43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28"/>
          <p:cNvSpPr txBox="1">
            <a:spLocks noGrp="1"/>
          </p:cNvSpPr>
          <p:nvPr>
            <p:ph type="body" idx="1"/>
          </p:nvPr>
        </p:nvSpPr>
        <p:spPr>
          <a:xfrm>
            <a:off x="3539325" y="593900"/>
            <a:ext cx="5090400" cy="40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 sz="14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10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772319"/>
            <a:ext cx="7772400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2190750"/>
            <a:ext cx="6400800" cy="6413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6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772319"/>
            <a:ext cx="7772400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2190750"/>
            <a:ext cx="6400800" cy="6413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68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1"/>
            <a:ext cx="6921500" cy="3261122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/>
              <a:buChar char="•"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635500" y="1333500"/>
            <a:ext cx="2971800" cy="32130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333501"/>
            <a:ext cx="3886200" cy="3261122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/>
              <a:buChar char="•"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6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6529387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6529387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A9E7B99-7C3F-4BC3-B7B8-7E1F8C620B24}" type="datetime1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261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81" r:id="rId2"/>
    <p:sldLayoutId id="2147493482" r:id="rId3"/>
    <p:sldLayoutId id="2147493483" r:id="rId4"/>
    <p:sldLayoutId id="2147493484" r:id="rId5"/>
    <p:sldLayoutId id="2147493485" r:id="rId6"/>
    <p:sldLayoutId id="2147493469" r:id="rId7"/>
    <p:sldLayoutId id="2147493479" r:id="rId8"/>
    <p:sldLayoutId id="2147493470" r:id="rId9"/>
    <p:sldLayoutId id="2147493471" r:id="rId10"/>
    <p:sldLayoutId id="2147493472" r:id="rId11"/>
    <p:sldLayoutId id="2147493473" r:id="rId12"/>
    <p:sldLayoutId id="2147493474" r:id="rId13"/>
    <p:sldLayoutId id="2147493475" r:id="rId14"/>
    <p:sldLayoutId id="2147493476" r:id="rId15"/>
    <p:sldLayoutId id="2147493477" r:id="rId16"/>
    <p:sldLayoutId id="21474934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5993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3487" r:id="rId1"/>
    <p:sldLayoutId id="2147493488" r:id="rId2"/>
    <p:sldLayoutId id="2147493489" r:id="rId3"/>
    <p:sldLayoutId id="2147493490" r:id="rId4"/>
    <p:sldLayoutId id="2147493491" r:id="rId5"/>
    <p:sldLayoutId id="2147493492" r:id="rId6"/>
    <p:sldLayoutId id="2147493493" r:id="rId7"/>
    <p:sldLayoutId id="2147493494" r:id="rId8"/>
    <p:sldLayoutId id="2147493495" r:id="rId9"/>
    <p:sldLayoutId id="2147493496" r:id="rId10"/>
    <p:sldLayoutId id="2147493497" r:id="rId11"/>
    <p:sldLayoutId id="2147493498" r:id="rId12"/>
    <p:sldLayoutId id="2147493499" r:id="rId13"/>
    <p:sldLayoutId id="2147493500" r:id="rId14"/>
    <p:sldLayoutId id="2147493501" r:id="rId15"/>
    <p:sldLayoutId id="2147493502" r:id="rId16"/>
    <p:sldLayoutId id="2147493503" r:id="rId17"/>
    <p:sldLayoutId id="2147493504" r:id="rId18"/>
    <p:sldLayoutId id="2147493505" r:id="rId19"/>
    <p:sldLayoutId id="2147493506" r:id="rId20"/>
    <p:sldLayoutId id="2147493507" r:id="rId21"/>
    <p:sldLayoutId id="2147493508" r:id="rId22"/>
    <p:sldLayoutId id="2147493509" r:id="rId23"/>
    <p:sldLayoutId id="2147493510" r:id="rId24"/>
    <p:sldLayoutId id="2147493511" r:id="rId25"/>
    <p:sldLayoutId id="2147493512" r:id="rId26"/>
    <p:sldLayoutId id="2147493513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SPARKing</a:t>
            </a:r>
            <a:r>
              <a:rPr lang="en-US" dirty="0"/>
              <a:t> Museums for 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Ohio Local History Alliance 2023 Conference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Ben Anthony &amp; Alex Ingley </a:t>
            </a:r>
          </a:p>
        </p:txBody>
      </p:sp>
    </p:spTree>
    <p:extLst>
      <p:ext uri="{BB962C8B-B14F-4D97-AF65-F5344CB8AC3E}">
        <p14:creationId xmlns:p14="http://schemas.microsoft.com/office/powerpoint/2010/main" val="2111578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Let’s Discuss: </a:t>
            </a:r>
            <a:br>
              <a:rPr lang="en-US" sz="3600" dirty="0"/>
            </a:br>
            <a:r>
              <a:rPr lang="en-US" sz="3600" dirty="0"/>
              <a:t>How is Museums for All working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4759377" cy="3613253"/>
          </a:xfrm>
        </p:spPr>
        <p:txBody>
          <a:bodyPr>
            <a:normAutofit/>
          </a:bodyPr>
          <a:lstStyle/>
          <a:p>
            <a:r>
              <a:rPr lang="en-US" dirty="0"/>
              <a:t>Do you utilize Museums for All? </a:t>
            </a:r>
          </a:p>
          <a:p>
            <a:r>
              <a:rPr lang="en-US" dirty="0"/>
              <a:t>What is going well?</a:t>
            </a:r>
          </a:p>
          <a:p>
            <a:r>
              <a:rPr lang="en-US" dirty="0"/>
              <a:t>What challenges have you faced? </a:t>
            </a:r>
          </a:p>
          <a:p>
            <a:r>
              <a:rPr lang="en-US" dirty="0"/>
              <a:t>Do you have other programs to address access? How do they work for your museum?</a:t>
            </a:r>
          </a:p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799" y="1228568"/>
            <a:ext cx="3479279" cy="347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1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64506" y="507619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When Museums for All</a:t>
            </a:r>
            <a:br>
              <a:rPr lang="en-US" sz="3600" dirty="0"/>
            </a:br>
            <a:r>
              <a:rPr lang="en-US" sz="3600" dirty="0"/>
              <a:t> Isn’t Working</a:t>
            </a:r>
          </a:p>
        </p:txBody>
      </p:sp>
      <p:pic>
        <p:nvPicPr>
          <p:cNvPr id="1030" name="Picture 6" descr="Defining: Equity, Equality and Justice | Achieve Brown County">
            <a:extLst>
              <a:ext uri="{FF2B5EF4-FFF2-40B4-BE49-F238E27FC236}">
                <a16:creationId xmlns:a16="http://schemas.microsoft.com/office/drawing/2014/main" id="{B4878D8F-57C8-8FCF-70D5-25AA7AC37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887" y="1997888"/>
            <a:ext cx="4676227" cy="262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2448A0-8FB2-6B33-7652-1AC00D326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59" y="1499736"/>
            <a:ext cx="3505504" cy="3124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1C7DC3-A071-D91F-D992-9C3170FFF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006" y="838432"/>
            <a:ext cx="103641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59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sz="4100"/>
              <a:t>When Museums for All Isn’t Working</a:t>
            </a:r>
          </a:p>
        </p:txBody>
      </p:sp>
      <p:sp>
        <p:nvSpPr>
          <p:cNvPr id="1031" name="Content Placeholder 3">
            <a:extLst>
              <a:ext uri="{FF2B5EF4-FFF2-40B4-BE49-F238E27FC236}">
                <a16:creationId xmlns:a16="http://schemas.microsoft.com/office/drawing/2014/main" id="{E479EDD9-0033-CF64-DFEA-17B47086C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Income is not the only barrier to museum accessibility. </a:t>
            </a:r>
          </a:p>
          <a:p>
            <a:pPr>
              <a:lnSpc>
                <a:spcPct val="90000"/>
              </a:lnSpc>
            </a:pPr>
            <a:r>
              <a:rPr lang="en-US"/>
              <a:t>Social Determinants of Health affect the ability for an individual or household to visit a museum. </a:t>
            </a:r>
          </a:p>
        </p:txBody>
      </p:sp>
      <p:pic>
        <p:nvPicPr>
          <p:cNvPr id="1026" name="Picture 2" descr="A Brief History of Social Determinants of Health">
            <a:extLst>
              <a:ext uri="{FF2B5EF4-FFF2-40B4-BE49-F238E27FC236}">
                <a16:creationId xmlns:a16="http://schemas.microsoft.com/office/drawing/2014/main" id="{F3678589-9954-5B21-7DCC-D1DFC5E0B8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661185"/>
            <a:ext cx="4515237" cy="307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73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979884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Museums for All: </a:t>
            </a:r>
            <a:br>
              <a:rPr lang="en-US" sz="4000" dirty="0"/>
            </a:br>
            <a:r>
              <a:rPr lang="en-US" sz="4000" dirty="0"/>
              <a:t>Columbus as a Hub 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556" y="1129904"/>
            <a:ext cx="7342488" cy="3261122"/>
          </a:xfrm>
        </p:spPr>
        <p:txBody>
          <a:bodyPr>
            <a:normAutofit/>
          </a:bodyPr>
          <a:lstStyle/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logo for a museum&#10;&#10;Description automatically generated">
            <a:extLst>
              <a:ext uri="{FF2B5EF4-FFF2-40B4-BE49-F238E27FC236}">
                <a16:creationId xmlns:a16="http://schemas.microsoft.com/office/drawing/2014/main" id="{83C23DD9-B5EB-3BF7-D726-B3C10B384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212" y="3950430"/>
            <a:ext cx="1540476" cy="70021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E1CBE0-49E6-F1AE-F44C-A0A647D1C111}"/>
              </a:ext>
            </a:extLst>
          </p:cNvPr>
          <p:cNvSpPr txBox="1">
            <a:spLocks/>
          </p:cNvSpPr>
          <p:nvPr/>
        </p:nvSpPr>
        <p:spPr>
          <a:xfrm>
            <a:off x="4495800" y="1063229"/>
            <a:ext cx="4038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800" b="1" dirty="0">
              <a:solidFill>
                <a:srgbClr val="094268"/>
              </a:solidFill>
            </a:endParaRPr>
          </a:p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7260" y="1911246"/>
            <a:ext cx="8167140" cy="2803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In 2021, Central Ohio’s museums and cultural institutions decided to team up to see if we could find ways for people to utilize the program and access our institutions</a:t>
            </a:r>
          </a:p>
          <a:p>
            <a:r>
              <a:rPr lang="en-US" sz="1800" dirty="0"/>
              <a:t>Columbus Foundation Helped Seed and Kick-off Understanding </a:t>
            </a:r>
          </a:p>
          <a:p>
            <a:r>
              <a:rPr lang="en-US" sz="1800" dirty="0"/>
              <a:t>Still Very Much an Experiment in Process</a:t>
            </a:r>
          </a:p>
          <a:p>
            <a:pPr lvl="1"/>
            <a:r>
              <a:rPr lang="en-US" sz="1800" dirty="0"/>
              <a:t>IMLS National Leadership Prototyping Grant</a:t>
            </a:r>
          </a:p>
          <a:p>
            <a:pPr lvl="1"/>
            <a:r>
              <a:rPr lang="en-US" sz="1800" dirty="0" err="1"/>
              <a:t>Cohear</a:t>
            </a:r>
            <a:r>
              <a:rPr lang="en-US" sz="1800" dirty="0"/>
              <a:t> Listening about Marketing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5934" b="54902"/>
          <a:stretch/>
        </p:blipFill>
        <p:spPr>
          <a:xfrm>
            <a:off x="5428938" y="3151786"/>
            <a:ext cx="3715062" cy="1488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7019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u="sng" dirty="0"/>
              <a:t>Museums for All isn’t working as well as it should in Columbus</a:t>
            </a:r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48760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5"/>
          <p:cNvSpPr txBox="1">
            <a:spLocks noGrp="1"/>
          </p:cNvSpPr>
          <p:nvPr>
            <p:ph type="body" idx="1"/>
          </p:nvPr>
        </p:nvSpPr>
        <p:spPr>
          <a:xfrm>
            <a:off x="3539325" y="593900"/>
            <a:ext cx="5090400" cy="40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Community engagement is a long-term investment in relationship building and consistently showing up 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i="1" dirty="0"/>
              <a:t>HMW move from transactional to relational?</a:t>
            </a:r>
            <a:endParaRPr i="1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Museums need to have values propositions that matter to the residents they are trying to reach 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Residents experiencing poverty are acutely aware of belonging cues and are constantly assessing whether something is or is </a:t>
            </a:r>
            <a:r>
              <a:rPr lang="en" i="1" dirty="0"/>
              <a:t>not </a:t>
            </a:r>
            <a:r>
              <a:rPr lang="en" dirty="0"/>
              <a:t>for them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People want dignity, agency and choice about how they spend their time; “free” doesn’t mean there are not costs 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Curation signals intent and has consequences for how people perceive a place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263D6-1AD8-1BB1-70C2-9E3DAF74E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63" y="593900"/>
            <a:ext cx="2583121" cy="1700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A789AC-369B-0599-11C1-236B44878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144" y="1964531"/>
            <a:ext cx="477638" cy="27450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1606253-720D-BBC1-E34F-296F09F1AFE9}"/>
              </a:ext>
            </a:extLst>
          </p:cNvPr>
          <p:cNvSpPr txBox="1">
            <a:spLocks/>
          </p:cNvSpPr>
          <p:nvPr/>
        </p:nvSpPr>
        <p:spPr>
          <a:xfrm rot="20595408">
            <a:off x="-233664" y="3004483"/>
            <a:ext cx="3751833" cy="69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269AC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When Museums for All </a:t>
            </a:r>
            <a:b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269AC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269AC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Isn’t Working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background with black text and black letters&#10;&#10;Description automatically generated">
            <a:extLst>
              <a:ext uri="{FF2B5EF4-FFF2-40B4-BE49-F238E27FC236}">
                <a16:creationId xmlns:a16="http://schemas.microsoft.com/office/drawing/2014/main" id="{629E78A7-D8B8-6F58-0F15-D0F6189C9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5596" y="457200"/>
            <a:ext cx="6852807" cy="3744317"/>
          </a:xfr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DE2992A2-792F-E407-A40C-8AFF83BD4755}"/>
              </a:ext>
            </a:extLst>
          </p:cNvPr>
          <p:cNvSpPr txBox="1">
            <a:spLocks/>
          </p:cNvSpPr>
          <p:nvPr/>
        </p:nvSpPr>
        <p:spPr>
          <a:xfrm rot="20595408">
            <a:off x="-233665" y="468452"/>
            <a:ext cx="3751833" cy="69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269AC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When Museums for All </a:t>
            </a:r>
            <a:b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269AC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269AC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Isn’t Working</a:t>
            </a:r>
          </a:p>
        </p:txBody>
      </p:sp>
    </p:spTree>
    <p:extLst>
      <p:ext uri="{BB962C8B-B14F-4D97-AF65-F5344CB8AC3E}">
        <p14:creationId xmlns:p14="http://schemas.microsoft.com/office/powerpoint/2010/main" val="1974915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56582E-BF94-9013-2EE1-1D3B76217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3564" y="1179766"/>
            <a:ext cx="6496872" cy="3514472"/>
          </a:xfr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13B3927-964A-3CB3-5CBE-7286A37D3B10}"/>
              </a:ext>
            </a:extLst>
          </p:cNvPr>
          <p:cNvSpPr txBox="1">
            <a:spLocks/>
          </p:cNvSpPr>
          <p:nvPr/>
        </p:nvSpPr>
        <p:spPr>
          <a:xfrm rot="20595408">
            <a:off x="-319389" y="404158"/>
            <a:ext cx="3751833" cy="69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269AC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When Museums for All </a:t>
            </a:r>
            <a:b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269AC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269AC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Isn’t Working</a:t>
            </a:r>
          </a:p>
        </p:txBody>
      </p:sp>
    </p:spTree>
    <p:extLst>
      <p:ext uri="{BB962C8B-B14F-4D97-AF65-F5344CB8AC3E}">
        <p14:creationId xmlns:p14="http://schemas.microsoft.com/office/powerpoint/2010/main" val="3520780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97440"/>
            <a:ext cx="7629524" cy="339941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Museums for All innovation</a:t>
            </a:r>
          </a:p>
          <a:p>
            <a:pPr lvl="1"/>
            <a:r>
              <a:rPr lang="en-US" dirty="0"/>
              <a:t>Maintaining the principles of the daily access pass.</a:t>
            </a:r>
          </a:p>
          <a:p>
            <a:pPr lvl="1"/>
            <a:r>
              <a:rPr lang="en-US" dirty="0"/>
              <a:t>Evolving from a transactional interaction towards a relationship with community members. </a:t>
            </a:r>
          </a:p>
          <a:p>
            <a:pPr lvl="1"/>
            <a:r>
              <a:rPr lang="en-US" dirty="0"/>
              <a:t>“Selling a relationship, not a membership.” </a:t>
            </a:r>
            <a:br>
              <a:rPr lang="en-US" dirty="0"/>
            </a:br>
            <a:endParaRPr lang="en-US" dirty="0"/>
          </a:p>
          <a:p>
            <a:r>
              <a:rPr lang="en-US" dirty="0"/>
              <a:t>Targeted-neighborhood approach</a:t>
            </a:r>
          </a:p>
          <a:p>
            <a:pPr lvl="1"/>
            <a:r>
              <a:rPr lang="en-US" dirty="0"/>
              <a:t>Applying $3 max per-ticket price, but for a year-long family membership. </a:t>
            </a:r>
          </a:p>
          <a:p>
            <a:pPr lvl="1"/>
            <a:r>
              <a:rPr lang="en-US" dirty="0"/>
              <a:t>Integrated with Near-Neighbor work in Linden community, leveraging greater alignment with mission and overall sustainability of approach.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3395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Ohio History Connection’s </a:t>
            </a:r>
            <a:br>
              <a:rPr lang="en-US" sz="3600" dirty="0"/>
            </a:br>
            <a:r>
              <a:rPr lang="en-US" sz="3600" dirty="0"/>
              <a:t>Spark Membership </a:t>
            </a:r>
          </a:p>
        </p:txBody>
      </p:sp>
    </p:spTree>
    <p:extLst>
      <p:ext uri="{BB962C8B-B14F-4D97-AF65-F5344CB8AC3E}">
        <p14:creationId xmlns:p14="http://schemas.microsoft.com/office/powerpoint/2010/main" val="2115992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97440"/>
            <a:ext cx="7629524" cy="33994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Memberships create natural opportunity for connection, </a:t>
            </a:r>
          </a:p>
          <a:p>
            <a:pPr marL="0" indent="0">
              <a:buNone/>
            </a:pPr>
            <a:r>
              <a:rPr lang="en-US" dirty="0"/>
              <a:t>	 	collaboration, and sense of togetherness. </a:t>
            </a:r>
          </a:p>
          <a:p>
            <a:r>
              <a:rPr lang="en-US" dirty="0"/>
              <a:t>Memberships versus one-time visit engagement enables:</a:t>
            </a:r>
          </a:p>
          <a:p>
            <a:pPr lvl="1"/>
            <a:r>
              <a:rPr lang="en-US" dirty="0"/>
              <a:t>Trust building and disrupted power balance. </a:t>
            </a:r>
          </a:p>
          <a:p>
            <a:pPr lvl="1"/>
            <a:r>
              <a:rPr lang="en-US" dirty="0"/>
              <a:t>Developing sense of ownership and familiarity with visitation experience.</a:t>
            </a:r>
          </a:p>
          <a:p>
            <a:pPr lvl="1"/>
            <a:r>
              <a:rPr lang="en-US" dirty="0"/>
              <a:t>Facilitating two-way versus one-sided exchange. </a:t>
            </a:r>
          </a:p>
          <a:p>
            <a:pPr lvl="1"/>
            <a:r>
              <a:rPr lang="en-US" dirty="0"/>
              <a:t>Access to feedback regarding sense of welcoming and belonging.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3395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Ohio History Connection’s </a:t>
            </a:r>
            <a:br>
              <a:rPr lang="en-US" sz="3600" dirty="0"/>
            </a:br>
            <a:r>
              <a:rPr lang="en-US" sz="3600" dirty="0"/>
              <a:t>Spark Membership </a:t>
            </a:r>
          </a:p>
        </p:txBody>
      </p:sp>
    </p:spTree>
    <p:extLst>
      <p:ext uri="{BB962C8B-B14F-4D97-AF65-F5344CB8AC3E}">
        <p14:creationId xmlns:p14="http://schemas.microsoft.com/office/powerpoint/2010/main" val="1289638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97440"/>
            <a:ext cx="4976734" cy="339941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3395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Let’s Discuss: </a:t>
            </a:r>
            <a:br>
              <a:rPr lang="en-US" sz="3600" dirty="0"/>
            </a:br>
            <a:r>
              <a:rPr lang="en-US" sz="3600" dirty="0"/>
              <a:t>How does M4A Affect Your Museum?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667D1A8-702F-3CD9-5E46-D63BEF8A17A5}"/>
              </a:ext>
            </a:extLst>
          </p:cNvPr>
          <p:cNvSpPr txBox="1">
            <a:spLocks/>
          </p:cNvSpPr>
          <p:nvPr/>
        </p:nvSpPr>
        <p:spPr>
          <a:xfrm>
            <a:off x="457200" y="1333501"/>
            <a:ext cx="6921500" cy="3261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Have you noticed anything different about your museum since M4A was implemented?</a:t>
            </a:r>
          </a:p>
          <a:p>
            <a:r>
              <a:rPr lang="en-US" dirty="0"/>
              <a:t>Does M4A impact your daily work efforts? </a:t>
            </a:r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459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080" y="1244184"/>
            <a:ext cx="5567195" cy="4838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094268"/>
                </a:solidFill>
              </a:rPr>
              <a:t>Ben Anthony 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1"/>
                </a:solidFill>
              </a:rPr>
              <a:t>Manager, Community Engagement</a:t>
            </a:r>
          </a:p>
          <a:p>
            <a:pPr marL="0" indent="0">
              <a:buNone/>
            </a:pPr>
            <a:endParaRPr lang="en-US" sz="1800" b="1" dirty="0">
              <a:solidFill>
                <a:srgbClr val="094268"/>
              </a:solidFill>
            </a:endParaRPr>
          </a:p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Hi! We are Alex and Ben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3394129"/>
            <a:ext cx="55638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94268"/>
                </a:solidFill>
              </a:rPr>
              <a:t>Alex Ingley</a:t>
            </a:r>
          </a:p>
          <a:p>
            <a:r>
              <a:rPr lang="en-US" sz="2600" dirty="0">
                <a:solidFill>
                  <a:schemeClr val="accent1"/>
                </a:solidFill>
              </a:rPr>
              <a:t>Community Engagement Coordinator</a:t>
            </a:r>
          </a:p>
          <a:p>
            <a:endParaRPr lang="en-US" dirty="0"/>
          </a:p>
        </p:txBody>
      </p:sp>
      <p:sp>
        <p:nvSpPr>
          <p:cNvPr id="5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"/>
          <p:cNvSpPr>
            <a:spLocks noChangeAspect="1" noChangeArrowheads="1"/>
          </p:cNvSpPr>
          <p:nvPr/>
        </p:nvSpPr>
        <p:spPr bwMode="auto">
          <a:xfrm>
            <a:off x="307974" y="7937"/>
            <a:ext cx="1782111" cy="178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8"/>
          <a:stretch/>
        </p:blipFill>
        <p:spPr>
          <a:xfrm>
            <a:off x="6013219" y="2307757"/>
            <a:ext cx="1502930" cy="2255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1" y="1028054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54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97440"/>
            <a:ext cx="4976734" cy="339941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3395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Let’s Discuss: </a:t>
            </a:r>
            <a:br>
              <a:rPr lang="en-US" sz="3600" dirty="0"/>
            </a:br>
            <a:r>
              <a:rPr lang="en-US" sz="3600" dirty="0"/>
              <a:t>Is Museums for All always the right idea?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667D1A8-702F-3CD9-5E46-D63BEF8A17A5}"/>
              </a:ext>
            </a:extLst>
          </p:cNvPr>
          <p:cNvSpPr txBox="1">
            <a:spLocks/>
          </p:cNvSpPr>
          <p:nvPr/>
        </p:nvSpPr>
        <p:spPr>
          <a:xfrm>
            <a:off x="457199" y="1333501"/>
            <a:ext cx="7872413" cy="3261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community accessibility challenges do you face?</a:t>
            </a:r>
          </a:p>
          <a:p>
            <a:pPr lvl="1"/>
            <a:r>
              <a:rPr lang="en-US" dirty="0"/>
              <a:t>Would SNAP enrollment address all of them?</a:t>
            </a:r>
          </a:p>
          <a:p>
            <a:pPr lvl="1"/>
            <a:r>
              <a:rPr lang="en-US" dirty="0"/>
              <a:t>If not, what other excluded people in your community should you consider helping with access?</a:t>
            </a:r>
          </a:p>
          <a:p>
            <a:r>
              <a:rPr lang="en-US" dirty="0"/>
              <a:t>How to gauge if your museum is culturally and operationally ready to implement M4A. </a:t>
            </a:r>
          </a:p>
          <a:p>
            <a:pPr lvl="1"/>
            <a:r>
              <a:rPr lang="en-US" dirty="0"/>
              <a:t>Negative consequences of poor implementation. </a:t>
            </a:r>
          </a:p>
          <a:p>
            <a:pPr marL="457200" lvl="1" indent="0">
              <a:buNone/>
            </a:pPr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115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7565"/>
            <a:ext cx="7772400" cy="1102519"/>
          </a:xfrm>
        </p:spPr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96549" y="1500084"/>
            <a:ext cx="8150902" cy="2263515"/>
          </a:xfrm>
        </p:spPr>
        <p:txBody>
          <a:bodyPr>
            <a:normAutofit/>
          </a:bodyPr>
          <a:lstStyle/>
          <a:p>
            <a:r>
              <a:rPr lang="en-US" dirty="0"/>
              <a:t>Ben Anthony – banthony@ohiohistory.org</a:t>
            </a:r>
          </a:p>
          <a:p>
            <a:r>
              <a:rPr lang="en-US" dirty="0"/>
              <a:t>Alex Ingley – aingley@ohiohistory.org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00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455" y="131408"/>
            <a:ext cx="1918664" cy="12759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7016"/>
            <a:ext cx="8229600" cy="3261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094268"/>
                </a:solidFill>
              </a:rPr>
              <a:t> Our goals for today’s presentation are…</a:t>
            </a:r>
            <a:endParaRPr lang="en-US" b="1" dirty="0">
              <a:solidFill>
                <a:srgbClr val="094268"/>
              </a:solidFill>
            </a:endParaRPr>
          </a:p>
          <a:p>
            <a:pPr marL="457200" indent="-457200" algn="ctr">
              <a:buAutoNum type="arabicPeriod"/>
            </a:pPr>
            <a:r>
              <a:rPr lang="en-US" b="1" i="1" dirty="0">
                <a:solidFill>
                  <a:schemeClr val="accent1"/>
                </a:solidFill>
              </a:rPr>
              <a:t>Review the WWWHs of Museums for All (M4A).</a:t>
            </a:r>
          </a:p>
          <a:p>
            <a:pPr marL="457200" indent="-457200" algn="ctr">
              <a:buAutoNum type="arabicPeriod"/>
            </a:pPr>
            <a:r>
              <a:rPr lang="en-US" b="1" i="1" dirty="0">
                <a:solidFill>
                  <a:schemeClr val="accent1"/>
                </a:solidFill>
              </a:rPr>
              <a:t>Discuss your experiences of M4A. </a:t>
            </a:r>
          </a:p>
          <a:p>
            <a:pPr marL="457200" indent="-457200" algn="ctr">
              <a:buAutoNum type="arabicPeriod"/>
            </a:pPr>
            <a:r>
              <a:rPr lang="en-US" b="1" i="1" dirty="0">
                <a:solidFill>
                  <a:schemeClr val="accent1"/>
                </a:solidFill>
              </a:rPr>
              <a:t>Share Ohio History Connection’s Spark Membership.</a:t>
            </a:r>
          </a:p>
          <a:p>
            <a:pPr marL="457200" indent="-457200" algn="ctr">
              <a:buAutoNum type="arabicPeriod"/>
            </a:pPr>
            <a:r>
              <a:rPr lang="en-US" b="1" i="1" dirty="0">
                <a:solidFill>
                  <a:schemeClr val="accent1"/>
                </a:solidFill>
              </a:rPr>
              <a:t>Chat out a few guided questions.</a:t>
            </a:r>
          </a:p>
          <a:p>
            <a:pPr marL="457200" indent="-457200" algn="ctr">
              <a:buAutoNum type="arabicPeriod"/>
            </a:pPr>
            <a:r>
              <a:rPr lang="en-US" b="1" dirty="0">
                <a:solidFill>
                  <a:schemeClr val="accent1"/>
                </a:solidFill>
              </a:rPr>
              <a:t>Answer your questions!</a:t>
            </a:r>
          </a:p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Goals!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" y="3464602"/>
            <a:ext cx="1978376" cy="135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67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866" y="1069184"/>
            <a:ext cx="6722268" cy="3065858"/>
          </a:xfrm>
        </p:spPr>
        <p:txBody>
          <a:bodyPr>
            <a:normAutofit/>
          </a:bodyPr>
          <a:lstStyle/>
          <a:p>
            <a:r>
              <a:rPr lang="en-US" sz="1900" b="1" dirty="0">
                <a:solidFill>
                  <a:srgbClr val="094268"/>
                </a:solidFill>
              </a:rPr>
              <a:t>National program focused on broadening museum accessibility. </a:t>
            </a:r>
          </a:p>
          <a:p>
            <a:r>
              <a:rPr lang="en-US" sz="1900" b="1" dirty="0">
                <a:solidFill>
                  <a:srgbClr val="094268"/>
                </a:solidFill>
              </a:rPr>
              <a:t>Originally developed by the Institute of Museum and Library Services and the Association of Children’s Museum in 2014. </a:t>
            </a:r>
          </a:p>
          <a:p>
            <a:r>
              <a:rPr lang="en-US" sz="1900" b="1" dirty="0">
                <a:solidFill>
                  <a:srgbClr val="094268"/>
                </a:solidFill>
              </a:rPr>
              <a:t>Families who are receiving food assistance (SNAP benefits) can gain free or reduced admission. </a:t>
            </a:r>
          </a:p>
          <a:p>
            <a:r>
              <a:rPr lang="en-US" sz="1900" b="1" dirty="0">
                <a:solidFill>
                  <a:srgbClr val="094268"/>
                </a:solidFill>
              </a:rPr>
              <a:t>Free - $3 admission cost model. </a:t>
            </a:r>
          </a:p>
          <a:p>
            <a:r>
              <a:rPr lang="en-US" sz="1900" b="1" dirty="0">
                <a:solidFill>
                  <a:srgbClr val="094268"/>
                </a:solidFill>
              </a:rPr>
              <a:t>Only nationally coordinated financial accessibility program in the museum field. </a:t>
            </a:r>
          </a:p>
          <a:p>
            <a:endParaRPr lang="en-US" sz="1800" b="1" dirty="0">
              <a:solidFill>
                <a:srgbClr val="094268"/>
              </a:solidFill>
            </a:endParaRPr>
          </a:p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What is Museums for All?</a:t>
            </a:r>
          </a:p>
        </p:txBody>
      </p:sp>
      <p:pic>
        <p:nvPicPr>
          <p:cNvPr id="11" name="Picture 10" descr="A logo for a museum&#10;&#10;Description automatically generated">
            <a:extLst>
              <a:ext uri="{FF2B5EF4-FFF2-40B4-BE49-F238E27FC236}">
                <a16:creationId xmlns:a16="http://schemas.microsoft.com/office/drawing/2014/main" id="{83C23DD9-B5EB-3BF7-D726-B3C10B384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212" y="3950430"/>
            <a:ext cx="1540476" cy="70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93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3500"/>
            <a:ext cx="1300358" cy="1300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12" y="128488"/>
            <a:ext cx="1261086" cy="12610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866" y="1069183"/>
            <a:ext cx="6693270" cy="3581463"/>
          </a:xfrm>
        </p:spPr>
        <p:txBody>
          <a:bodyPr>
            <a:normAutofit/>
          </a:bodyPr>
          <a:lstStyle/>
          <a:p>
            <a:r>
              <a:rPr lang="en-US" sz="1900" b="1" dirty="0">
                <a:solidFill>
                  <a:srgbClr val="094268"/>
                </a:solidFill>
              </a:rPr>
              <a:t>Supplemental Nutrition Assistance Program (referred to as SNAP) is a nationally implemented program that “provides food benefits to low-income families to supplement their grocery budget so they can afford the nutritious food essential to health and well-being.”</a:t>
            </a:r>
          </a:p>
          <a:p>
            <a:r>
              <a:rPr lang="en-US" sz="1900" b="1" dirty="0">
                <a:solidFill>
                  <a:srgbClr val="094268"/>
                </a:solidFill>
              </a:rPr>
              <a:t>Administered through the U.S. Department of Agriculture. </a:t>
            </a:r>
          </a:p>
          <a:p>
            <a:r>
              <a:rPr lang="en-US" sz="1900" b="1" dirty="0">
                <a:solidFill>
                  <a:srgbClr val="094268"/>
                </a:solidFill>
              </a:rPr>
              <a:t>Originally designed as the Food Stamp Program (FSP) in 1939.</a:t>
            </a:r>
          </a:p>
          <a:p>
            <a:r>
              <a:rPr lang="en-US" sz="1900" b="1" dirty="0">
                <a:solidFill>
                  <a:srgbClr val="094268"/>
                </a:solidFill>
              </a:rPr>
              <a:t>President Johnson solidified FSP as a permanent federal program by signing the Food Stamp Act of 1964. </a:t>
            </a:r>
          </a:p>
          <a:p>
            <a:r>
              <a:rPr lang="en-US" sz="1800" b="1" dirty="0">
                <a:solidFill>
                  <a:srgbClr val="094268"/>
                </a:solidFill>
              </a:rPr>
              <a:t>Eligibility is based on 130% of the poverty level (either gross or net monthly income) and household size. </a:t>
            </a:r>
          </a:p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What is SNAP?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688" y="522355"/>
            <a:ext cx="1076700" cy="1081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18" y="1725842"/>
            <a:ext cx="1170640" cy="58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83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Who is Museums for All?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B8859-5021-A319-7EAC-A70F812AAB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43400" y="1004461"/>
            <a:ext cx="2971800" cy="32130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1900" b="1" dirty="0">
                <a:solidFill>
                  <a:srgbClr val="094268"/>
                </a:solidFill>
              </a:rPr>
              <a:t>According to IMLS’s, there are over 1,200 participating M4A museums and cultural institutions.  </a:t>
            </a:r>
          </a:p>
          <a:p>
            <a:r>
              <a:rPr lang="en-US" sz="1900" b="1" dirty="0">
                <a:solidFill>
                  <a:srgbClr val="094268"/>
                </a:solidFill>
              </a:rPr>
              <a:t>Participating institutions represent all sectors of the museum field. </a:t>
            </a:r>
          </a:p>
          <a:p>
            <a:r>
              <a:rPr lang="en-US" sz="1900" b="1" dirty="0">
                <a:solidFill>
                  <a:srgbClr val="094268"/>
                </a:solidFill>
              </a:rPr>
              <a:t>The “easy-to-implement structure and the ability for participating museums to customize their implementation” were intentional designs. </a:t>
            </a:r>
          </a:p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logo for a museum&#10;&#10;Description automatically generated">
            <a:extLst>
              <a:ext uri="{FF2B5EF4-FFF2-40B4-BE49-F238E27FC236}">
                <a16:creationId xmlns:a16="http://schemas.microsoft.com/office/drawing/2014/main" id="{83C23DD9-B5EB-3BF7-D726-B3C10B384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126" y="4076821"/>
            <a:ext cx="1540476" cy="700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3738E1-48D9-1ED1-99C8-BB0056AE4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856" y="1333501"/>
            <a:ext cx="2209948" cy="292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48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Why Museums for All?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168" y="1063229"/>
            <a:ext cx="4038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rgbClr val="094268"/>
                </a:solidFill>
              </a:rPr>
              <a:t>*According to IMLS… </a:t>
            </a:r>
            <a:endParaRPr lang="en-US" sz="1800" b="1" dirty="0">
              <a:solidFill>
                <a:srgbClr val="094268"/>
              </a:solidFill>
            </a:endParaRPr>
          </a:p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D5C4A8-2CD0-FD90-8507-39AF60945B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74943" y="1129597"/>
            <a:ext cx="3292125" cy="2324301"/>
          </a:xfrm>
        </p:spPr>
      </p:pic>
      <p:pic>
        <p:nvPicPr>
          <p:cNvPr id="11" name="Picture 10" descr="A logo for a museum&#10;&#10;Description automatically generated">
            <a:extLst>
              <a:ext uri="{FF2B5EF4-FFF2-40B4-BE49-F238E27FC236}">
                <a16:creationId xmlns:a16="http://schemas.microsoft.com/office/drawing/2014/main" id="{83C23DD9-B5EB-3BF7-D726-B3C10B384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768" y="3980730"/>
            <a:ext cx="1540476" cy="70021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E1CBE0-49E6-F1AE-F44C-A0A647D1C111}"/>
              </a:ext>
            </a:extLst>
          </p:cNvPr>
          <p:cNvSpPr txBox="1">
            <a:spLocks/>
          </p:cNvSpPr>
          <p:nvPr/>
        </p:nvSpPr>
        <p:spPr>
          <a:xfrm>
            <a:off x="457199" y="1479641"/>
            <a:ext cx="4386264" cy="31110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rgbClr val="094268"/>
                </a:solidFill>
              </a:rPr>
              <a:t>Participating museums reported no negative financial or visitation impact.</a:t>
            </a:r>
          </a:p>
          <a:p>
            <a:r>
              <a:rPr lang="en-US" sz="1900" b="1" dirty="0">
                <a:solidFill>
                  <a:srgbClr val="094268"/>
                </a:solidFill>
              </a:rPr>
              <a:t>More than 25% report increases in attendance, development revenue, and program/membership subscription. </a:t>
            </a:r>
          </a:p>
          <a:p>
            <a:r>
              <a:rPr lang="en-US" sz="1900" b="1" dirty="0">
                <a:solidFill>
                  <a:srgbClr val="094268"/>
                </a:solidFill>
              </a:rPr>
              <a:t>20% reported significant shifts in visitor demographics and relationships because of M4A participation.  </a:t>
            </a:r>
          </a:p>
          <a:p>
            <a:r>
              <a:rPr lang="en-US" sz="1900" b="1" dirty="0">
                <a:solidFill>
                  <a:srgbClr val="094268"/>
                </a:solidFill>
              </a:rPr>
              <a:t>20% report unexpected positive benefits including:</a:t>
            </a:r>
          </a:p>
          <a:p>
            <a:pPr lvl="1"/>
            <a:r>
              <a:rPr lang="en-US" sz="1400" b="1" dirty="0">
                <a:solidFill>
                  <a:srgbClr val="094268"/>
                </a:solidFill>
              </a:rPr>
              <a:t>Improved public perception.</a:t>
            </a:r>
          </a:p>
          <a:p>
            <a:pPr lvl="1"/>
            <a:r>
              <a:rPr lang="en-US" sz="1400" b="1" dirty="0">
                <a:solidFill>
                  <a:srgbClr val="094268"/>
                </a:solidFill>
              </a:rPr>
              <a:t>Opportunities for community partner connections.</a:t>
            </a:r>
          </a:p>
          <a:p>
            <a:pPr lvl="1"/>
            <a:r>
              <a:rPr lang="en-US" sz="1400" b="1" dirty="0">
                <a:solidFill>
                  <a:srgbClr val="094268"/>
                </a:solidFill>
              </a:rPr>
              <a:t>Internal dialogue on accessible and inclusivity practices. 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583BEA-B990-AA2D-A52C-5B4980A79B30}"/>
              </a:ext>
            </a:extLst>
          </p:cNvPr>
          <p:cNvSpPr txBox="1"/>
          <p:nvPr/>
        </p:nvSpPr>
        <p:spPr>
          <a:xfrm>
            <a:off x="121443" y="4557835"/>
            <a:ext cx="2871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*Sourced from a 2018 third-party impact evaluation </a:t>
            </a:r>
          </a:p>
        </p:txBody>
      </p:sp>
    </p:spTree>
    <p:extLst>
      <p:ext uri="{BB962C8B-B14F-4D97-AF65-F5344CB8AC3E}">
        <p14:creationId xmlns:p14="http://schemas.microsoft.com/office/powerpoint/2010/main" val="902253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White Border Puzzle Piece Top clip art - vector clip art ...">
            <a:extLst>
              <a:ext uri="{FF2B5EF4-FFF2-40B4-BE49-F238E27FC236}">
                <a16:creationId xmlns:a16="http://schemas.microsoft.com/office/drawing/2014/main" id="{42E76C50-B756-6AE7-7B2F-7532269A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09" y="2433097"/>
            <a:ext cx="1788475" cy="199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White Border Puzzle Piece Top clip art - vector clip art ...">
            <a:extLst>
              <a:ext uri="{FF2B5EF4-FFF2-40B4-BE49-F238E27FC236}">
                <a16:creationId xmlns:a16="http://schemas.microsoft.com/office/drawing/2014/main" id="{F7142316-5716-A5C6-4BE8-2DC7668EF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45" y="1180940"/>
            <a:ext cx="1763991" cy="18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White Border Puzzle Piece Top clip art - vector clip art ...">
            <a:extLst>
              <a:ext uri="{FF2B5EF4-FFF2-40B4-BE49-F238E27FC236}">
                <a16:creationId xmlns:a16="http://schemas.microsoft.com/office/drawing/2014/main" id="{2A9DBC77-5C37-9FCF-9E90-CBCBC4C3E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20" y="2543250"/>
            <a:ext cx="1696067" cy="189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ite Border Puzzle Piece Top clip art - vector clip art ...">
            <a:extLst>
              <a:ext uri="{FF2B5EF4-FFF2-40B4-BE49-F238E27FC236}">
                <a16:creationId xmlns:a16="http://schemas.microsoft.com/office/drawing/2014/main" id="{D67F368C-BF07-8BBD-02C0-DF862787E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47" y="1180940"/>
            <a:ext cx="1700069" cy="18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Why Museums for All?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B1903A-67BA-8260-02C3-6AC62D770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3356" y="1352430"/>
            <a:ext cx="4396860" cy="243863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Social impact of museums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Relevancy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Sustainability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0149C8C-7620-5495-602F-721298FAA756}"/>
              </a:ext>
            </a:extLst>
          </p:cNvPr>
          <p:cNvSpPr txBox="1">
            <a:spLocks/>
          </p:cNvSpPr>
          <p:nvPr/>
        </p:nvSpPr>
        <p:spPr>
          <a:xfrm>
            <a:off x="2783048" y="1756288"/>
            <a:ext cx="1092666" cy="7633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69ACD"/>
              </a:buClr>
              <a:buNone/>
            </a:pPr>
            <a:r>
              <a:rPr lang="en-US" sz="1800" dirty="0">
                <a:solidFill>
                  <a:srgbClr val="094268"/>
                </a:solidFill>
              </a:rPr>
              <a:t>Museums for All income eligibility increase.</a:t>
            </a:r>
          </a:p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DE13C0-82AF-D189-ACE9-20ADFD3588DA}"/>
              </a:ext>
            </a:extLst>
          </p:cNvPr>
          <p:cNvSpPr txBox="1">
            <a:spLocks/>
          </p:cNvSpPr>
          <p:nvPr/>
        </p:nvSpPr>
        <p:spPr>
          <a:xfrm>
            <a:off x="1411058" y="3094580"/>
            <a:ext cx="1306977" cy="960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69ACD"/>
              </a:buClr>
              <a:buNone/>
            </a:pPr>
            <a:r>
              <a:rPr lang="en-US" dirty="0">
                <a:solidFill>
                  <a:srgbClr val="094268"/>
                </a:solidFill>
              </a:rPr>
              <a:t>Positive impact of</a:t>
            </a:r>
            <a:br>
              <a:rPr lang="en-US" dirty="0">
                <a:solidFill>
                  <a:srgbClr val="094268"/>
                </a:solidFill>
              </a:rPr>
            </a:br>
            <a:r>
              <a:rPr lang="en-US" dirty="0">
                <a:solidFill>
                  <a:srgbClr val="094268"/>
                </a:solidFill>
              </a:rPr>
              <a:t>early access to </a:t>
            </a:r>
            <a:br>
              <a:rPr lang="en-US" dirty="0">
                <a:solidFill>
                  <a:srgbClr val="094268"/>
                </a:solidFill>
              </a:rPr>
            </a:br>
            <a:r>
              <a:rPr lang="en-US" dirty="0">
                <a:solidFill>
                  <a:srgbClr val="094268"/>
                </a:solidFill>
              </a:rPr>
              <a:t>informal learning opportunities on </a:t>
            </a:r>
            <a:br>
              <a:rPr lang="en-US" dirty="0">
                <a:solidFill>
                  <a:srgbClr val="094268"/>
                </a:solidFill>
              </a:rPr>
            </a:br>
            <a:r>
              <a:rPr lang="en-US" dirty="0">
                <a:solidFill>
                  <a:srgbClr val="094268"/>
                </a:solidFill>
              </a:rPr>
              <a:t>child development </a:t>
            </a:r>
            <a:br>
              <a:rPr lang="en-US" dirty="0">
                <a:solidFill>
                  <a:srgbClr val="094268"/>
                </a:solidFill>
              </a:rPr>
            </a:br>
            <a:r>
              <a:rPr lang="en-US" dirty="0">
                <a:solidFill>
                  <a:srgbClr val="094268"/>
                </a:solidFill>
              </a:rPr>
              <a:t>and academic performance. </a:t>
            </a:r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09E1575-556D-7FB6-5377-3FA4B7641361}"/>
              </a:ext>
            </a:extLst>
          </p:cNvPr>
          <p:cNvSpPr txBox="1">
            <a:spLocks/>
          </p:cNvSpPr>
          <p:nvPr/>
        </p:nvSpPr>
        <p:spPr>
          <a:xfrm>
            <a:off x="1501083" y="1640705"/>
            <a:ext cx="1126929" cy="910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69ACD"/>
              </a:buClr>
              <a:buNone/>
            </a:pPr>
            <a:r>
              <a:rPr lang="en-US" sz="1800" dirty="0">
                <a:solidFill>
                  <a:srgbClr val="094268"/>
                </a:solidFill>
              </a:rPr>
              <a:t>Increasing rates of poverty amongst families. </a:t>
            </a:r>
          </a:p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954867EC-449E-E32C-E8B1-BC603F95CE5F}"/>
              </a:ext>
            </a:extLst>
          </p:cNvPr>
          <p:cNvSpPr txBox="1">
            <a:spLocks/>
          </p:cNvSpPr>
          <p:nvPr/>
        </p:nvSpPr>
        <p:spPr>
          <a:xfrm>
            <a:off x="2810320" y="3109823"/>
            <a:ext cx="1126929" cy="910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69ACD"/>
              </a:buClr>
              <a:buNone/>
            </a:pPr>
            <a:r>
              <a:rPr lang="en-US" sz="1800" dirty="0">
                <a:solidFill>
                  <a:srgbClr val="094268"/>
                </a:solidFill>
              </a:rPr>
              <a:t>Impact of poverty on educational outcomes.</a:t>
            </a:r>
          </a:p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8C741E4-7F25-EED1-F5BB-9659854F9E22}"/>
              </a:ext>
            </a:extLst>
          </p:cNvPr>
          <p:cNvCxnSpPr/>
          <p:nvPr/>
        </p:nvCxnSpPr>
        <p:spPr>
          <a:xfrm flipH="1">
            <a:off x="4012414" y="1664301"/>
            <a:ext cx="906214" cy="6671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939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How Museums for All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556" y="1026320"/>
            <a:ext cx="7342488" cy="3261122"/>
          </a:xfrm>
        </p:spPr>
        <p:txBody>
          <a:bodyPr>
            <a:normAutofit/>
          </a:bodyPr>
          <a:lstStyle/>
          <a:p>
            <a:pPr>
              <a:buClr>
                <a:srgbClr val="269ACD"/>
              </a:buClr>
            </a:pPr>
            <a:r>
              <a:rPr lang="en-US" dirty="0">
                <a:solidFill>
                  <a:srgbClr val="094268"/>
                </a:solidFill>
              </a:rPr>
              <a:t>Participating institutions decide their per-ticket cost admission price (free to $3). </a:t>
            </a:r>
          </a:p>
          <a:p>
            <a:pPr>
              <a:buClr>
                <a:srgbClr val="269ACD"/>
              </a:buClr>
            </a:pPr>
            <a:r>
              <a:rPr lang="en-US" dirty="0">
                <a:solidFill>
                  <a:srgbClr val="094268"/>
                </a:solidFill>
              </a:rPr>
              <a:t>Museums are required to track M4A admission and report quarterly to IMLS. </a:t>
            </a:r>
          </a:p>
          <a:p>
            <a:pPr>
              <a:buClr>
                <a:srgbClr val="269ACD"/>
              </a:buClr>
            </a:pPr>
            <a:r>
              <a:rPr lang="en-US">
                <a:solidFill>
                  <a:srgbClr val="094268"/>
                </a:solidFill>
              </a:rPr>
              <a:t>*Determine </a:t>
            </a:r>
            <a:r>
              <a:rPr lang="en-US" dirty="0">
                <a:solidFill>
                  <a:srgbClr val="094268"/>
                </a:solidFill>
              </a:rPr>
              <a:t>outreach and marketing efforts. </a:t>
            </a:r>
          </a:p>
          <a:p>
            <a:pPr>
              <a:buClr>
                <a:srgbClr val="269ACD"/>
              </a:buClr>
            </a:pPr>
            <a:r>
              <a:rPr lang="en-US" dirty="0">
                <a:solidFill>
                  <a:srgbClr val="094268"/>
                </a:solidFill>
              </a:rPr>
              <a:t>*Determine SNAP eligibility verification process. </a:t>
            </a:r>
          </a:p>
          <a:p>
            <a:pPr>
              <a:buClr>
                <a:srgbClr val="269ACD"/>
              </a:buClr>
            </a:pPr>
            <a:r>
              <a:rPr lang="en-US" dirty="0">
                <a:solidFill>
                  <a:srgbClr val="094268"/>
                </a:solidFill>
              </a:rPr>
              <a:t>Explore potential opportunity to become a Hub City. </a:t>
            </a:r>
          </a:p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logo for a museum&#10;&#10;Description automatically generated">
            <a:extLst>
              <a:ext uri="{FF2B5EF4-FFF2-40B4-BE49-F238E27FC236}">
                <a16:creationId xmlns:a16="http://schemas.microsoft.com/office/drawing/2014/main" id="{83C23DD9-B5EB-3BF7-D726-B3C10B384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212" y="3950430"/>
            <a:ext cx="1540476" cy="70021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E1CBE0-49E6-F1AE-F44C-A0A647D1C111}"/>
              </a:ext>
            </a:extLst>
          </p:cNvPr>
          <p:cNvSpPr txBox="1">
            <a:spLocks/>
          </p:cNvSpPr>
          <p:nvPr/>
        </p:nvSpPr>
        <p:spPr>
          <a:xfrm>
            <a:off x="4495800" y="1063229"/>
            <a:ext cx="4038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800" b="1" dirty="0">
              <a:solidFill>
                <a:srgbClr val="094268"/>
              </a:solidFill>
            </a:endParaRPr>
          </a:p>
          <a:p>
            <a:pPr>
              <a:buClr>
                <a:srgbClr val="269ACD"/>
              </a:buClr>
            </a:pPr>
            <a:endParaRPr lang="en-US" dirty="0">
              <a:solidFill>
                <a:srgbClr val="094268"/>
              </a:solidFill>
            </a:endParaRPr>
          </a:p>
          <a:p>
            <a:endParaRPr lang="en-US" dirty="0"/>
          </a:p>
          <a:p>
            <a:endParaRPr lang="en-US" dirty="0">
              <a:solidFill>
                <a:srgbClr val="269AC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282966"/>
      </p:ext>
    </p:extLst>
  </p:cSld>
  <p:clrMapOvr>
    <a:masterClrMapping/>
  </p:clrMapOvr>
</p:sld>
</file>

<file path=ppt/theme/theme1.xml><?xml version="1.0" encoding="utf-8"?>
<a:theme xmlns:a="http://schemas.openxmlformats.org/drawingml/2006/main" name="OHC PPT Template_16-9_190729">
  <a:themeElements>
    <a:clrScheme name="Custom 1">
      <a:dk1>
        <a:srgbClr val="0B3155"/>
      </a:dk1>
      <a:lt1>
        <a:sysClr val="window" lastClr="FFFFFF"/>
      </a:lt1>
      <a:dk2>
        <a:srgbClr val="107094"/>
      </a:dk2>
      <a:lt2>
        <a:srgbClr val="C7C8CA"/>
      </a:lt2>
      <a:accent1>
        <a:srgbClr val="269ACD"/>
      </a:accent1>
      <a:accent2>
        <a:srgbClr val="841256"/>
      </a:accent2>
      <a:accent3>
        <a:srgbClr val="A6CE39"/>
      </a:accent3>
      <a:accent4>
        <a:srgbClr val="F37445"/>
      </a:accent4>
      <a:accent5>
        <a:srgbClr val="E1C94E"/>
      </a:accent5>
      <a:accent6>
        <a:srgbClr val="F79646"/>
      </a:accent6>
      <a:hlink>
        <a:srgbClr val="269ACD"/>
      </a:hlink>
      <a:folHlink>
        <a:srgbClr val="F374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e704515-78c5-4530-9bb6-ecbed91c8c0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A65F673D09AC4EA205057EA7D7FFF3" ma:contentTypeVersion="16" ma:contentTypeDescription="Create a new document." ma:contentTypeScope="" ma:versionID="8f5192f2ff749672a83c86c8bbfd02d3">
  <xsd:schema xmlns:xsd="http://www.w3.org/2001/XMLSchema" xmlns:xs="http://www.w3.org/2001/XMLSchema" xmlns:p="http://schemas.microsoft.com/office/2006/metadata/properties" xmlns:ns3="3e704515-78c5-4530-9bb6-ecbed91c8c0f" xmlns:ns4="4451e8d7-ac6f-4b23-bede-ebf2e5eae84d" targetNamespace="http://schemas.microsoft.com/office/2006/metadata/properties" ma:root="true" ma:fieldsID="40424109a14f49e966ad834497c7e754" ns3:_="" ns4:_="">
    <xsd:import namespace="3e704515-78c5-4530-9bb6-ecbed91c8c0f"/>
    <xsd:import namespace="4451e8d7-ac6f-4b23-bede-ebf2e5eae84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704515-78c5-4530-9bb6-ecbed91c8c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51e8d7-ac6f-4b23-bede-ebf2e5eae84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openxmlformats.org/package/2006/metadata/core-properties"/>
    <ds:schemaRef ds:uri="http://schemas.microsoft.com/office/2006/documentManagement/types"/>
    <ds:schemaRef ds:uri="4451e8d7-ac6f-4b23-bede-ebf2e5eae84d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3e704515-78c5-4530-9bb6-ecbed91c8c0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F7255AE-1D0C-4722-A1F5-888D859768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704515-78c5-4530-9bb6-ecbed91c8c0f"/>
    <ds:schemaRef ds:uri="4451e8d7-ac6f-4b23-bede-ebf2e5eae8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OHC PPT Template_16-9_190808</Template>
  <TotalTime>1674</TotalTime>
  <Words>1132</Words>
  <Application>Microsoft Office PowerPoint</Application>
  <PresentationFormat>On-screen Show (16:9)</PresentationFormat>
  <Paragraphs>220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OHC PPT Template_16-9_190729</vt:lpstr>
      <vt:lpstr>Simple Light</vt:lpstr>
      <vt:lpstr>SPARKing Museums for All</vt:lpstr>
      <vt:lpstr>Hi! We are Alex and Ben</vt:lpstr>
      <vt:lpstr>Goals! </vt:lpstr>
      <vt:lpstr>What is Museums for All?</vt:lpstr>
      <vt:lpstr>What is SNAP?</vt:lpstr>
      <vt:lpstr>Who is Museums for All?</vt:lpstr>
      <vt:lpstr>Why Museums for All?</vt:lpstr>
      <vt:lpstr>Why Museums for All?</vt:lpstr>
      <vt:lpstr>How Museums for All Works</vt:lpstr>
      <vt:lpstr>Let’s Discuss:  How is Museums for All working for you?</vt:lpstr>
      <vt:lpstr>When Museums for All  Isn’t Working</vt:lpstr>
      <vt:lpstr>When Museums for All Isn’t Working</vt:lpstr>
      <vt:lpstr>Museums for All:  Columbus as a Hub City</vt:lpstr>
      <vt:lpstr>PowerPoint Presentation</vt:lpstr>
      <vt:lpstr>PowerPoint Presentation</vt:lpstr>
      <vt:lpstr>PowerPoint Presentation</vt:lpstr>
      <vt:lpstr>Ohio History Connection’s  Spark Membership </vt:lpstr>
      <vt:lpstr>Ohio History Connection’s  Spark Membership </vt:lpstr>
      <vt:lpstr>Let’s Discuss:  How does M4A Affect Your Museum?</vt:lpstr>
      <vt:lpstr>Let’s Discuss:  Is Museums for All always the right idea?</vt:lpstr>
      <vt:lpstr>Questions? </vt:lpstr>
    </vt:vector>
  </TitlesOfParts>
  <Company>Ohio History Connection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- Calibri (size 44, bold, white)</dc:title>
  <dc:creator>Alex Ingley</dc:creator>
  <cp:lastModifiedBy>Alex Ingley</cp:lastModifiedBy>
  <cp:revision>71</cp:revision>
  <cp:lastPrinted>2023-03-23T14:52:33Z</cp:lastPrinted>
  <dcterms:created xsi:type="dcterms:W3CDTF">2022-03-30T15:39:01Z</dcterms:created>
  <dcterms:modified xsi:type="dcterms:W3CDTF">2023-10-06T02:50:21Z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0x0101000FA65F673D09AC4EA205057EA7D7FFF3</vt:lpwstr>
  </property>
</Properties>
</file>