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6"/>
  </p:notesMasterIdLst>
  <p:handoutMasterIdLst>
    <p:handoutMasterId r:id="rId47"/>
  </p:handoutMasterIdLst>
  <p:sldIdLst>
    <p:sldId id="256" r:id="rId3"/>
    <p:sldId id="302" r:id="rId4"/>
    <p:sldId id="301" r:id="rId5"/>
    <p:sldId id="257" r:id="rId6"/>
    <p:sldId id="306" r:id="rId7"/>
    <p:sldId id="258" r:id="rId8"/>
    <p:sldId id="286" r:id="rId9"/>
    <p:sldId id="287" r:id="rId10"/>
    <p:sldId id="259" r:id="rId11"/>
    <p:sldId id="268" r:id="rId12"/>
    <p:sldId id="303" r:id="rId13"/>
    <p:sldId id="288" r:id="rId14"/>
    <p:sldId id="289" r:id="rId15"/>
    <p:sldId id="290" r:id="rId16"/>
    <p:sldId id="283" r:id="rId17"/>
    <p:sldId id="261" r:id="rId18"/>
    <p:sldId id="272" r:id="rId19"/>
    <p:sldId id="273" r:id="rId20"/>
    <p:sldId id="274" r:id="rId21"/>
    <p:sldId id="275" r:id="rId22"/>
    <p:sldId id="276" r:id="rId23"/>
    <p:sldId id="277" r:id="rId24"/>
    <p:sldId id="278" r:id="rId25"/>
    <p:sldId id="279" r:id="rId26"/>
    <p:sldId id="305" r:id="rId27"/>
    <p:sldId id="304" r:id="rId28"/>
    <p:sldId id="291" r:id="rId29"/>
    <p:sldId id="260" r:id="rId30"/>
    <p:sldId id="269" r:id="rId31"/>
    <p:sldId id="292" r:id="rId32"/>
    <p:sldId id="284" r:id="rId33"/>
    <p:sldId id="285" r:id="rId34"/>
    <p:sldId id="293" r:id="rId35"/>
    <p:sldId id="294" r:id="rId36"/>
    <p:sldId id="295" r:id="rId37"/>
    <p:sldId id="262" r:id="rId38"/>
    <p:sldId id="263" r:id="rId39"/>
    <p:sldId id="300" r:id="rId40"/>
    <p:sldId id="298" r:id="rId41"/>
    <p:sldId id="299" r:id="rId42"/>
    <p:sldId id="264" r:id="rId43"/>
    <p:sldId id="296" r:id="rId44"/>
    <p:sldId id="297" r:id="rId45"/>
  </p:sldIdLst>
  <p:sldSz cx="12188825"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74" autoAdjust="0"/>
  </p:normalViewPr>
  <p:slideViewPr>
    <p:cSldViewPr>
      <p:cViewPr varScale="1">
        <p:scale>
          <a:sx n="115" d="100"/>
          <a:sy n="115" d="100"/>
        </p:scale>
        <p:origin x="378" y="114"/>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784AA43A-3F76-4A13-9CD6-36134EB429E3}" type="datetimeFigureOut">
              <a:rPr lang="en-US"/>
              <a:t>10/6/2023</a:t>
            </a:fld>
            <a:endParaRPr/>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5F674A4F-2B7A-4ECB-A400-260B2FFC03C1}" type="datetimeFigureOut">
              <a:rPr lang="en-US"/>
              <a:t>10/6/2023</a:t>
            </a:fld>
            <a:endParaRPr/>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a:p>
        </p:txBody>
      </p:sp>
    </p:spTree>
    <p:extLst>
      <p:ext uri="{BB962C8B-B14F-4D97-AF65-F5344CB8AC3E}">
        <p14:creationId xmlns:p14="http://schemas.microsoft.com/office/powerpoint/2010/main" val="3195741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Let’s face it, if your presenter isn’t interested in the material, the students aren’t going to be interested</a:t>
            </a:r>
          </a:p>
          <a:p>
            <a:pPr marL="465887" lvl="1"/>
            <a:endParaRPr lang="en-US" dirty="0" smtClean="0"/>
          </a:p>
          <a:p>
            <a:pPr lvl="1"/>
            <a:r>
              <a:rPr lang="en-US" dirty="0" smtClean="0"/>
              <a:t>It might your 748</a:t>
            </a:r>
            <a:r>
              <a:rPr lang="en-US" baseline="30000" dirty="0" smtClean="0"/>
              <a:t>th</a:t>
            </a:r>
            <a:r>
              <a:rPr lang="en-US" dirty="0" smtClean="0"/>
              <a:t> time presenting this program, but it’s probably their first time participating… be worthy of that!</a:t>
            </a:r>
          </a:p>
          <a:p>
            <a:endParaRPr lang="en-US" dirty="0"/>
          </a:p>
        </p:txBody>
      </p:sp>
      <p:sp>
        <p:nvSpPr>
          <p:cNvPr id="4" name="Slide Number Placeholder 3"/>
          <p:cNvSpPr>
            <a:spLocks noGrp="1"/>
          </p:cNvSpPr>
          <p:nvPr>
            <p:ph type="sldNum" sz="quarter" idx="10"/>
          </p:nvPr>
        </p:nvSpPr>
        <p:spPr/>
        <p:txBody>
          <a:bodyPr/>
          <a:lstStyle/>
          <a:p>
            <a:fld id="{09E4C51A-091E-47EF-B16F-58EA9A2430D7}" type="slidenum">
              <a:rPr lang="en-US" smtClean="0"/>
              <a:t>14</a:t>
            </a:fld>
            <a:endParaRPr lang="en-US"/>
          </a:p>
        </p:txBody>
      </p:sp>
    </p:spTree>
    <p:extLst>
      <p:ext uri="{BB962C8B-B14F-4D97-AF65-F5344CB8AC3E}">
        <p14:creationId xmlns:p14="http://schemas.microsoft.com/office/powerpoint/2010/main" val="2179238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16</a:t>
            </a:fld>
            <a:endParaRPr lang="en-US"/>
          </a:p>
        </p:txBody>
      </p:sp>
    </p:spTree>
    <p:extLst>
      <p:ext uri="{BB962C8B-B14F-4D97-AF65-F5344CB8AC3E}">
        <p14:creationId xmlns:p14="http://schemas.microsoft.com/office/powerpoint/2010/main" val="2367172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28</a:t>
            </a:fld>
            <a:endParaRPr lang="en-US"/>
          </a:p>
        </p:txBody>
      </p:sp>
    </p:spTree>
    <p:extLst>
      <p:ext uri="{BB962C8B-B14F-4D97-AF65-F5344CB8AC3E}">
        <p14:creationId xmlns:p14="http://schemas.microsoft.com/office/powerpoint/2010/main" val="316796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research conducted by the Southern Poverty Law Center in 2017 shows that our schools are failing to teach the hard history of African enslavement. We surveyed U.S. high school seniors and social studies teachers, analyzed a selection of state content standards, and reviewed 10 popular U.S. history textbooks. </a:t>
            </a:r>
          </a:p>
          <a:p>
            <a:endParaRPr lang="en-US" dirty="0" smtClean="0"/>
          </a:p>
          <a:p>
            <a:r>
              <a:rPr lang="en-US" dirty="0" smtClean="0"/>
              <a:t>The research indicates that</a:t>
            </a:r>
          </a:p>
          <a:p>
            <a:endParaRPr lang="en-US" dirty="0" smtClean="0"/>
          </a:p>
          <a:p>
            <a:endParaRPr lang="en-US" dirty="0" smtClean="0"/>
          </a:p>
          <a:p>
            <a:pPr marL="0" indent="0">
              <a:lnSpc>
                <a:spcPct val="120000"/>
              </a:lnSpc>
              <a:spcBef>
                <a:spcPts val="0"/>
              </a:spcBef>
              <a:buNone/>
            </a:pPr>
            <a:r>
              <a:rPr lang="en-US" b="1" dirty="0" smtClean="0"/>
              <a:t>Teachers are serious about teaching slavery, but there’s a lack of deep coverage of the subject in the classroom.</a:t>
            </a:r>
            <a:endParaRPr lang="en-US" dirty="0" smtClean="0"/>
          </a:p>
          <a:p>
            <a:pPr>
              <a:lnSpc>
                <a:spcPct val="120000"/>
              </a:lnSpc>
              <a:spcBef>
                <a:spcPts val="0"/>
              </a:spcBef>
            </a:pPr>
            <a:r>
              <a:rPr lang="en-US" dirty="0" smtClean="0"/>
              <a:t>Although teachers overwhelmingly (over 90%) claim they feel “comfortable” discussing slavery in their classrooms, their responses to open-ended questions reveal profound unease around the topic.</a:t>
            </a:r>
          </a:p>
          <a:p>
            <a:pPr>
              <a:lnSpc>
                <a:spcPct val="120000"/>
              </a:lnSpc>
              <a:spcBef>
                <a:spcPts val="0"/>
              </a:spcBef>
            </a:pPr>
            <a:r>
              <a:rPr lang="en-US" dirty="0" smtClean="0"/>
              <a:t>58% of teachers find their textbooks inadequate.</a:t>
            </a:r>
          </a:p>
          <a:p>
            <a:endParaRPr lang="en-US" dirty="0" smtClean="0"/>
          </a:p>
          <a:p>
            <a:endParaRPr lang="en-US" dirty="0" smtClean="0"/>
          </a:p>
          <a:p>
            <a:pPr marL="0" indent="0">
              <a:lnSpc>
                <a:spcPct val="120000"/>
              </a:lnSpc>
              <a:spcBef>
                <a:spcPts val="0"/>
              </a:spcBef>
              <a:buNone/>
            </a:pPr>
            <a:r>
              <a:rPr lang="en-US" b="1" dirty="0" smtClean="0"/>
              <a:t>States fail to set appropriately high expectations with their content standards. In a word, the standards are timid.</a:t>
            </a:r>
            <a:endParaRPr lang="en-US" dirty="0" smtClean="0"/>
          </a:p>
          <a:p>
            <a:pPr>
              <a:lnSpc>
                <a:spcPct val="120000"/>
              </a:lnSpc>
              <a:spcBef>
                <a:spcPts val="0"/>
              </a:spcBef>
            </a:pPr>
            <a:r>
              <a:rPr lang="en-US" dirty="0" smtClean="0"/>
              <a:t>Of the 15 sets of state standards we analyzed, none addresses how the ideology of white supremacy rose to justify the institution of slavery; most fail to lay out meaningful requirements for learning about slavery, about the lives of the millions of enslaved people, or about how their labor was essential to the American economy.</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40% of teachers believe their state offers insufficient support for teaching about slavery.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4BDE190-D243-4910-8022-B53BE587038F}" type="slidenum">
              <a:rPr lang="en-US" smtClean="0"/>
              <a:t>34</a:t>
            </a:fld>
            <a:endParaRPr lang="en-US"/>
          </a:p>
        </p:txBody>
      </p:sp>
    </p:spTree>
    <p:extLst>
      <p:ext uri="{BB962C8B-B14F-4D97-AF65-F5344CB8AC3E}">
        <p14:creationId xmlns:p14="http://schemas.microsoft.com/office/powerpoint/2010/main" val="2806192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Looking behind the statistics, we see seven key problems with current practices.</a:t>
            </a:r>
          </a:p>
          <a:p>
            <a:r>
              <a:rPr lang="en-US" sz="1200" b="1" i="0" kern="1200" dirty="0" smtClean="0">
                <a:solidFill>
                  <a:schemeClr val="tx1"/>
                </a:solidFill>
                <a:effectLst/>
                <a:latin typeface="+mn-lt"/>
                <a:ea typeface="+mn-ea"/>
                <a:cs typeface="+mn-cs"/>
              </a:rPr>
              <a:t>1. </a:t>
            </a:r>
            <a:r>
              <a:rPr lang="en-US" sz="1200" b="0" i="0" kern="1200" dirty="0" smtClean="0">
                <a:solidFill>
                  <a:schemeClr val="tx1"/>
                </a:solidFill>
                <a:effectLst/>
                <a:latin typeface="+mn-lt"/>
                <a:ea typeface="+mn-ea"/>
                <a:cs typeface="+mn-cs"/>
              </a:rPr>
              <a:t>We teach about slavery without context, preferring to present the good news before the bad. In elementary school, students learn about the Underground Railroad, about Harriet Tubman or other “feel good” stories, often before they learn about slavery. In high school, there’s overemphasis on Frederick Douglass, abolitionists and the Emancipation Proclamation and little understanding of how slave labor built the nation.</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2. </a:t>
            </a:r>
            <a:r>
              <a:rPr lang="en-US" sz="1200" b="0" i="0" kern="1200" dirty="0" smtClean="0">
                <a:solidFill>
                  <a:schemeClr val="tx1"/>
                </a:solidFill>
                <a:effectLst/>
                <a:latin typeface="+mn-lt"/>
                <a:ea typeface="+mn-ea"/>
                <a:cs typeface="+mn-cs"/>
              </a:rPr>
              <a:t>We tend to subscribe to a progressive view of American history that can acknowledge flaws only to the extent that they have been addressed and solved. Our vision of growing ever “more perfect” stands in the way of our need to face the continuing legacy of the past.</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3. </a:t>
            </a:r>
            <a:r>
              <a:rPr lang="en-US" sz="1200" b="0" i="0" kern="1200" dirty="0" smtClean="0">
                <a:solidFill>
                  <a:schemeClr val="tx1"/>
                </a:solidFill>
                <a:effectLst/>
                <a:latin typeface="+mn-lt"/>
                <a:ea typeface="+mn-ea"/>
                <a:cs typeface="+mn-cs"/>
              </a:rPr>
              <a:t>We teach about the American enslavement of Africans as an exclusively southern institution. While it is true that slavery reached its apex in the South during the years before the Civil War, it is also true that slavery existed in all colonies, and in all states when the Declaration of Independence was signed, and that it continued to be interwoven with the economic fate of the nation long into the 19th century.</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4. </a:t>
            </a:r>
            <a:r>
              <a:rPr lang="en-US" sz="1200" b="0" i="0" kern="1200" dirty="0" smtClean="0">
                <a:solidFill>
                  <a:schemeClr val="tx1"/>
                </a:solidFill>
                <a:effectLst/>
                <a:latin typeface="+mn-lt"/>
                <a:ea typeface="+mn-ea"/>
                <a:cs typeface="+mn-cs"/>
              </a:rPr>
              <a:t>We rarely connect slavery to the ideology that grew up to sustain and protect it: white supremacy. Slavery required white supremacy to persist. In fact, the American ideology of white supremacy, along with accompanying racist dogma, developed precisely to justify the perpetuation of slavery.</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5.</a:t>
            </a:r>
            <a:r>
              <a:rPr lang="en-US" sz="1200" b="0" i="0" kern="1200" dirty="0" smtClean="0">
                <a:solidFill>
                  <a:schemeClr val="tx1"/>
                </a:solidFill>
                <a:effectLst/>
                <a:latin typeface="+mn-lt"/>
                <a:ea typeface="+mn-ea"/>
                <a:cs typeface="+mn-cs"/>
              </a:rPr>
              <a:t> We often rely on pedagogy poorly suited to the topic. When we asked teachers to tell us about their favorite lesson when teaching about slavery, dozens proudly reported classroom simulations. Simulation of traumatic experiences is not shown to be effective as a learning strategy and can harm vulnerable children.</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6. </a:t>
            </a:r>
            <a:r>
              <a:rPr lang="en-US" sz="1200" b="0" i="0" kern="1200" dirty="0" smtClean="0">
                <a:solidFill>
                  <a:schemeClr val="tx1"/>
                </a:solidFill>
                <a:effectLst/>
                <a:latin typeface="+mn-lt"/>
                <a:ea typeface="+mn-ea"/>
                <a:cs typeface="+mn-cs"/>
              </a:rPr>
              <a:t>We rarely make connections to the present. How can students develop a meaningful understanding of the rest of American history if they do not understand the scope and lasting impact of enslavement? Reconstruction, the Great Migration, the Harlem Renaissance and the civil rights movement do not make sense when so divorced from the arc of American history.</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7. </a:t>
            </a:r>
            <a:r>
              <a:rPr lang="en-US" sz="1200" b="0" i="0" kern="1200" dirty="0" smtClean="0">
                <a:solidFill>
                  <a:schemeClr val="tx1"/>
                </a:solidFill>
                <a:effectLst/>
                <a:latin typeface="+mn-lt"/>
                <a:ea typeface="+mn-ea"/>
                <a:cs typeface="+mn-cs"/>
              </a:rPr>
              <a:t>We tend to center on the white experience when we teach about slavery. Too often, the varied, lived experience of enslaved people is neglected while educators focus on the broader political and economic impacts of slavery. Politically and socially, we focus on what white people were doing in the time leading up to the Civil War.</a:t>
            </a:r>
          </a:p>
          <a:p>
            <a:endParaRPr lang="en-US" dirty="0"/>
          </a:p>
        </p:txBody>
      </p:sp>
      <p:sp>
        <p:nvSpPr>
          <p:cNvPr id="4" name="Slide Number Placeholder 3"/>
          <p:cNvSpPr>
            <a:spLocks noGrp="1"/>
          </p:cNvSpPr>
          <p:nvPr>
            <p:ph type="sldNum" sz="quarter" idx="10"/>
          </p:nvPr>
        </p:nvSpPr>
        <p:spPr/>
        <p:txBody>
          <a:bodyPr/>
          <a:lstStyle/>
          <a:p>
            <a:fld id="{94BDE190-D243-4910-8022-B53BE587038F}" type="slidenum">
              <a:rPr lang="en-US" smtClean="0"/>
              <a:t>35</a:t>
            </a:fld>
            <a:endParaRPr lang="en-US"/>
          </a:p>
        </p:txBody>
      </p:sp>
    </p:spTree>
    <p:extLst>
      <p:ext uri="{BB962C8B-B14F-4D97-AF65-F5344CB8AC3E}">
        <p14:creationId xmlns:p14="http://schemas.microsoft.com/office/powerpoint/2010/main" val="278455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36</a:t>
            </a:fld>
            <a:endParaRPr lang="en-US"/>
          </a:p>
        </p:txBody>
      </p:sp>
    </p:spTree>
    <p:extLst>
      <p:ext uri="{BB962C8B-B14F-4D97-AF65-F5344CB8AC3E}">
        <p14:creationId xmlns:p14="http://schemas.microsoft.com/office/powerpoint/2010/main" val="3075426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37</a:t>
            </a:fld>
            <a:endParaRPr lang="en-US"/>
          </a:p>
        </p:txBody>
      </p:sp>
    </p:spTree>
    <p:extLst>
      <p:ext uri="{BB962C8B-B14F-4D97-AF65-F5344CB8AC3E}">
        <p14:creationId xmlns:p14="http://schemas.microsoft.com/office/powerpoint/2010/main" val="1074599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41</a:t>
            </a:fld>
            <a:endParaRPr lang="en-US"/>
          </a:p>
        </p:txBody>
      </p:sp>
    </p:spTree>
    <p:extLst>
      <p:ext uri="{BB962C8B-B14F-4D97-AF65-F5344CB8AC3E}">
        <p14:creationId xmlns:p14="http://schemas.microsoft.com/office/powerpoint/2010/main" val="2797107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Supply them with everything they need… whether its an online survey… or a paper form – if paper, given them a self addressed, stamped envelope – make it as easy as possible</a:t>
            </a:r>
          </a:p>
          <a:p>
            <a:endParaRPr lang="en-US" dirty="0" smtClean="0"/>
          </a:p>
          <a:p>
            <a:r>
              <a:rPr lang="en-US" dirty="0" smtClean="0"/>
              <a:t>Teachers</a:t>
            </a:r>
          </a:p>
          <a:p>
            <a:pPr lvl="1"/>
            <a:r>
              <a:rPr lang="en-US" dirty="0" smtClean="0"/>
              <a:t>Written evaluations with data points</a:t>
            </a:r>
          </a:p>
          <a:p>
            <a:pPr lvl="1"/>
            <a:r>
              <a:rPr lang="en-US" dirty="0" smtClean="0"/>
              <a:t>Open ended questions for feedback</a:t>
            </a:r>
          </a:p>
          <a:p>
            <a:pPr lvl="1"/>
            <a:r>
              <a:rPr lang="en-US" dirty="0" smtClean="0"/>
              <a:t>Supply them with everything they need to do it </a:t>
            </a:r>
          </a:p>
          <a:p>
            <a:pPr lvl="1"/>
            <a:endParaRPr lang="en-US" dirty="0" smtClean="0"/>
          </a:p>
          <a:p>
            <a:r>
              <a:rPr lang="en-US" dirty="0" smtClean="0"/>
              <a:t>School admins</a:t>
            </a:r>
          </a:p>
          <a:p>
            <a:pPr lvl="1"/>
            <a:r>
              <a:rPr lang="en-US" dirty="0" smtClean="0"/>
              <a:t>It can be a challenge to track program impact over time, especially with a one and done program – perhaps invite school admins to join in the program to see how it goes</a:t>
            </a:r>
          </a:p>
          <a:p>
            <a:pPr lvl="1"/>
            <a:endParaRPr lang="en-US" dirty="0" smtClean="0"/>
          </a:p>
          <a:p>
            <a:pPr lvl="1"/>
            <a:endParaRPr lang="en-US" dirty="0" smtClean="0"/>
          </a:p>
          <a:p>
            <a:r>
              <a:rPr lang="en-US" dirty="0" smtClean="0"/>
              <a:t>Students</a:t>
            </a:r>
          </a:p>
          <a:p>
            <a:pPr lvl="1"/>
            <a:r>
              <a:rPr lang="en-US" dirty="0" smtClean="0"/>
              <a:t>Gauge interest throughout the program</a:t>
            </a:r>
          </a:p>
          <a:p>
            <a:pPr lvl="1"/>
            <a:r>
              <a:rPr lang="en-US" dirty="0" smtClean="0"/>
              <a:t>Track the questions asked</a:t>
            </a:r>
          </a:p>
          <a:p>
            <a:pPr lvl="2"/>
            <a:r>
              <a:rPr lang="en-US" dirty="0" smtClean="0"/>
              <a:t>Are there common questions? Consider adapting the program to include that information</a:t>
            </a:r>
          </a:p>
          <a:p>
            <a:pPr lvl="1"/>
            <a:r>
              <a:rPr lang="en-US" dirty="0" smtClean="0"/>
              <a:t>Ask them what they liked and what they would change</a:t>
            </a:r>
          </a:p>
          <a:p>
            <a:endParaRPr lang="en-US" dirty="0"/>
          </a:p>
        </p:txBody>
      </p:sp>
      <p:sp>
        <p:nvSpPr>
          <p:cNvPr id="4" name="Slide Number Placeholder 3"/>
          <p:cNvSpPr>
            <a:spLocks noGrp="1"/>
          </p:cNvSpPr>
          <p:nvPr>
            <p:ph type="sldNum" sz="quarter" idx="10"/>
          </p:nvPr>
        </p:nvSpPr>
        <p:spPr/>
        <p:txBody>
          <a:bodyPr/>
          <a:lstStyle/>
          <a:p>
            <a:fld id="{09E4C51A-091E-47EF-B16F-58EA9A2430D7}" type="slidenum">
              <a:rPr lang="en-US" smtClean="0"/>
              <a:t>42</a:t>
            </a:fld>
            <a:endParaRPr lang="en-US"/>
          </a:p>
        </p:txBody>
      </p:sp>
    </p:spTree>
    <p:extLst>
      <p:ext uri="{BB962C8B-B14F-4D97-AF65-F5344CB8AC3E}">
        <p14:creationId xmlns:p14="http://schemas.microsoft.com/office/powerpoint/2010/main" val="4059106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E4C51A-091E-47EF-B16F-58EA9A2430D7}" type="slidenum">
              <a:rPr lang="en-US" smtClean="0"/>
              <a:t>43</a:t>
            </a:fld>
            <a:endParaRPr lang="en-US"/>
          </a:p>
        </p:txBody>
      </p:sp>
    </p:spTree>
    <p:extLst>
      <p:ext uri="{BB962C8B-B14F-4D97-AF65-F5344CB8AC3E}">
        <p14:creationId xmlns:p14="http://schemas.microsoft.com/office/powerpoint/2010/main" val="282434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411522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363320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your mission and find the story that you want to tell.</a:t>
            </a:r>
          </a:p>
          <a:p>
            <a:pPr lvl="1"/>
            <a:r>
              <a:rPr lang="en-US" dirty="0" smtClean="0"/>
              <a:t>You might have one story or you might have 1,000 stories</a:t>
            </a:r>
          </a:p>
          <a:p>
            <a:pPr lvl="1"/>
            <a:r>
              <a:rPr lang="en-US" dirty="0" smtClean="0"/>
              <a:t>Leverage your collection and find what speaks to you</a:t>
            </a:r>
          </a:p>
          <a:p>
            <a:endParaRPr lang="en-US" dirty="0" smtClean="0"/>
          </a:p>
          <a:p>
            <a:endParaRPr lang="en-US" dirty="0" smtClean="0"/>
          </a:p>
          <a:p>
            <a:r>
              <a:rPr lang="en-US" dirty="0" smtClean="0"/>
              <a:t>You will probably only ever teach an inch of that story – but you need to know it a mile deep</a:t>
            </a:r>
          </a:p>
          <a:p>
            <a:endParaRPr lang="en-US" dirty="0" smtClean="0"/>
          </a:p>
          <a:p>
            <a:r>
              <a:rPr lang="en-US" dirty="0" smtClean="0"/>
              <a:t>Students will come at you with questions you’ve likely never thought of and you need to be prepared to answer those questions</a:t>
            </a:r>
          </a:p>
          <a:p>
            <a:endParaRPr lang="en-US" dirty="0"/>
          </a:p>
        </p:txBody>
      </p:sp>
      <p:sp>
        <p:nvSpPr>
          <p:cNvPr id="4" name="Slide Number Placeholder 3"/>
          <p:cNvSpPr>
            <a:spLocks noGrp="1"/>
          </p:cNvSpPr>
          <p:nvPr>
            <p:ph type="sldNum" sz="quarter" idx="10"/>
          </p:nvPr>
        </p:nvSpPr>
        <p:spPr/>
        <p:txBody>
          <a:bodyPr/>
          <a:lstStyle/>
          <a:p>
            <a:fld id="{94BDE190-D243-4910-8022-B53BE587038F}" type="slidenum">
              <a:rPr lang="en-US" smtClean="0"/>
              <a:t>7</a:t>
            </a:fld>
            <a:endParaRPr lang="en-US"/>
          </a:p>
        </p:txBody>
      </p:sp>
    </p:spTree>
    <p:extLst>
      <p:ext uri="{BB962C8B-B14F-4D97-AF65-F5344CB8AC3E}">
        <p14:creationId xmlns:p14="http://schemas.microsoft.com/office/powerpoint/2010/main" val="12353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E4C51A-091E-47EF-B16F-58EA9A2430D7}" type="slidenum">
              <a:rPr lang="en-US" smtClean="0"/>
              <a:t>8</a:t>
            </a:fld>
            <a:endParaRPr lang="en-US"/>
          </a:p>
        </p:txBody>
      </p:sp>
    </p:spTree>
    <p:extLst>
      <p:ext uri="{BB962C8B-B14F-4D97-AF65-F5344CB8AC3E}">
        <p14:creationId xmlns:p14="http://schemas.microsoft.com/office/powerpoint/2010/main" val="203417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a:p>
        </p:txBody>
      </p:sp>
    </p:spTree>
    <p:extLst>
      <p:ext uri="{BB962C8B-B14F-4D97-AF65-F5344CB8AC3E}">
        <p14:creationId xmlns:p14="http://schemas.microsoft.com/office/powerpoint/2010/main" val="2932608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a:p>
        </p:txBody>
      </p:sp>
    </p:spTree>
    <p:extLst>
      <p:ext uri="{BB962C8B-B14F-4D97-AF65-F5344CB8AC3E}">
        <p14:creationId xmlns:p14="http://schemas.microsoft.com/office/powerpoint/2010/main" val="308396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Immersive</a:t>
            </a:r>
          </a:p>
          <a:p>
            <a:pPr lvl="1"/>
            <a:r>
              <a:rPr lang="en-US" dirty="0" smtClean="0"/>
              <a:t>Role playing can be a great way to learn about life in the past – students can do this through a game, portray a news reporter and interview someone, write a diary from a first-person perspective</a:t>
            </a:r>
          </a:p>
          <a:p>
            <a:pPr lvl="1"/>
            <a:r>
              <a:rPr lang="en-US" dirty="0" smtClean="0"/>
              <a:t>Role playing </a:t>
            </a:r>
            <a:r>
              <a:rPr lang="en-US" b="1" dirty="0" smtClean="0"/>
              <a:t>can also go too far</a:t>
            </a:r>
          </a:p>
          <a:p>
            <a:pPr lvl="2"/>
            <a:r>
              <a:rPr lang="en-US" dirty="0" smtClean="0"/>
              <a:t>Students should never be forced to portray someone </a:t>
            </a:r>
          </a:p>
          <a:p>
            <a:pPr lvl="2"/>
            <a:endParaRPr lang="en-US" dirty="0" smtClean="0"/>
          </a:p>
          <a:p>
            <a:pPr lvl="2"/>
            <a:endParaRPr lang="en-US" dirty="0" smtClean="0"/>
          </a:p>
          <a:p>
            <a:pPr marL="931774" lvl="2" defTabSz="931774"/>
            <a:r>
              <a:rPr lang="en-US" dirty="0" smtClean="0"/>
              <a:t>– never ask a student to portray a marginalized or </a:t>
            </a:r>
            <a:r>
              <a:rPr lang="en-US" dirty="0" err="1" smtClean="0"/>
              <a:t>minoritized</a:t>
            </a:r>
            <a:r>
              <a:rPr lang="en-US" dirty="0" smtClean="0"/>
              <a:t> person for the sake of a lesson, no student should ever have to pretend to pick cotton – or buy and sell another student </a:t>
            </a:r>
          </a:p>
          <a:p>
            <a:pPr lvl="2"/>
            <a:endParaRPr lang="en-US" dirty="0" smtClean="0"/>
          </a:p>
          <a:p>
            <a:pPr lvl="2"/>
            <a:endParaRPr lang="en-US" dirty="0" smtClean="0"/>
          </a:p>
          <a:p>
            <a:endParaRPr lang="en-US" dirty="0"/>
          </a:p>
        </p:txBody>
      </p:sp>
      <p:sp>
        <p:nvSpPr>
          <p:cNvPr id="4" name="Slide Number Placeholder 3"/>
          <p:cNvSpPr>
            <a:spLocks noGrp="1"/>
          </p:cNvSpPr>
          <p:nvPr>
            <p:ph type="sldNum" sz="quarter" idx="10"/>
          </p:nvPr>
        </p:nvSpPr>
        <p:spPr/>
        <p:txBody>
          <a:bodyPr/>
          <a:lstStyle/>
          <a:p>
            <a:fld id="{09E4C51A-091E-47EF-B16F-58EA9A2430D7}" type="slidenum">
              <a:rPr lang="en-US" smtClean="0"/>
              <a:t>12</a:t>
            </a:fld>
            <a:endParaRPr lang="en-US"/>
          </a:p>
        </p:txBody>
      </p:sp>
    </p:spTree>
    <p:extLst>
      <p:ext uri="{BB962C8B-B14F-4D97-AF65-F5344CB8AC3E}">
        <p14:creationId xmlns:p14="http://schemas.microsoft.com/office/powerpoint/2010/main" val="2148840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Interactive</a:t>
            </a:r>
          </a:p>
          <a:p>
            <a:pPr lvl="1"/>
            <a:r>
              <a:rPr lang="en-US" dirty="0" smtClean="0"/>
              <a:t>Can students handle artifacts? </a:t>
            </a:r>
          </a:p>
          <a:p>
            <a:pPr lvl="2"/>
            <a:r>
              <a:rPr lang="en-US" dirty="0" smtClean="0"/>
              <a:t>Copies of primary sources?</a:t>
            </a:r>
          </a:p>
          <a:p>
            <a:pPr lvl="2"/>
            <a:r>
              <a:rPr lang="en-US" dirty="0" smtClean="0"/>
              <a:t>Reproduction artifacts?</a:t>
            </a:r>
          </a:p>
          <a:p>
            <a:pPr lvl="2"/>
            <a:endParaRPr lang="en-US" dirty="0" smtClean="0"/>
          </a:p>
          <a:p>
            <a:pPr lvl="1"/>
            <a:r>
              <a:rPr lang="en-US" dirty="0" smtClean="0"/>
              <a:t>Can students ask questions? </a:t>
            </a:r>
          </a:p>
          <a:p>
            <a:pPr lvl="1"/>
            <a:r>
              <a:rPr lang="en-US" dirty="0" smtClean="0"/>
              <a:t>	You might think</a:t>
            </a:r>
            <a:r>
              <a:rPr lang="en-US" baseline="0" dirty="0" smtClean="0"/>
              <a:t> this is silly… but it’s not.</a:t>
            </a:r>
          </a:p>
          <a:p>
            <a:pPr lvl="1"/>
            <a:endParaRPr lang="en-US" baseline="0" dirty="0" smtClean="0"/>
          </a:p>
          <a:p>
            <a:pPr lvl="1"/>
            <a:r>
              <a:rPr lang="en-US" baseline="0" dirty="0" smtClean="0"/>
              <a:t>This is where the presenter needs to have a solid foundation of knowledge.</a:t>
            </a:r>
            <a:endParaRPr lang="en-US" dirty="0" smtClean="0"/>
          </a:p>
          <a:p>
            <a:endParaRPr lang="en-US" dirty="0"/>
          </a:p>
        </p:txBody>
      </p:sp>
      <p:sp>
        <p:nvSpPr>
          <p:cNvPr id="4" name="Slide Number Placeholder 3"/>
          <p:cNvSpPr>
            <a:spLocks noGrp="1"/>
          </p:cNvSpPr>
          <p:nvPr>
            <p:ph type="sldNum" sz="quarter" idx="10"/>
          </p:nvPr>
        </p:nvSpPr>
        <p:spPr/>
        <p:txBody>
          <a:bodyPr/>
          <a:lstStyle/>
          <a:p>
            <a:fld id="{09E4C51A-091E-47EF-B16F-58EA9A2430D7}" type="slidenum">
              <a:rPr lang="en-US" smtClean="0"/>
              <a:t>13</a:t>
            </a:fld>
            <a:endParaRPr lang="en-US"/>
          </a:p>
        </p:txBody>
      </p:sp>
    </p:spTree>
    <p:extLst>
      <p:ext uri="{BB962C8B-B14F-4D97-AF65-F5344CB8AC3E}">
        <p14:creationId xmlns:p14="http://schemas.microsoft.com/office/powerpoint/2010/main" val="1170432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10/6/2023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10/6/2023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10/6/2023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10/6/2023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10/6/2023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10/6/2023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10/6/2023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10/6/2023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10/6/2023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10/6/2023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10/6/2023</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Museum Education 101 </a:t>
            </a:r>
            <a:br>
              <a:rPr lang="en-US" dirty="0" smtClean="0"/>
            </a:br>
            <a:r>
              <a:rPr lang="en-US" dirty="0" smtClean="0"/>
              <a:t>and 201</a:t>
            </a:r>
            <a:endParaRPr lang="en-US" dirty="0"/>
          </a:p>
        </p:txBody>
      </p:sp>
      <p:sp>
        <p:nvSpPr>
          <p:cNvPr id="3" name="Subtitle 2"/>
          <p:cNvSpPr>
            <a:spLocks noGrp="1"/>
          </p:cNvSpPr>
          <p:nvPr>
            <p:ph type="subTitle" idx="1"/>
          </p:nvPr>
        </p:nvSpPr>
        <p:spPr/>
        <p:txBody>
          <a:bodyPr/>
          <a:lstStyle/>
          <a:p>
            <a:pPr algn="ctr"/>
            <a:r>
              <a:rPr lang="en-US" dirty="0" smtClean="0"/>
              <a:t>Traci Manning</a:t>
            </a:r>
          </a:p>
          <a:p>
            <a:pPr algn="ctr"/>
            <a:r>
              <a:rPr lang="en-US" dirty="0" smtClean="0"/>
              <a:t>Curator of Education, Mahoning Valley Historical Society</a:t>
            </a:r>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Identify Type of Program</a:t>
            </a:r>
            <a:endParaRPr lang="en-US" dirty="0"/>
          </a:p>
        </p:txBody>
      </p:sp>
      <p:sp>
        <p:nvSpPr>
          <p:cNvPr id="3" name="Content Placeholder 2"/>
          <p:cNvSpPr>
            <a:spLocks noGrp="1"/>
          </p:cNvSpPr>
          <p:nvPr>
            <p:ph sz="half" idx="1"/>
          </p:nvPr>
        </p:nvSpPr>
        <p:spPr>
          <a:xfrm>
            <a:off x="1293813" y="1905000"/>
            <a:ext cx="4724400" cy="4267200"/>
          </a:xfrm>
        </p:spPr>
        <p:txBody>
          <a:bodyPr>
            <a:normAutofit fontScale="62500" lnSpcReduction="20000"/>
          </a:bodyPr>
          <a:lstStyle/>
          <a:p>
            <a:pPr>
              <a:lnSpc>
                <a:spcPct val="120000"/>
              </a:lnSpc>
              <a:spcBef>
                <a:spcPts val="0"/>
              </a:spcBef>
            </a:pPr>
            <a:r>
              <a:rPr lang="en-US" dirty="0" smtClean="0"/>
              <a:t>Walking tour</a:t>
            </a:r>
          </a:p>
          <a:p>
            <a:pPr>
              <a:lnSpc>
                <a:spcPct val="120000"/>
              </a:lnSpc>
              <a:spcBef>
                <a:spcPts val="0"/>
              </a:spcBef>
            </a:pPr>
            <a:r>
              <a:rPr lang="en-US" dirty="0" smtClean="0"/>
              <a:t>Lecture</a:t>
            </a:r>
          </a:p>
          <a:p>
            <a:pPr>
              <a:lnSpc>
                <a:spcPct val="120000"/>
              </a:lnSpc>
              <a:spcBef>
                <a:spcPts val="0"/>
              </a:spcBef>
            </a:pPr>
            <a:r>
              <a:rPr lang="en-US" dirty="0" smtClean="0"/>
              <a:t>Panel discussion</a:t>
            </a:r>
          </a:p>
          <a:p>
            <a:pPr>
              <a:lnSpc>
                <a:spcPct val="120000"/>
              </a:lnSpc>
              <a:spcBef>
                <a:spcPts val="0"/>
              </a:spcBef>
            </a:pPr>
            <a:r>
              <a:rPr lang="en-US" dirty="0" smtClean="0"/>
              <a:t>Hands-on pop up</a:t>
            </a:r>
          </a:p>
          <a:p>
            <a:pPr>
              <a:lnSpc>
                <a:spcPct val="120000"/>
              </a:lnSpc>
              <a:spcBef>
                <a:spcPts val="0"/>
              </a:spcBef>
            </a:pPr>
            <a:r>
              <a:rPr lang="en-US" dirty="0" smtClean="0"/>
              <a:t>Food based program</a:t>
            </a:r>
          </a:p>
          <a:p>
            <a:pPr>
              <a:lnSpc>
                <a:spcPct val="120000"/>
              </a:lnSpc>
              <a:spcBef>
                <a:spcPts val="0"/>
              </a:spcBef>
            </a:pPr>
            <a:r>
              <a:rPr lang="en-US" dirty="0" smtClean="0"/>
              <a:t>Blog, written story</a:t>
            </a:r>
          </a:p>
          <a:p>
            <a:pPr>
              <a:lnSpc>
                <a:spcPct val="120000"/>
              </a:lnSpc>
              <a:spcBef>
                <a:spcPts val="0"/>
              </a:spcBef>
            </a:pPr>
            <a:r>
              <a:rPr lang="en-US" dirty="0" smtClean="0"/>
              <a:t>Video, interview</a:t>
            </a:r>
          </a:p>
          <a:p>
            <a:pPr>
              <a:lnSpc>
                <a:spcPct val="120000"/>
              </a:lnSpc>
              <a:spcBef>
                <a:spcPts val="0"/>
              </a:spcBef>
            </a:pPr>
            <a:r>
              <a:rPr lang="en-US" dirty="0" smtClean="0"/>
              <a:t>TV segment </a:t>
            </a:r>
          </a:p>
          <a:p>
            <a:pPr>
              <a:lnSpc>
                <a:spcPct val="120000"/>
              </a:lnSpc>
              <a:spcBef>
                <a:spcPts val="0"/>
              </a:spcBef>
            </a:pPr>
            <a:r>
              <a:rPr lang="en-US" dirty="0" smtClean="0"/>
              <a:t>Newspaper article</a:t>
            </a:r>
          </a:p>
          <a:p>
            <a:pPr>
              <a:lnSpc>
                <a:spcPct val="120000"/>
              </a:lnSpc>
              <a:spcBef>
                <a:spcPts val="0"/>
              </a:spcBef>
            </a:pPr>
            <a:r>
              <a:rPr lang="en-US" dirty="0" smtClean="0"/>
              <a:t>Social media posts</a:t>
            </a:r>
          </a:p>
          <a:p>
            <a:pPr>
              <a:lnSpc>
                <a:spcPct val="120000"/>
              </a:lnSpc>
              <a:spcBef>
                <a:spcPts val="0"/>
              </a:spcBef>
            </a:pPr>
            <a:r>
              <a:rPr lang="en-US" dirty="0" smtClean="0"/>
              <a:t>Museum tours</a:t>
            </a:r>
          </a:p>
          <a:p>
            <a:pPr>
              <a:lnSpc>
                <a:spcPct val="120000"/>
              </a:lnSpc>
              <a:spcBef>
                <a:spcPts val="0"/>
              </a:spcBef>
            </a:pPr>
            <a:r>
              <a:rPr lang="en-US" dirty="0" smtClean="0"/>
              <a:t>Museum exhibits</a:t>
            </a:r>
          </a:p>
          <a:p>
            <a:pPr lvl="1">
              <a:lnSpc>
                <a:spcPct val="120000"/>
              </a:lnSpc>
              <a:spcBef>
                <a:spcPts val="0"/>
              </a:spcBef>
            </a:pPr>
            <a:r>
              <a:rPr lang="en-US" dirty="0" smtClean="0"/>
              <a:t>(remember, those are part of museum education, too!!) </a:t>
            </a:r>
            <a:endParaRPr lang="en-US" dirty="0" smtClean="0"/>
          </a:p>
          <a:p>
            <a:pPr>
              <a:lnSpc>
                <a:spcPct val="120000"/>
              </a:lnSpc>
              <a:spcBef>
                <a:spcPts val="0"/>
              </a:spcBef>
            </a:pPr>
            <a:endParaRPr lang="en-US" dirty="0" smtClean="0"/>
          </a:p>
          <a:p>
            <a:pPr>
              <a:lnSpc>
                <a:spcPct val="120000"/>
              </a:lnSpc>
              <a:spcBef>
                <a:spcPts val="0"/>
              </a:spcBef>
            </a:pPr>
            <a:endParaRPr lang="en-US" dirty="0"/>
          </a:p>
          <a:p>
            <a:pPr>
              <a:lnSpc>
                <a:spcPct val="120000"/>
              </a:lnSpc>
              <a:spcBef>
                <a:spcPts val="0"/>
              </a:spcBef>
            </a:pPr>
            <a:r>
              <a:rPr lang="en-US" dirty="0" smtClean="0"/>
              <a:t>Museum education comes in many shapes and styles </a:t>
            </a:r>
            <a:endParaRPr lang="en-US" dirty="0"/>
          </a:p>
        </p:txBody>
      </p:sp>
      <p:sp>
        <p:nvSpPr>
          <p:cNvPr id="4" name="Content Placeholder 3"/>
          <p:cNvSpPr>
            <a:spLocks noGrp="1"/>
          </p:cNvSpPr>
          <p:nvPr>
            <p:ph sz="half" idx="2"/>
          </p:nvPr>
        </p:nvSpPr>
        <p:spPr/>
        <p:txBody>
          <a:bodyPr>
            <a:normAutofit fontScale="62500" lnSpcReduction="20000"/>
          </a:bodyPr>
          <a:lstStyle/>
          <a:p>
            <a:r>
              <a:rPr lang="en-US" dirty="0" smtClean="0"/>
              <a:t>School program</a:t>
            </a:r>
          </a:p>
          <a:p>
            <a:pPr lvl="1"/>
            <a:r>
              <a:rPr lang="en-US" dirty="0" smtClean="0"/>
              <a:t>Interactive</a:t>
            </a:r>
          </a:p>
          <a:p>
            <a:pPr lvl="1"/>
            <a:r>
              <a:rPr lang="en-US" dirty="0" smtClean="0"/>
              <a:t>Lecture</a:t>
            </a:r>
          </a:p>
          <a:p>
            <a:pPr lvl="1"/>
            <a:r>
              <a:rPr lang="en-US" dirty="0" smtClean="0"/>
              <a:t>Combination? </a:t>
            </a:r>
          </a:p>
        </p:txBody>
      </p:sp>
    </p:spTree>
    <p:extLst>
      <p:ext uri="{BB962C8B-B14F-4D97-AF65-F5344CB8AC3E}">
        <p14:creationId xmlns:p14="http://schemas.microsoft.com/office/powerpoint/2010/main" val="103687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Diving Into School Programs</a:t>
            </a:r>
            <a:endParaRPr lang="en-US" dirty="0"/>
          </a:p>
        </p:txBody>
      </p:sp>
      <p:sp>
        <p:nvSpPr>
          <p:cNvPr id="3" name="Content Placeholder 2"/>
          <p:cNvSpPr>
            <a:spLocks noGrp="1"/>
          </p:cNvSpPr>
          <p:nvPr>
            <p:ph sz="half" idx="1"/>
          </p:nvPr>
        </p:nvSpPr>
        <p:spPr/>
        <p:txBody>
          <a:bodyPr/>
          <a:lstStyle/>
          <a:p>
            <a:r>
              <a:rPr lang="en-US" dirty="0" smtClean="0"/>
              <a:t>Field Trips are on the decline</a:t>
            </a:r>
          </a:p>
          <a:p>
            <a:r>
              <a:rPr lang="en-US" dirty="0" smtClean="0"/>
              <a:t>Funding busses, substitutes…</a:t>
            </a:r>
          </a:p>
          <a:p>
            <a:r>
              <a:rPr lang="en-US" dirty="0" smtClean="0"/>
              <a:t>How do we bring our stories, our collections to students if they don’t come to us?</a:t>
            </a:r>
          </a:p>
          <a:p>
            <a:endParaRPr lang="en-US" dirty="0"/>
          </a:p>
          <a:p>
            <a:r>
              <a:rPr lang="en-US" dirty="0" smtClean="0"/>
              <a:t>Outreach!</a:t>
            </a:r>
            <a:endParaRPr lang="en-US" dirty="0"/>
          </a:p>
        </p:txBody>
      </p:sp>
      <p:sp>
        <p:nvSpPr>
          <p:cNvPr id="4" name="Content Placeholder 3"/>
          <p:cNvSpPr>
            <a:spLocks noGrp="1"/>
          </p:cNvSpPr>
          <p:nvPr>
            <p:ph sz="half" idx="2"/>
          </p:nvPr>
        </p:nvSpPr>
        <p:spPr/>
        <p:txBody>
          <a:bodyPr/>
          <a:lstStyle/>
          <a:p>
            <a:r>
              <a:rPr lang="en-US" dirty="0" smtClean="0"/>
              <a:t>Let’s build a school program!</a:t>
            </a:r>
            <a:endParaRPr lang="en-US" dirty="0"/>
          </a:p>
        </p:txBody>
      </p:sp>
    </p:spTree>
    <p:extLst>
      <p:ext uri="{BB962C8B-B14F-4D97-AF65-F5344CB8AC3E}">
        <p14:creationId xmlns:p14="http://schemas.microsoft.com/office/powerpoint/2010/main" val="644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In-Person Programs – The Three I</a:t>
            </a:r>
            <a:r>
              <a:rPr lang="en-US" sz="3199" dirty="0"/>
              <a:t>s</a:t>
            </a:r>
          </a:p>
        </p:txBody>
      </p:sp>
      <p:sp>
        <p:nvSpPr>
          <p:cNvPr id="3" name="Content Placeholder 2"/>
          <p:cNvSpPr>
            <a:spLocks noGrp="1"/>
          </p:cNvSpPr>
          <p:nvPr>
            <p:ph sz="half" idx="1"/>
          </p:nvPr>
        </p:nvSpPr>
        <p:spPr>
          <a:xfrm>
            <a:off x="837981" y="1676400"/>
            <a:ext cx="3757873" cy="4775349"/>
          </a:xfrm>
        </p:spPr>
        <p:txBody>
          <a:bodyPr>
            <a:normAutofit/>
          </a:bodyPr>
          <a:lstStyle/>
          <a:p>
            <a:pPr marL="0" indent="0">
              <a:buNone/>
            </a:pPr>
            <a:r>
              <a:rPr lang="en-US" sz="3599" dirty="0"/>
              <a:t>Immersive</a:t>
            </a:r>
            <a:br>
              <a:rPr lang="en-US" sz="3599" dirty="0"/>
            </a:br>
            <a:endParaRPr lang="en-US" sz="3599" dirty="0"/>
          </a:p>
          <a:p>
            <a:pPr lvl="1"/>
            <a:r>
              <a:rPr lang="en-US" dirty="0" smtClean="0"/>
              <a:t>Role playing</a:t>
            </a:r>
          </a:p>
          <a:p>
            <a:pPr lvl="1"/>
            <a:r>
              <a:rPr lang="en-US" dirty="0" smtClean="0"/>
              <a:t>First person narratives</a:t>
            </a:r>
          </a:p>
          <a:p>
            <a:pPr lvl="1"/>
            <a:r>
              <a:rPr lang="en-US" dirty="0" smtClean="0"/>
              <a:t>Games</a:t>
            </a:r>
          </a:p>
          <a:p>
            <a:pPr lvl="1"/>
            <a:r>
              <a:rPr lang="en-US" dirty="0" smtClean="0"/>
              <a:t>Journalist activities</a:t>
            </a:r>
          </a:p>
          <a:p>
            <a:pPr lvl="1"/>
            <a:r>
              <a:rPr lang="en-US" dirty="0" smtClean="0"/>
              <a:t>Debates</a:t>
            </a:r>
          </a:p>
          <a:p>
            <a:pPr lvl="2"/>
            <a:endParaRPr lang="en-US" dirty="0"/>
          </a:p>
          <a:p>
            <a:pPr marL="0" indent="0">
              <a:buNone/>
            </a:pPr>
            <a:r>
              <a:rPr lang="en-US" dirty="0" smtClean="0"/>
              <a:t>Be careful not to go too far! </a:t>
            </a:r>
          </a:p>
          <a:p>
            <a:pPr lvl="1"/>
            <a:endParaRPr lang="en-US" dirty="0" smtClean="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1993" y="2191055"/>
            <a:ext cx="7064624" cy="3434191"/>
          </a:xfrm>
        </p:spPr>
      </p:pic>
    </p:spTree>
    <p:extLst>
      <p:ext uri="{BB962C8B-B14F-4D97-AF65-F5344CB8AC3E}">
        <p14:creationId xmlns:p14="http://schemas.microsoft.com/office/powerpoint/2010/main" val="393871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7012" y="762000"/>
            <a:ext cx="4800599" cy="5943600"/>
          </a:xfrm>
        </p:spPr>
        <p:txBody>
          <a:bodyPr>
            <a:normAutofit/>
          </a:bodyPr>
          <a:lstStyle/>
          <a:p>
            <a:pPr marL="0" indent="0" algn="ctr">
              <a:buNone/>
            </a:pPr>
            <a:r>
              <a:rPr lang="en-US" sz="3999" dirty="0"/>
              <a:t>Interactive</a:t>
            </a:r>
            <a:br>
              <a:rPr lang="en-US" sz="3999" dirty="0"/>
            </a:br>
            <a:endParaRPr lang="en-US" sz="3999" dirty="0"/>
          </a:p>
          <a:p>
            <a:pPr lvl="1"/>
            <a:r>
              <a:rPr lang="en-US" dirty="0" smtClean="0"/>
              <a:t>Can students handle artifacts? </a:t>
            </a:r>
          </a:p>
          <a:p>
            <a:pPr lvl="2"/>
            <a:r>
              <a:rPr lang="en-US" dirty="0" smtClean="0"/>
              <a:t>Copies of primary sources?</a:t>
            </a:r>
          </a:p>
          <a:p>
            <a:pPr lvl="2"/>
            <a:r>
              <a:rPr lang="en-US" dirty="0" smtClean="0"/>
              <a:t>Reproduction artifacts?</a:t>
            </a:r>
          </a:p>
          <a:p>
            <a:pPr lvl="2"/>
            <a:endParaRPr lang="en-US" dirty="0"/>
          </a:p>
          <a:p>
            <a:pPr lvl="1"/>
            <a:r>
              <a:rPr lang="en-US" dirty="0" smtClean="0"/>
              <a:t>Can students ask questions?</a:t>
            </a:r>
          </a:p>
          <a:p>
            <a:pPr lvl="1"/>
            <a:endParaRPr lang="en-US" dirty="0"/>
          </a:p>
          <a:p>
            <a:pPr lvl="1"/>
            <a:r>
              <a:rPr lang="en-US" dirty="0" smtClean="0"/>
              <a:t>Prepare to present an inch of the story – but know a mile</a:t>
            </a:r>
            <a:r>
              <a:rPr lang="en-US" dirty="0" smtClean="0"/>
              <a:t>!</a:t>
            </a:r>
          </a:p>
          <a:p>
            <a:pPr lvl="1"/>
            <a:endParaRPr lang="en-US" dirty="0"/>
          </a:p>
          <a:p>
            <a:pPr lvl="1"/>
            <a:r>
              <a:rPr lang="en-US" dirty="0" smtClean="0"/>
              <a:t>It is really hard to be Immersive and Interactive with large groups – all MVHS programs are taught one classroom at a time, not in a large auditorium </a:t>
            </a:r>
            <a:endParaRPr lang="en-US" dirty="0"/>
          </a:p>
          <a:p>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2412" y="2133600"/>
            <a:ext cx="6546046" cy="3182105"/>
          </a:xfrm>
        </p:spPr>
      </p:pic>
    </p:spTree>
    <p:extLst>
      <p:ext uri="{BB962C8B-B14F-4D97-AF65-F5344CB8AC3E}">
        <p14:creationId xmlns:p14="http://schemas.microsoft.com/office/powerpoint/2010/main" val="77952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9 Ideas for Combatting Boredom in School (and Why Being Bored May Not Be  All Ba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84812" y="1905000"/>
            <a:ext cx="6059669" cy="421159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1"/>
          </p:nvPr>
        </p:nvSpPr>
        <p:spPr>
          <a:xfrm>
            <a:off x="812936" y="2755130"/>
            <a:ext cx="4146079" cy="1142745"/>
          </a:xfrm>
        </p:spPr>
        <p:txBody>
          <a:bodyPr>
            <a:normAutofit/>
          </a:bodyPr>
          <a:lstStyle/>
          <a:p>
            <a:pPr marL="0" indent="0" algn="ctr">
              <a:buNone/>
            </a:pPr>
            <a:r>
              <a:rPr lang="en-US" sz="3599" dirty="0"/>
              <a:t>Interesting!</a:t>
            </a:r>
          </a:p>
        </p:txBody>
      </p:sp>
    </p:spTree>
    <p:extLst>
      <p:ext uri="{BB962C8B-B14F-4D97-AF65-F5344CB8AC3E}">
        <p14:creationId xmlns:p14="http://schemas.microsoft.com/office/powerpoint/2010/main" val="275554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Funding</a:t>
            </a:r>
            <a:endParaRPr lang="en-US" dirty="0"/>
          </a:p>
        </p:txBody>
      </p:sp>
      <p:sp>
        <p:nvSpPr>
          <p:cNvPr id="3" name="Content Placeholder 2"/>
          <p:cNvSpPr>
            <a:spLocks noGrp="1"/>
          </p:cNvSpPr>
          <p:nvPr>
            <p:ph sz="half" idx="1"/>
          </p:nvPr>
        </p:nvSpPr>
        <p:spPr/>
        <p:txBody>
          <a:bodyPr/>
          <a:lstStyle/>
          <a:p>
            <a:pPr>
              <a:lnSpc>
                <a:spcPct val="100000"/>
              </a:lnSpc>
              <a:spcBef>
                <a:spcPts val="0"/>
              </a:spcBef>
            </a:pPr>
            <a:r>
              <a:rPr lang="en-US" dirty="0" smtClean="0"/>
              <a:t>Local grants, local foundations</a:t>
            </a:r>
          </a:p>
          <a:p>
            <a:pPr>
              <a:lnSpc>
                <a:spcPct val="100000"/>
              </a:lnSpc>
              <a:spcBef>
                <a:spcPts val="0"/>
              </a:spcBef>
            </a:pPr>
            <a:r>
              <a:rPr lang="en-US" dirty="0" smtClean="0"/>
              <a:t>Prepare a budget for items, marketing, mailings, mileage, staff time (if needed)</a:t>
            </a:r>
          </a:p>
          <a:p>
            <a:pPr>
              <a:lnSpc>
                <a:spcPct val="100000"/>
              </a:lnSpc>
              <a:spcBef>
                <a:spcPts val="0"/>
              </a:spcBef>
            </a:pPr>
            <a:r>
              <a:rPr lang="en-US" dirty="0" smtClean="0"/>
              <a:t>Break down what a single program costs and how many programs are feasible </a:t>
            </a:r>
          </a:p>
          <a:p>
            <a:pPr lvl="1">
              <a:lnSpc>
                <a:spcPct val="100000"/>
              </a:lnSpc>
              <a:spcBef>
                <a:spcPts val="0"/>
              </a:spcBef>
            </a:pPr>
            <a:r>
              <a:rPr lang="en-US" dirty="0" smtClean="0"/>
              <a:t>What items can be used multiple times</a:t>
            </a:r>
          </a:p>
        </p:txBody>
      </p:sp>
      <p:sp>
        <p:nvSpPr>
          <p:cNvPr id="4" name="Content Placeholder 3"/>
          <p:cNvSpPr>
            <a:spLocks noGrp="1"/>
          </p:cNvSpPr>
          <p:nvPr>
            <p:ph sz="half" idx="2"/>
          </p:nvPr>
        </p:nvSpPr>
        <p:spPr/>
        <p:txBody>
          <a:bodyPr/>
          <a:lstStyle/>
          <a:p>
            <a:pPr>
              <a:lnSpc>
                <a:spcPct val="100000"/>
              </a:lnSpc>
              <a:spcBef>
                <a:spcPts val="0"/>
              </a:spcBef>
            </a:pPr>
            <a:r>
              <a:rPr lang="en-US" dirty="0" smtClean="0"/>
              <a:t>Things to think about</a:t>
            </a:r>
          </a:p>
          <a:p>
            <a:pPr lvl="1">
              <a:lnSpc>
                <a:spcPct val="100000"/>
              </a:lnSpc>
              <a:spcBef>
                <a:spcPts val="0"/>
              </a:spcBef>
            </a:pPr>
            <a:r>
              <a:rPr lang="en-US" dirty="0" smtClean="0"/>
              <a:t>Mileage to and from the school/site</a:t>
            </a:r>
          </a:p>
          <a:p>
            <a:pPr lvl="1">
              <a:lnSpc>
                <a:spcPct val="100000"/>
              </a:lnSpc>
              <a:spcBef>
                <a:spcPts val="0"/>
              </a:spcBef>
            </a:pPr>
            <a:r>
              <a:rPr lang="en-US" dirty="0" smtClean="0"/>
              <a:t>Replacing broken items</a:t>
            </a:r>
          </a:p>
          <a:p>
            <a:pPr lvl="1">
              <a:lnSpc>
                <a:spcPct val="100000"/>
              </a:lnSpc>
              <a:spcBef>
                <a:spcPts val="0"/>
              </a:spcBef>
            </a:pPr>
            <a:r>
              <a:rPr lang="en-US" dirty="0" smtClean="0"/>
              <a:t>Copies of worksheets or other materials</a:t>
            </a:r>
          </a:p>
          <a:p>
            <a:pPr lvl="1"/>
            <a:endParaRPr lang="en-US" dirty="0"/>
          </a:p>
        </p:txBody>
      </p:sp>
    </p:spTree>
    <p:extLst>
      <p:ext uri="{BB962C8B-B14F-4D97-AF65-F5344CB8AC3E}">
        <p14:creationId xmlns:p14="http://schemas.microsoft.com/office/powerpoint/2010/main" val="272391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Add Education Elements</a:t>
            </a:r>
            <a:endParaRPr lang="en-US" dirty="0"/>
          </a:p>
        </p:txBody>
      </p:sp>
      <p:sp>
        <p:nvSpPr>
          <p:cNvPr id="4" name="Content Placeholder 3"/>
          <p:cNvSpPr>
            <a:spLocks noGrp="1"/>
          </p:cNvSpPr>
          <p:nvPr>
            <p:ph sz="half" idx="1"/>
          </p:nvPr>
        </p:nvSpPr>
        <p:spPr/>
        <p:txBody>
          <a:bodyPr/>
          <a:lstStyle/>
          <a:p>
            <a:r>
              <a:rPr lang="en-US" dirty="0" smtClean="0"/>
              <a:t>If your program is for school students, it is important to make sure you are aligning your program to curriculum standards</a:t>
            </a:r>
          </a:p>
          <a:p>
            <a:pPr lvl="1"/>
            <a:r>
              <a:rPr lang="en-US" dirty="0" smtClean="0"/>
              <a:t>They aren’t as immense as they appear</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4413" y="1927654"/>
            <a:ext cx="5486400" cy="3657600"/>
          </a:xfrm>
        </p:spPr>
      </p:pic>
    </p:spTree>
    <p:extLst>
      <p:ext uri="{BB962C8B-B14F-4D97-AF65-F5344CB8AC3E}">
        <p14:creationId xmlns:p14="http://schemas.microsoft.com/office/powerpoint/2010/main" val="161439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Ohio Social Studies Standards</a:t>
            </a:r>
            <a:endParaRPr lang="en-US" dirty="0"/>
          </a:p>
        </p:txBody>
      </p:sp>
      <p:sp>
        <p:nvSpPr>
          <p:cNvPr id="3" name="Content Placeholder 2"/>
          <p:cNvSpPr>
            <a:spLocks noGrp="1"/>
          </p:cNvSpPr>
          <p:nvPr>
            <p:ph idx="1"/>
          </p:nvPr>
        </p:nvSpPr>
        <p:spPr/>
        <p:txBody>
          <a:bodyPr/>
          <a:lstStyle/>
          <a:p>
            <a:r>
              <a:rPr lang="en-US" b="1" dirty="0"/>
              <a:t>STRAND DEFINITIONS FOR OHIO’S LEARNING STANDARDS FOR SOCIAL STUDIES STANDARDS, K-8 </a:t>
            </a:r>
            <a:endParaRPr lang="en-US" dirty="0"/>
          </a:p>
          <a:p>
            <a:r>
              <a:rPr lang="en-US" b="1" dirty="0"/>
              <a:t>HISTORY </a:t>
            </a:r>
            <a:endParaRPr lang="en-US" dirty="0"/>
          </a:p>
          <a:p>
            <a:r>
              <a:rPr lang="en-US" dirty="0"/>
              <a:t>Students use materials drawn from the diversity of human experience to </a:t>
            </a:r>
            <a:r>
              <a:rPr lang="en-US" b="1" dirty="0"/>
              <a:t>analyze and interpret </a:t>
            </a:r>
            <a:r>
              <a:rPr lang="en-US" dirty="0"/>
              <a:t>significant events, patterns and themes in the history of Ohio, the United States and the world. </a:t>
            </a:r>
          </a:p>
        </p:txBody>
      </p:sp>
    </p:spTree>
    <p:extLst>
      <p:ext uri="{BB962C8B-B14F-4D97-AF65-F5344CB8AC3E}">
        <p14:creationId xmlns:p14="http://schemas.microsoft.com/office/powerpoint/2010/main" val="161733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HISTORY </a:t>
            </a:r>
            <a:endParaRPr lang="en-US" dirty="0"/>
          </a:p>
          <a:p>
            <a:pPr lvl="1"/>
            <a:r>
              <a:rPr lang="en-US" b="1" dirty="0" smtClean="0"/>
              <a:t>Historical </a:t>
            </a:r>
            <a:r>
              <a:rPr lang="en-US" b="1" dirty="0"/>
              <a:t>Thinking and Skills </a:t>
            </a:r>
            <a:endParaRPr lang="en-US" dirty="0"/>
          </a:p>
          <a:p>
            <a:pPr lvl="2"/>
            <a:r>
              <a:rPr lang="en-US" dirty="0" smtClean="0"/>
              <a:t>Historical </a:t>
            </a:r>
            <a:r>
              <a:rPr lang="en-US" dirty="0"/>
              <a:t>thinking begins with a clear sense of time – past, present and future – and becomes more precise as students progress. Historical thinking includes skills such as locating, researching, analyzing and interpreting primary and secondary sources so that students can begin to understand the relationships among events and draw conclusions. 	</a:t>
            </a:r>
          </a:p>
          <a:p>
            <a:endParaRPr lang="en-US" dirty="0"/>
          </a:p>
        </p:txBody>
      </p:sp>
    </p:spTree>
    <p:extLst>
      <p:ext uri="{BB962C8B-B14F-4D97-AF65-F5344CB8AC3E}">
        <p14:creationId xmlns:p14="http://schemas.microsoft.com/office/powerpoint/2010/main" val="99193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3212" y="457200"/>
            <a:ext cx="11582400" cy="5791200"/>
          </a:xfrm>
        </p:spPr>
        <p:txBody>
          <a:bodyPr>
            <a:normAutofit fontScale="85000" lnSpcReduction="20000"/>
          </a:bodyPr>
          <a:lstStyle/>
          <a:p>
            <a:pPr>
              <a:lnSpc>
                <a:spcPct val="110000"/>
              </a:lnSpc>
              <a:spcBef>
                <a:spcPts val="0"/>
              </a:spcBef>
            </a:pPr>
            <a:r>
              <a:rPr lang="en-US" sz="2899" b="1" dirty="0" smtClean="0"/>
              <a:t>K: A </a:t>
            </a:r>
            <a:r>
              <a:rPr lang="en-US" sz="2899" b="1" dirty="0"/>
              <a:t>Child’s Place in Time and Space </a:t>
            </a:r>
          </a:p>
          <a:p>
            <a:pPr lvl="1">
              <a:lnSpc>
                <a:spcPct val="110000"/>
              </a:lnSpc>
              <a:spcBef>
                <a:spcPts val="0"/>
              </a:spcBef>
            </a:pPr>
            <a:r>
              <a:rPr lang="en-US" sz="2499" dirty="0"/>
              <a:t>The kindergarten year is the time for children to begin to form concepts about the world beyond their own classroom and communities. Culture, heritage and democratic principles are explored, building upon the foundation of the classroom experience. Children deepen their learning about themselves and begin to form an understanding of roles, responsibility for actions and decision-making in the context of the group </a:t>
            </a:r>
            <a:r>
              <a:rPr lang="en-US" sz="2499" dirty="0" smtClean="0"/>
              <a:t>setting</a:t>
            </a:r>
            <a:r>
              <a:rPr lang="en-US" sz="2499" dirty="0"/>
              <a:t>	</a:t>
            </a:r>
            <a:endParaRPr lang="en-US" sz="2499" dirty="0" smtClean="0"/>
          </a:p>
          <a:p>
            <a:pPr lvl="1">
              <a:lnSpc>
                <a:spcPct val="110000"/>
              </a:lnSpc>
              <a:spcBef>
                <a:spcPts val="0"/>
              </a:spcBef>
            </a:pPr>
            <a:endParaRPr lang="en-US" sz="2499" dirty="0"/>
          </a:p>
          <a:p>
            <a:pPr>
              <a:lnSpc>
                <a:spcPct val="110000"/>
              </a:lnSpc>
              <a:spcBef>
                <a:spcPts val="0"/>
              </a:spcBef>
            </a:pPr>
            <a:r>
              <a:rPr lang="en-US" sz="2899" b="1" dirty="0" smtClean="0"/>
              <a:t>1</a:t>
            </a:r>
            <a:r>
              <a:rPr lang="en-US" sz="2899" b="1" baseline="30000" dirty="0" smtClean="0"/>
              <a:t>st</a:t>
            </a:r>
            <a:r>
              <a:rPr lang="en-US" sz="2899" b="1" dirty="0" smtClean="0"/>
              <a:t>:  </a:t>
            </a:r>
            <a:r>
              <a:rPr lang="en-US" sz="2899" b="1" dirty="0"/>
              <a:t>Families Now and Long Ago, Near and Far</a:t>
            </a:r>
          </a:p>
          <a:p>
            <a:pPr lvl="1">
              <a:lnSpc>
                <a:spcPct val="110000"/>
              </a:lnSpc>
              <a:spcBef>
                <a:spcPts val="0"/>
              </a:spcBef>
            </a:pPr>
            <a:r>
              <a:rPr lang="en-US" sz="2499" dirty="0"/>
              <a:t>The first-grade year builds on the concepts developed in kindergarten by focusing on the individual as a member of a family. Students begin to </a:t>
            </a:r>
            <a:r>
              <a:rPr lang="en-US" sz="2499" b="1" u="sng" dirty="0" smtClean="0"/>
              <a:t>understand how families lived long ago</a:t>
            </a:r>
            <a:r>
              <a:rPr lang="en-US" sz="2499" dirty="0" smtClean="0"/>
              <a:t> </a:t>
            </a:r>
            <a:r>
              <a:rPr lang="en-US" sz="2499" dirty="0"/>
              <a:t>and how they live in other cultures. They develop concepts about how the world is organized spatially through beginning map skills. They build the foundation for understanding principles of government and their roles as citizens. 	</a:t>
            </a:r>
            <a:endParaRPr lang="en-US" sz="2499" dirty="0" smtClean="0"/>
          </a:p>
          <a:p>
            <a:pPr marL="301752" lvl="1" indent="0">
              <a:lnSpc>
                <a:spcPct val="110000"/>
              </a:lnSpc>
              <a:spcBef>
                <a:spcPts val="0"/>
              </a:spcBef>
              <a:buNone/>
            </a:pPr>
            <a:endParaRPr lang="en-US" sz="2499" dirty="0"/>
          </a:p>
          <a:p>
            <a:pPr>
              <a:lnSpc>
                <a:spcPct val="110000"/>
              </a:lnSpc>
              <a:spcBef>
                <a:spcPts val="0"/>
              </a:spcBef>
            </a:pPr>
            <a:r>
              <a:rPr lang="en-US" sz="2899" b="1" dirty="0" smtClean="0"/>
              <a:t>2</a:t>
            </a:r>
            <a:r>
              <a:rPr lang="en-US" sz="2899" b="1" baseline="30000" dirty="0" smtClean="0"/>
              <a:t>nd</a:t>
            </a:r>
            <a:r>
              <a:rPr lang="en-US" sz="2899" b="1" dirty="0" smtClean="0"/>
              <a:t>: </a:t>
            </a:r>
            <a:r>
              <a:rPr lang="en-US" sz="2899" b="1" dirty="0"/>
              <a:t>People Working Together</a:t>
            </a:r>
          </a:p>
          <a:p>
            <a:pPr lvl="1">
              <a:lnSpc>
                <a:spcPct val="110000"/>
              </a:lnSpc>
              <a:spcBef>
                <a:spcPts val="0"/>
              </a:spcBef>
            </a:pPr>
            <a:r>
              <a:rPr lang="en-US" sz="2499" dirty="0"/>
              <a:t>Work serves as an organizing theme for the second grade. Students learn about jobs today and long ago. </a:t>
            </a:r>
            <a:r>
              <a:rPr lang="en-US" sz="2499" b="1" u="sng" dirty="0"/>
              <a:t>They use biographies, primary sources and artifacts as clues to the past. </a:t>
            </a:r>
            <a:r>
              <a:rPr lang="en-US" sz="2499" dirty="0"/>
              <a:t>They deepen their knowledge of diverse cultures and their roles as citizens. 	</a:t>
            </a:r>
          </a:p>
          <a:p>
            <a:endParaRPr lang="en-US" dirty="0"/>
          </a:p>
        </p:txBody>
      </p:sp>
    </p:spTree>
    <p:extLst>
      <p:ext uri="{BB962C8B-B14F-4D97-AF65-F5344CB8AC3E}">
        <p14:creationId xmlns:p14="http://schemas.microsoft.com/office/powerpoint/2010/main" val="357633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Mahoning Valley Historical Society</a:t>
            </a:r>
            <a:endParaRPr lang="en-US" dirty="0"/>
          </a:p>
        </p:txBody>
      </p:sp>
      <p:sp>
        <p:nvSpPr>
          <p:cNvPr id="3" name="Content Placeholder 2"/>
          <p:cNvSpPr>
            <a:spLocks noGrp="1"/>
          </p:cNvSpPr>
          <p:nvPr>
            <p:ph idx="1"/>
          </p:nvPr>
        </p:nvSpPr>
        <p:spPr/>
        <p:txBody>
          <a:bodyPr/>
          <a:lstStyle/>
          <a:p>
            <a:r>
              <a:rPr lang="en-US" dirty="0" smtClean="0"/>
              <a:t>Founded 1875</a:t>
            </a:r>
          </a:p>
          <a:p>
            <a:r>
              <a:rPr lang="en-US" dirty="0" smtClean="0"/>
              <a:t>Millions of archival items</a:t>
            </a:r>
          </a:p>
          <a:p>
            <a:r>
              <a:rPr lang="en-US" dirty="0" smtClean="0"/>
              <a:t>Hundreds of thousands of 3D items, multiple off-site storage locations</a:t>
            </a:r>
          </a:p>
          <a:p>
            <a:r>
              <a:rPr lang="en-US" dirty="0" smtClean="0"/>
              <a:t>3 locations – Arms Family Museum, Tyler History Center, Stewart Media Archives</a:t>
            </a:r>
          </a:p>
          <a:p>
            <a:r>
              <a:rPr lang="en-US" dirty="0" smtClean="0"/>
              <a:t>AAM Accredited since 1977</a:t>
            </a:r>
          </a:p>
          <a:p>
            <a:endParaRPr lang="en-US" dirty="0"/>
          </a:p>
        </p:txBody>
      </p:sp>
    </p:spTree>
    <p:extLst>
      <p:ext uri="{BB962C8B-B14F-4D97-AF65-F5344CB8AC3E}">
        <p14:creationId xmlns:p14="http://schemas.microsoft.com/office/powerpoint/2010/main" val="234526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7012" y="333375"/>
            <a:ext cx="11734800" cy="5843588"/>
          </a:xfrm>
        </p:spPr>
        <p:txBody>
          <a:bodyPr>
            <a:normAutofit fontScale="92500" lnSpcReduction="10000"/>
          </a:bodyPr>
          <a:lstStyle/>
          <a:p>
            <a:pPr>
              <a:lnSpc>
                <a:spcPct val="110000"/>
              </a:lnSpc>
              <a:spcBef>
                <a:spcPts val="0"/>
              </a:spcBef>
            </a:pPr>
            <a:r>
              <a:rPr lang="en-US" b="1" dirty="0" smtClean="0"/>
              <a:t>3</a:t>
            </a:r>
            <a:r>
              <a:rPr lang="en-US" b="1" baseline="30000" dirty="0" smtClean="0"/>
              <a:t>rd</a:t>
            </a:r>
            <a:r>
              <a:rPr lang="en-US" b="1" dirty="0" smtClean="0"/>
              <a:t> Communities: Past and Present, Near and Far </a:t>
            </a:r>
          </a:p>
          <a:p>
            <a:pPr lvl="1">
              <a:lnSpc>
                <a:spcPct val="110000"/>
              </a:lnSpc>
              <a:spcBef>
                <a:spcPts val="0"/>
              </a:spcBef>
            </a:pPr>
            <a:r>
              <a:rPr lang="en-US" dirty="0" smtClean="0"/>
              <a:t>The local community serves as the focal point for third grade as students begin to understand how their communities have changed over time and to make comparisons with communities in other places. The study of </a:t>
            </a:r>
            <a:r>
              <a:rPr lang="en-US" b="1" u="sng" dirty="0" smtClean="0"/>
              <a:t>local history comes alive through the use of artifacts and documents</a:t>
            </a:r>
            <a:r>
              <a:rPr lang="en-US" dirty="0" smtClean="0"/>
              <a:t>. They also learn how communities are governed and how the local economy is organized. 	</a:t>
            </a:r>
            <a:r>
              <a:rPr lang="en-US" dirty="0" smtClean="0"/>
              <a:t/>
            </a:r>
            <a:br>
              <a:rPr lang="en-US" dirty="0" smtClean="0"/>
            </a:br>
            <a:endParaRPr lang="en-US" dirty="0" smtClean="0"/>
          </a:p>
          <a:p>
            <a:pPr>
              <a:lnSpc>
                <a:spcPct val="110000"/>
              </a:lnSpc>
              <a:spcBef>
                <a:spcPts val="0"/>
              </a:spcBef>
            </a:pPr>
            <a:r>
              <a:rPr lang="en-US" b="1" dirty="0" smtClean="0"/>
              <a:t>4</a:t>
            </a:r>
            <a:r>
              <a:rPr lang="en-US" b="1" baseline="30000" dirty="0" smtClean="0"/>
              <a:t>th</a:t>
            </a:r>
            <a:r>
              <a:rPr lang="en-US" b="1" dirty="0" smtClean="0"/>
              <a:t> Ohio in the United States</a:t>
            </a:r>
          </a:p>
          <a:p>
            <a:pPr lvl="1">
              <a:lnSpc>
                <a:spcPct val="110000"/>
              </a:lnSpc>
              <a:spcBef>
                <a:spcPts val="0"/>
              </a:spcBef>
            </a:pPr>
            <a:r>
              <a:rPr lang="en-US" dirty="0" smtClean="0"/>
              <a:t>The fourth-grade year focuses on the early development of Ohio and the United States. Students learn about the history, geography, government and economy of their state and nation. </a:t>
            </a:r>
            <a:r>
              <a:rPr lang="en-US" b="1" u="sng" dirty="0" smtClean="0"/>
              <a:t>Foundations of U.S. history are laid as students study prehistoric Ohio cultures, early American life, the U.S. Constitution, and the development and growth of Ohio and the United States. </a:t>
            </a:r>
            <a:r>
              <a:rPr lang="en-US" dirty="0" smtClean="0"/>
              <a:t>Students begin to understand how ideas and events from the past have shaped Ohio and the United States today. 	</a:t>
            </a:r>
            <a:r>
              <a:rPr lang="en-US" dirty="0" smtClean="0"/>
              <a:t/>
            </a:r>
            <a:br>
              <a:rPr lang="en-US" dirty="0" smtClean="0"/>
            </a:br>
            <a:endParaRPr lang="en-US" dirty="0" smtClean="0"/>
          </a:p>
          <a:p>
            <a:pPr>
              <a:lnSpc>
                <a:spcPct val="110000"/>
              </a:lnSpc>
              <a:spcBef>
                <a:spcPts val="0"/>
              </a:spcBef>
            </a:pPr>
            <a:r>
              <a:rPr lang="en-US" b="1" dirty="0" smtClean="0"/>
              <a:t>5</a:t>
            </a:r>
            <a:r>
              <a:rPr lang="en-US" b="1" baseline="30000" dirty="0" smtClean="0"/>
              <a:t>th</a:t>
            </a:r>
            <a:r>
              <a:rPr lang="en-US" b="1" dirty="0" smtClean="0"/>
              <a:t> Regions and People of the Western Hemisphere</a:t>
            </a:r>
          </a:p>
          <a:p>
            <a:pPr lvl="1">
              <a:lnSpc>
                <a:spcPct val="110000"/>
              </a:lnSpc>
              <a:spcBef>
                <a:spcPts val="0"/>
              </a:spcBef>
            </a:pPr>
            <a:r>
              <a:rPr lang="en-US" dirty="0" smtClean="0"/>
              <a:t>In grade five, students study the Western Hemisphere (North and South America), its geographic features, early history, cultural development and economic change. </a:t>
            </a:r>
            <a:r>
              <a:rPr lang="en-US" b="1" u="sng" dirty="0" smtClean="0"/>
              <a:t>Students learn about the early inhabitants of the Americas and the impact of European exploration and colonization. </a:t>
            </a:r>
            <a:r>
              <a:rPr lang="en-US" dirty="0" smtClean="0"/>
              <a:t>The geographic focus includes the study of contemporary regional characteristics, the movement of people, products and ideas, and cultural diversity. Students develop their understanding of the relationship between markets and available </a:t>
            </a:r>
            <a:r>
              <a:rPr lang="en-US" dirty="0" smtClean="0"/>
              <a:t>resources</a:t>
            </a:r>
            <a:r>
              <a:rPr lang="en-US" dirty="0"/>
              <a:t>.</a:t>
            </a:r>
            <a:endParaRPr lang="en-US" dirty="0" smtClean="0"/>
          </a:p>
          <a:p>
            <a:endParaRPr lang="en-US" dirty="0"/>
          </a:p>
        </p:txBody>
      </p:sp>
    </p:spTree>
    <p:extLst>
      <p:ext uri="{BB962C8B-B14F-4D97-AF65-F5344CB8AC3E}">
        <p14:creationId xmlns:p14="http://schemas.microsoft.com/office/powerpoint/2010/main" val="328991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3212" y="333374"/>
            <a:ext cx="11582400" cy="6143625"/>
          </a:xfrm>
        </p:spPr>
        <p:txBody>
          <a:bodyPr>
            <a:normAutofit/>
          </a:bodyPr>
          <a:lstStyle/>
          <a:p>
            <a:pPr>
              <a:lnSpc>
                <a:spcPct val="100000"/>
              </a:lnSpc>
              <a:spcBef>
                <a:spcPts val="0"/>
              </a:spcBef>
            </a:pPr>
            <a:r>
              <a:rPr lang="en-US" b="1" dirty="0" smtClean="0"/>
              <a:t>6</a:t>
            </a:r>
            <a:r>
              <a:rPr lang="en-US" b="1" baseline="30000" dirty="0" smtClean="0"/>
              <a:t>th</a:t>
            </a:r>
            <a:r>
              <a:rPr lang="en-US" b="1" dirty="0" smtClean="0"/>
              <a:t> Regions </a:t>
            </a:r>
            <a:r>
              <a:rPr lang="en-US" b="1" dirty="0"/>
              <a:t>and People of the Eastern </a:t>
            </a:r>
            <a:r>
              <a:rPr lang="en-US" b="1" dirty="0" smtClean="0"/>
              <a:t>Hemisphere</a:t>
            </a:r>
          </a:p>
          <a:p>
            <a:pPr lvl="1">
              <a:lnSpc>
                <a:spcPct val="100000"/>
              </a:lnSpc>
              <a:spcBef>
                <a:spcPts val="0"/>
              </a:spcBef>
            </a:pPr>
            <a:r>
              <a:rPr lang="en-US" dirty="0" smtClean="0"/>
              <a:t>In </a:t>
            </a:r>
            <a:r>
              <a:rPr lang="en-US" dirty="0"/>
              <a:t>grade six, students study the Eastern Hemisphere (Africa, Asia, Australia and Europe), its geographic features, early history, cultural development and economic change. </a:t>
            </a:r>
            <a:r>
              <a:rPr lang="en-US" b="1" u="sng" dirty="0"/>
              <a:t>Students learn about the development of river civilizations in Africa and Asia, including their governments, cultures and economic systems. </a:t>
            </a:r>
            <a:r>
              <a:rPr lang="en-US" dirty="0"/>
              <a:t>The geographic focus includes the study of contemporary regional characteristics, the movement of people, products and ideas, and cultural diversity. Students develop their understanding of the role of consumers and the interaction of markets, resources and competition. 	</a:t>
            </a:r>
            <a:r>
              <a:rPr lang="en-US" dirty="0" smtClean="0"/>
              <a:t/>
            </a:r>
            <a:br>
              <a:rPr lang="en-US" dirty="0" smtClean="0"/>
            </a:br>
            <a:endParaRPr lang="en-US" dirty="0"/>
          </a:p>
          <a:p>
            <a:pPr>
              <a:lnSpc>
                <a:spcPct val="100000"/>
              </a:lnSpc>
              <a:spcBef>
                <a:spcPts val="0"/>
              </a:spcBef>
            </a:pPr>
            <a:r>
              <a:rPr lang="en-US" b="1" dirty="0" smtClean="0"/>
              <a:t>7</a:t>
            </a:r>
            <a:r>
              <a:rPr lang="en-US" b="1" baseline="30000" dirty="0" smtClean="0"/>
              <a:t>th</a:t>
            </a:r>
            <a:r>
              <a:rPr lang="en-US" b="1" dirty="0" smtClean="0"/>
              <a:t> World </a:t>
            </a:r>
            <a:r>
              <a:rPr lang="en-US" b="1" dirty="0"/>
              <a:t>Studies from 750 B.C. to 1600 A.D.: Ancient Greece to the First Global </a:t>
            </a:r>
            <a:r>
              <a:rPr lang="en-US" b="1" dirty="0" smtClean="0"/>
              <a:t>Age</a:t>
            </a:r>
          </a:p>
          <a:p>
            <a:pPr lvl="1">
              <a:lnSpc>
                <a:spcPct val="100000"/>
              </a:lnSpc>
              <a:spcBef>
                <a:spcPts val="0"/>
              </a:spcBef>
            </a:pPr>
            <a:r>
              <a:rPr lang="en-US" dirty="0" smtClean="0"/>
              <a:t>In </a:t>
            </a:r>
            <a:r>
              <a:rPr lang="en-US" dirty="0"/>
              <a:t>seventh grade, </a:t>
            </a:r>
            <a:r>
              <a:rPr lang="en-US" b="1" u="sng" dirty="0"/>
              <a:t>an integrated study of world history is presented, beginning with ancient Greece and continuing through global exploration. </a:t>
            </a:r>
            <a:r>
              <a:rPr lang="en-US" dirty="0"/>
              <a:t>All four social studies strands are used to illustrate how historic events are shaped by geographic, social, cultural, economic and political factors. Students develop their understanding of how ideas and events from the past have shaped the world today. 	</a:t>
            </a:r>
            <a:r>
              <a:rPr lang="en-US" dirty="0" smtClean="0"/>
              <a:t/>
            </a:r>
            <a:br>
              <a:rPr lang="en-US" dirty="0" smtClean="0"/>
            </a:br>
            <a:endParaRPr lang="en-US" dirty="0"/>
          </a:p>
          <a:p>
            <a:pPr>
              <a:lnSpc>
                <a:spcPct val="100000"/>
              </a:lnSpc>
              <a:spcBef>
                <a:spcPts val="0"/>
              </a:spcBef>
            </a:pPr>
            <a:r>
              <a:rPr lang="en-US" b="1" dirty="0" smtClean="0"/>
              <a:t>8</a:t>
            </a:r>
            <a:r>
              <a:rPr lang="en-US" b="1" baseline="30000" dirty="0" smtClean="0"/>
              <a:t>th</a:t>
            </a:r>
            <a:r>
              <a:rPr lang="en-US" b="1" dirty="0" smtClean="0"/>
              <a:t> U.S</a:t>
            </a:r>
            <a:r>
              <a:rPr lang="en-US" b="1" dirty="0"/>
              <a:t>. Studies from 1492 to 1877: Exploration through </a:t>
            </a:r>
            <a:r>
              <a:rPr lang="en-US" b="1" dirty="0" smtClean="0"/>
              <a:t>Reconstruction</a:t>
            </a:r>
          </a:p>
          <a:p>
            <a:pPr lvl="1">
              <a:lnSpc>
                <a:spcPct val="100000"/>
              </a:lnSpc>
              <a:spcBef>
                <a:spcPts val="0"/>
              </a:spcBef>
            </a:pPr>
            <a:r>
              <a:rPr lang="en-US" b="1" u="sng" dirty="0" smtClean="0"/>
              <a:t>The </a:t>
            </a:r>
            <a:r>
              <a:rPr lang="en-US" b="1" u="sng" dirty="0"/>
              <a:t>historical focus continues in the eighth grade with the study of European exploration and the early years of the United States</a:t>
            </a:r>
            <a:r>
              <a:rPr lang="en-US" dirty="0"/>
              <a:t>. This study incorporates all four social studies strands into a chronologic view of the development of the United States. Students examine how historic events are shaped by geographic, social, cultural, economic and political factors.	</a:t>
            </a:r>
          </a:p>
        </p:txBody>
      </p:sp>
    </p:spTree>
    <p:extLst>
      <p:ext uri="{BB962C8B-B14F-4D97-AF65-F5344CB8AC3E}">
        <p14:creationId xmlns:p14="http://schemas.microsoft.com/office/powerpoint/2010/main" val="369695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8012" y="366713"/>
            <a:ext cx="9904413" cy="598487"/>
          </a:xfrm>
        </p:spPr>
        <p:txBody>
          <a:bodyPr>
            <a:normAutofit/>
          </a:bodyPr>
          <a:lstStyle/>
          <a:p>
            <a:r>
              <a:rPr lang="en-US" dirty="0" smtClean="0"/>
              <a:t>High School Standards</a:t>
            </a:r>
            <a:endParaRPr lang="en-US" dirty="0"/>
          </a:p>
        </p:txBody>
      </p:sp>
      <p:sp>
        <p:nvSpPr>
          <p:cNvPr id="3" name="Content Placeholder 2"/>
          <p:cNvSpPr>
            <a:spLocks noGrp="1"/>
          </p:cNvSpPr>
          <p:nvPr>
            <p:ph idx="4294967295"/>
          </p:nvPr>
        </p:nvSpPr>
        <p:spPr>
          <a:xfrm>
            <a:off x="303212" y="1055688"/>
            <a:ext cx="11506200" cy="5121275"/>
          </a:xfrm>
        </p:spPr>
        <p:txBody>
          <a:bodyPr>
            <a:normAutofit/>
          </a:bodyPr>
          <a:lstStyle/>
          <a:p>
            <a:pPr>
              <a:lnSpc>
                <a:spcPct val="110000"/>
              </a:lnSpc>
              <a:spcBef>
                <a:spcPts val="0"/>
              </a:spcBef>
            </a:pPr>
            <a:r>
              <a:rPr lang="en-US" b="1" dirty="0"/>
              <a:t>AMERICAN HISTORY </a:t>
            </a:r>
            <a:endParaRPr lang="en-US" dirty="0"/>
          </a:p>
          <a:p>
            <a:pPr lvl="1">
              <a:lnSpc>
                <a:spcPct val="110000"/>
              </a:lnSpc>
              <a:spcBef>
                <a:spcPts val="0"/>
              </a:spcBef>
            </a:pPr>
            <a:r>
              <a:rPr lang="en-US" dirty="0" smtClean="0"/>
              <a:t>This </a:t>
            </a:r>
            <a:r>
              <a:rPr lang="en-US" dirty="0"/>
              <a:t>course examines the history of the United States of America from 1877 to the present. The federal republic has withstood challenges to its national security and expanded the rights and roles of its citizens. The episodes of its past have shaped the nature of the country today and prepared it to attend to the challenges of tomorrow. Understanding how these events came to pass and their meaning for today’s citizens is the purpose of this course. </a:t>
            </a:r>
            <a:r>
              <a:rPr lang="en-US" b="1" u="sng" dirty="0"/>
              <a:t>The concepts of historical thinking introduced in earlier grades continue to build with students locating and analyzing primary and secondary sources from multiple perspectives to draw conclusions. </a:t>
            </a:r>
            <a:r>
              <a:rPr lang="en-US" b="1" dirty="0"/>
              <a:t>	</a:t>
            </a:r>
            <a:r>
              <a:rPr lang="en-US" b="1" u="sng" dirty="0" smtClean="0"/>
              <a:t/>
            </a:r>
            <a:br>
              <a:rPr lang="en-US" b="1" u="sng" dirty="0" smtClean="0"/>
            </a:br>
            <a:endParaRPr lang="en-US" b="1" u="sng" dirty="0"/>
          </a:p>
          <a:p>
            <a:endParaRPr lang="en-US" dirty="0"/>
          </a:p>
        </p:txBody>
      </p:sp>
    </p:spTree>
    <p:extLst>
      <p:ext uri="{BB962C8B-B14F-4D97-AF65-F5344CB8AC3E}">
        <p14:creationId xmlns:p14="http://schemas.microsoft.com/office/powerpoint/2010/main" val="238624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l="15693" t="13299" r="17252" b="22819"/>
          <a:stretch/>
        </p:blipFill>
        <p:spPr>
          <a:xfrm>
            <a:off x="383077" y="296909"/>
            <a:ext cx="11405100" cy="6111824"/>
          </a:xfrm>
          <a:prstGeom prst="rect">
            <a:avLst/>
          </a:prstGeom>
        </p:spPr>
      </p:pic>
    </p:spTree>
    <p:extLst>
      <p:ext uri="{BB962C8B-B14F-4D97-AF65-F5344CB8AC3E}">
        <p14:creationId xmlns:p14="http://schemas.microsoft.com/office/powerpoint/2010/main" val="167762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5347" t="12592" r="16194" b="9060"/>
          <a:stretch/>
        </p:blipFill>
        <p:spPr>
          <a:xfrm>
            <a:off x="1065552" y="157608"/>
            <a:ext cx="10047075" cy="6467804"/>
          </a:xfrm>
          <a:prstGeom prst="rect">
            <a:avLst/>
          </a:prstGeom>
        </p:spPr>
      </p:pic>
    </p:spTree>
    <p:extLst>
      <p:ext uri="{BB962C8B-B14F-4D97-AF65-F5344CB8AC3E}">
        <p14:creationId xmlns:p14="http://schemas.microsoft.com/office/powerpoint/2010/main" val="25093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812" y="152400"/>
            <a:ext cx="8620991" cy="6451082"/>
          </a:xfrm>
          <a:prstGeom prst="rect">
            <a:avLst/>
          </a:prstGeom>
        </p:spPr>
      </p:pic>
    </p:spTree>
    <p:extLst>
      <p:ext uri="{BB962C8B-B14F-4D97-AF65-F5344CB8AC3E}">
        <p14:creationId xmlns:p14="http://schemas.microsoft.com/office/powerpoint/2010/main" val="12299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idx="1"/>
          </p:nvPr>
        </p:nvSpPr>
        <p:spPr/>
        <p:txBody>
          <a:bodyPr/>
          <a:lstStyle/>
          <a:p>
            <a:r>
              <a:rPr lang="en-US" dirty="0" smtClean="0"/>
              <a:t>Once you have an idea of where your story fits into the standards, how do you craft a program? </a:t>
            </a:r>
          </a:p>
          <a:p>
            <a:r>
              <a:rPr lang="en-US" dirty="0" smtClean="0"/>
              <a:t>Lay out learning objectives based on those standards – they are broad for a reason</a:t>
            </a:r>
          </a:p>
          <a:p>
            <a:r>
              <a:rPr lang="en-US" dirty="0" smtClean="0"/>
              <a:t>Determine goals </a:t>
            </a:r>
            <a:endParaRPr lang="en-US" dirty="0"/>
          </a:p>
        </p:txBody>
      </p:sp>
    </p:spTree>
    <p:extLst>
      <p:ext uri="{BB962C8B-B14F-4D97-AF65-F5344CB8AC3E}">
        <p14:creationId xmlns:p14="http://schemas.microsoft.com/office/powerpoint/2010/main" val="19470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Put it all together</a:t>
            </a:r>
            <a:endParaRPr lang="en-US" dirty="0"/>
          </a:p>
        </p:txBody>
      </p:sp>
      <p:sp>
        <p:nvSpPr>
          <p:cNvPr id="3" name="Content Placeholder 2"/>
          <p:cNvSpPr>
            <a:spLocks noGrp="1"/>
          </p:cNvSpPr>
          <p:nvPr>
            <p:ph sz="half" idx="1"/>
          </p:nvPr>
        </p:nvSpPr>
        <p:spPr>
          <a:xfrm>
            <a:off x="608013" y="1905000"/>
            <a:ext cx="5334000" cy="4267200"/>
          </a:xfrm>
        </p:spPr>
        <p:txBody>
          <a:bodyPr>
            <a:normAutofit lnSpcReduction="10000"/>
          </a:bodyPr>
          <a:lstStyle/>
          <a:p>
            <a:r>
              <a:rPr lang="en-US" dirty="0" smtClean="0"/>
              <a:t>Think about a sequence and outline instead of a script</a:t>
            </a:r>
          </a:p>
          <a:p>
            <a:pPr lvl="1"/>
            <a:r>
              <a:rPr lang="en-US" dirty="0" smtClean="0"/>
              <a:t>Two programs are never going to be the same</a:t>
            </a:r>
            <a:r>
              <a:rPr lang="en-US" dirty="0" smtClean="0"/>
              <a:t>!</a:t>
            </a:r>
          </a:p>
          <a:p>
            <a:pPr lvl="1"/>
            <a:r>
              <a:rPr lang="en-US" dirty="0" smtClean="0"/>
              <a:t>You might talk about the same topics every time, but likely not in exactly the same way</a:t>
            </a:r>
          </a:p>
          <a:p>
            <a:pPr lvl="1"/>
            <a:r>
              <a:rPr lang="en-US" dirty="0" smtClean="0"/>
              <a:t>Your program might be an introduction, a review, or maybe the only time that topic gets covered </a:t>
            </a:r>
            <a:endParaRPr lang="en-US" dirty="0"/>
          </a:p>
          <a:p>
            <a:pPr lvl="1"/>
            <a:endParaRPr lang="en-US" dirty="0" smtClean="0"/>
          </a:p>
          <a:p>
            <a:r>
              <a:rPr lang="en-US" dirty="0" smtClean="0"/>
              <a:t>Opening, narrative, interactive stations… what is the best way to tell the story?</a:t>
            </a:r>
          </a:p>
        </p:txBody>
      </p:sp>
      <p:sp>
        <p:nvSpPr>
          <p:cNvPr id="4" name="Content Placeholder 3"/>
          <p:cNvSpPr>
            <a:spLocks noGrp="1"/>
          </p:cNvSpPr>
          <p:nvPr>
            <p:ph sz="half" idx="2"/>
          </p:nvPr>
        </p:nvSpPr>
        <p:spPr>
          <a:xfrm>
            <a:off x="6246814" y="1905000"/>
            <a:ext cx="5410197" cy="4267200"/>
          </a:xfrm>
        </p:spPr>
        <p:txBody>
          <a:bodyPr>
            <a:normAutofit lnSpcReduction="10000"/>
          </a:bodyPr>
          <a:lstStyle/>
          <a:p>
            <a:r>
              <a:rPr lang="en-US" dirty="0" smtClean="0"/>
              <a:t>Have a set time in mind, but know that some schools have to fit programs into a full schedule that cannot change, so be adaptable.</a:t>
            </a:r>
          </a:p>
          <a:p>
            <a:r>
              <a:rPr lang="en-US" dirty="0" smtClean="0"/>
              <a:t>45 – 60 minutes is a good range for 2</a:t>
            </a:r>
            <a:r>
              <a:rPr lang="en-US" baseline="30000" dirty="0" smtClean="0"/>
              <a:t>nd</a:t>
            </a:r>
            <a:r>
              <a:rPr lang="en-US" dirty="0" smtClean="0"/>
              <a:t> grade and older</a:t>
            </a:r>
          </a:p>
          <a:p>
            <a:r>
              <a:rPr lang="en-US" dirty="0" smtClean="0"/>
              <a:t>20 – 30 minutes for </a:t>
            </a:r>
            <a:r>
              <a:rPr lang="en-US" dirty="0" err="1" smtClean="0"/>
              <a:t>PreK</a:t>
            </a:r>
            <a:r>
              <a:rPr lang="en-US" dirty="0" smtClean="0"/>
              <a:t> – 1</a:t>
            </a:r>
            <a:r>
              <a:rPr lang="en-US" baseline="30000" dirty="0" smtClean="0"/>
              <a:t>st</a:t>
            </a:r>
            <a:r>
              <a:rPr lang="en-US" dirty="0" smtClean="0"/>
              <a:t> grade</a:t>
            </a:r>
          </a:p>
          <a:p>
            <a:pPr marL="0" indent="0">
              <a:buNone/>
            </a:pPr>
            <a:endParaRPr lang="en-US" dirty="0" smtClean="0"/>
          </a:p>
        </p:txBody>
      </p:sp>
    </p:spTree>
    <p:extLst>
      <p:ext uri="{BB962C8B-B14F-4D97-AF65-F5344CB8AC3E}">
        <p14:creationId xmlns:p14="http://schemas.microsoft.com/office/powerpoint/2010/main" val="249287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Gather Items</a:t>
            </a:r>
            <a:endParaRPr lang="en-US" dirty="0"/>
          </a:p>
        </p:txBody>
      </p:sp>
      <p:sp>
        <p:nvSpPr>
          <p:cNvPr id="4" name="Content Placeholder 3"/>
          <p:cNvSpPr>
            <a:spLocks noGrp="1"/>
          </p:cNvSpPr>
          <p:nvPr>
            <p:ph sz="half" idx="1"/>
          </p:nvPr>
        </p:nvSpPr>
        <p:spPr>
          <a:xfrm>
            <a:off x="1522413" y="1905000"/>
            <a:ext cx="4419599" cy="4572000"/>
          </a:xfrm>
        </p:spPr>
        <p:txBody>
          <a:bodyPr>
            <a:normAutofit lnSpcReduction="10000"/>
          </a:bodyPr>
          <a:lstStyle/>
          <a:p>
            <a:pPr>
              <a:lnSpc>
                <a:spcPct val="100000"/>
              </a:lnSpc>
              <a:spcBef>
                <a:spcPts val="0"/>
              </a:spcBef>
            </a:pPr>
            <a:r>
              <a:rPr lang="en-US" dirty="0" smtClean="0"/>
              <a:t>If the program is interactive, it is important to ensure that your items are durable</a:t>
            </a:r>
            <a:r>
              <a:rPr lang="en-US" dirty="0" smtClean="0"/>
              <a:t>.</a:t>
            </a:r>
          </a:p>
          <a:p>
            <a:pPr>
              <a:lnSpc>
                <a:spcPct val="100000"/>
              </a:lnSpc>
              <a:spcBef>
                <a:spcPts val="0"/>
              </a:spcBef>
            </a:pPr>
            <a:endParaRPr lang="en-US" dirty="0"/>
          </a:p>
          <a:p>
            <a:pPr>
              <a:lnSpc>
                <a:spcPct val="100000"/>
              </a:lnSpc>
              <a:spcBef>
                <a:spcPts val="0"/>
              </a:spcBef>
            </a:pPr>
            <a:r>
              <a:rPr lang="en-US" dirty="0" smtClean="0"/>
              <a:t>3D Materials</a:t>
            </a:r>
            <a:endParaRPr lang="en-US" dirty="0" smtClean="0"/>
          </a:p>
          <a:p>
            <a:pPr lvl="1">
              <a:lnSpc>
                <a:spcPct val="100000"/>
              </a:lnSpc>
              <a:spcBef>
                <a:spcPts val="0"/>
              </a:spcBef>
            </a:pPr>
            <a:r>
              <a:rPr lang="en-US" dirty="0" smtClean="0"/>
              <a:t>It’s best to use reproduction items if you are worried about the item’s safety</a:t>
            </a:r>
            <a:r>
              <a:rPr lang="en-US" dirty="0" smtClean="0"/>
              <a:t>.</a:t>
            </a:r>
          </a:p>
          <a:p>
            <a:pPr lvl="1">
              <a:lnSpc>
                <a:spcPct val="100000"/>
              </a:lnSpc>
              <a:spcBef>
                <a:spcPts val="0"/>
              </a:spcBef>
            </a:pPr>
            <a:endParaRPr lang="en-US" dirty="0"/>
          </a:p>
          <a:p>
            <a:pPr>
              <a:lnSpc>
                <a:spcPct val="100000"/>
              </a:lnSpc>
              <a:spcBef>
                <a:spcPts val="0"/>
              </a:spcBef>
            </a:pPr>
            <a:r>
              <a:rPr lang="en-US" dirty="0" smtClean="0"/>
              <a:t>2D Materials </a:t>
            </a:r>
          </a:p>
          <a:p>
            <a:pPr lvl="1">
              <a:lnSpc>
                <a:spcPct val="100000"/>
              </a:lnSpc>
              <a:spcBef>
                <a:spcPts val="0"/>
              </a:spcBef>
            </a:pPr>
            <a:r>
              <a:rPr lang="en-US" dirty="0" smtClean="0"/>
              <a:t>High resolution copies in plastic sleeves with captions or highlighted info (especially if it is a longer document)</a:t>
            </a:r>
            <a:endParaRPr lang="en-US" dirty="0" smtClean="0"/>
          </a:p>
          <a:p>
            <a:pPr lvl="1">
              <a:lnSpc>
                <a:spcPct val="100000"/>
              </a:lnSpc>
              <a:spcBef>
                <a:spcPts val="0"/>
              </a:spcBef>
            </a:pPr>
            <a:endParaRPr lang="en-US" dirty="0"/>
          </a:p>
          <a:p>
            <a:pPr lvl="1">
              <a:lnSpc>
                <a:spcPct val="100000"/>
              </a:lnSpc>
              <a:spcBef>
                <a:spcPts val="0"/>
              </a:spcBef>
            </a:pPr>
            <a:endParaRPr lang="en-US" dirty="0" smtClean="0"/>
          </a:p>
          <a:p>
            <a:pPr lvl="1"/>
            <a:endParaRPr lang="en-US" dirty="0"/>
          </a:p>
          <a:p>
            <a:pPr lvl="1"/>
            <a:endParaRPr lang="en-US" dirty="0" smtClean="0"/>
          </a:p>
          <a:p>
            <a:pPr marL="301752" lvl="1" indent="0">
              <a:buNone/>
            </a:pP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323013" y="2837383"/>
            <a:ext cx="4267200" cy="2402433"/>
          </a:xfrm>
        </p:spPr>
      </p:pic>
    </p:spTree>
    <p:extLst>
      <p:ext uri="{BB962C8B-B14F-4D97-AF65-F5344CB8AC3E}">
        <p14:creationId xmlns:p14="http://schemas.microsoft.com/office/powerpoint/2010/main" val="120114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 – Sourcing Items</a:t>
            </a:r>
            <a:endParaRPr lang="en-US" dirty="0"/>
          </a:p>
        </p:txBody>
      </p:sp>
      <p:sp>
        <p:nvSpPr>
          <p:cNvPr id="3" name="Content Placeholder 2"/>
          <p:cNvSpPr>
            <a:spLocks noGrp="1"/>
          </p:cNvSpPr>
          <p:nvPr>
            <p:ph sz="half" idx="1"/>
          </p:nvPr>
        </p:nvSpPr>
        <p:spPr/>
        <p:txBody>
          <a:bodyPr>
            <a:normAutofit fontScale="92500" lnSpcReduction="10000"/>
          </a:bodyPr>
          <a:lstStyle/>
          <a:p>
            <a:pPr>
              <a:lnSpc>
                <a:spcPct val="110000"/>
              </a:lnSpc>
              <a:spcBef>
                <a:spcPts val="0"/>
              </a:spcBef>
            </a:pPr>
            <a:r>
              <a:rPr lang="en-US" dirty="0" smtClean="0"/>
              <a:t>Avoid antique shops</a:t>
            </a:r>
          </a:p>
          <a:p>
            <a:pPr>
              <a:lnSpc>
                <a:spcPct val="110000"/>
              </a:lnSpc>
              <a:spcBef>
                <a:spcPts val="0"/>
              </a:spcBef>
            </a:pPr>
            <a:r>
              <a:rPr lang="en-US" dirty="0" smtClean="0"/>
              <a:t>Go for more authentic reproduction items</a:t>
            </a:r>
          </a:p>
          <a:p>
            <a:pPr lvl="1">
              <a:lnSpc>
                <a:spcPct val="110000"/>
              </a:lnSpc>
              <a:spcBef>
                <a:spcPts val="0"/>
              </a:spcBef>
            </a:pPr>
            <a:r>
              <a:rPr lang="en-US" dirty="0" smtClean="0"/>
              <a:t>Beware of taking </a:t>
            </a:r>
            <a:r>
              <a:rPr lang="en-US" dirty="0" smtClean="0"/>
              <a:t>artifacts </a:t>
            </a:r>
            <a:r>
              <a:rPr lang="en-US" dirty="0" smtClean="0"/>
              <a:t>into a classroom unless they will be very protected</a:t>
            </a:r>
          </a:p>
          <a:p>
            <a:pPr lvl="1">
              <a:lnSpc>
                <a:spcPct val="110000"/>
              </a:lnSpc>
              <a:spcBef>
                <a:spcPts val="0"/>
              </a:spcBef>
            </a:pPr>
            <a:r>
              <a:rPr lang="en-US" dirty="0" smtClean="0"/>
              <a:t>Instead, use high resolution copies of documents, images, maps – and reproduction artifacts instead of the real thing</a:t>
            </a:r>
          </a:p>
          <a:p>
            <a:pPr>
              <a:lnSpc>
                <a:spcPct val="110000"/>
              </a:lnSpc>
              <a:spcBef>
                <a:spcPts val="0"/>
              </a:spcBef>
            </a:pPr>
            <a:r>
              <a:rPr lang="en-US" dirty="0" smtClean="0"/>
              <a:t>Search through living history sites to find </a:t>
            </a:r>
            <a:r>
              <a:rPr lang="en-US" dirty="0" smtClean="0"/>
              <a:t>high-quality sources </a:t>
            </a:r>
            <a:r>
              <a:rPr lang="en-US" dirty="0" smtClean="0"/>
              <a:t>for just about any era</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Think about durability</a:t>
            </a:r>
          </a:p>
          <a:p>
            <a:r>
              <a:rPr lang="en-US" dirty="0" smtClean="0"/>
              <a:t>Think about what each items adds to the program</a:t>
            </a:r>
          </a:p>
          <a:p>
            <a:r>
              <a:rPr lang="en-US" dirty="0" smtClean="0"/>
              <a:t>Think about size and transportability</a:t>
            </a:r>
          </a:p>
          <a:p>
            <a:endParaRPr lang="en-US" dirty="0" smtClean="0"/>
          </a:p>
          <a:p>
            <a:endParaRPr lang="en-US" dirty="0"/>
          </a:p>
        </p:txBody>
      </p:sp>
    </p:spTree>
    <p:extLst>
      <p:ext uri="{BB962C8B-B14F-4D97-AF65-F5344CB8AC3E}">
        <p14:creationId xmlns:p14="http://schemas.microsoft.com/office/powerpoint/2010/main" val="370045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a:ext>
            </a:extLst>
          </a:blip>
          <a:stretch>
            <a:fillRect/>
          </a:stretch>
        </p:blipFill>
        <p:spPr>
          <a:xfrm>
            <a:off x="227012" y="152400"/>
            <a:ext cx="8763000" cy="6572250"/>
          </a:xfrm>
        </p:spPr>
      </p:pic>
      <p:sp>
        <p:nvSpPr>
          <p:cNvPr id="6" name="TextBox 5"/>
          <p:cNvSpPr txBox="1"/>
          <p:nvPr/>
        </p:nvSpPr>
        <p:spPr>
          <a:xfrm>
            <a:off x="9066212" y="304800"/>
            <a:ext cx="2971800" cy="6407908"/>
          </a:xfrm>
          <a:prstGeom prst="rect">
            <a:avLst/>
          </a:prstGeom>
          <a:noFill/>
        </p:spPr>
        <p:txBody>
          <a:bodyPr wrap="square" rtlCol="0">
            <a:spAutoFit/>
          </a:bodyPr>
          <a:lstStyle/>
          <a:p>
            <a:pPr>
              <a:lnSpc>
                <a:spcPct val="90000"/>
              </a:lnSpc>
            </a:pPr>
            <a:r>
              <a:rPr lang="en-US" sz="2400" dirty="0" smtClean="0"/>
              <a:t>MVHS Education and Outreach Programs</a:t>
            </a:r>
          </a:p>
          <a:p>
            <a:pPr>
              <a:lnSpc>
                <a:spcPct val="90000"/>
              </a:lnSpc>
            </a:pPr>
            <a:endParaRPr lang="en-US" sz="2400" dirty="0"/>
          </a:p>
          <a:p>
            <a:pPr>
              <a:lnSpc>
                <a:spcPct val="90000"/>
              </a:lnSpc>
            </a:pPr>
            <a:r>
              <a:rPr lang="en-US" sz="2400" dirty="0" smtClean="0"/>
              <a:t>3 Tier Approach</a:t>
            </a:r>
            <a:endParaRPr lang="en-US" sz="2400" dirty="0"/>
          </a:p>
          <a:p>
            <a:pPr>
              <a:lnSpc>
                <a:spcPct val="90000"/>
              </a:lnSpc>
            </a:pPr>
            <a:r>
              <a:rPr lang="en-US" sz="2400" dirty="0"/>
              <a:t> </a:t>
            </a:r>
            <a:r>
              <a:rPr lang="en-US" sz="2400" dirty="0" smtClean="0"/>
              <a:t>    Public Programs</a:t>
            </a:r>
          </a:p>
          <a:p>
            <a:pPr>
              <a:lnSpc>
                <a:spcPct val="90000"/>
              </a:lnSpc>
            </a:pPr>
            <a:r>
              <a:rPr lang="en-US" sz="2400" dirty="0"/>
              <a:t> </a:t>
            </a:r>
            <a:r>
              <a:rPr lang="en-US" sz="2400" dirty="0" smtClean="0"/>
              <a:t>    Curriculum </a:t>
            </a:r>
            <a:br>
              <a:rPr lang="en-US" sz="2400" dirty="0" smtClean="0"/>
            </a:br>
            <a:r>
              <a:rPr lang="en-US" sz="2400" dirty="0" smtClean="0"/>
              <a:t>          Programs</a:t>
            </a:r>
          </a:p>
          <a:p>
            <a:pPr>
              <a:lnSpc>
                <a:spcPct val="90000"/>
              </a:lnSpc>
            </a:pPr>
            <a:r>
              <a:rPr lang="en-US" sz="2400" dirty="0"/>
              <a:t> </a:t>
            </a:r>
            <a:r>
              <a:rPr lang="en-US" sz="2400" dirty="0" smtClean="0"/>
              <a:t>    Family &amp; Youth     </a:t>
            </a:r>
            <a:br>
              <a:rPr lang="en-US" sz="2400" dirty="0" smtClean="0"/>
            </a:br>
            <a:r>
              <a:rPr lang="en-US" sz="2400" dirty="0" smtClean="0"/>
              <a:t>           Programs </a:t>
            </a:r>
          </a:p>
          <a:p>
            <a:pPr>
              <a:lnSpc>
                <a:spcPct val="90000"/>
              </a:lnSpc>
            </a:pPr>
            <a:endParaRPr lang="en-US" sz="2400" dirty="0"/>
          </a:p>
          <a:p>
            <a:pPr>
              <a:lnSpc>
                <a:spcPct val="90000"/>
              </a:lnSpc>
            </a:pPr>
            <a:endParaRPr lang="en-US" sz="2400" dirty="0" smtClean="0"/>
          </a:p>
          <a:p>
            <a:pPr>
              <a:lnSpc>
                <a:spcPct val="90000"/>
              </a:lnSpc>
            </a:pPr>
            <a:r>
              <a:rPr lang="en-US" sz="2400" dirty="0" smtClean="0"/>
              <a:t>Annually, MVHS serves between 8,000 – 10,000 people with outreach programs in addition to the more than 10,000 museum visitors </a:t>
            </a:r>
            <a:endParaRPr lang="en-US" sz="2400" dirty="0" smtClean="0"/>
          </a:p>
          <a:p>
            <a:pPr>
              <a:lnSpc>
                <a:spcPct val="90000"/>
              </a:lnSpc>
            </a:pPr>
            <a:endParaRPr lang="en-US" sz="2400" dirty="0" smtClean="0"/>
          </a:p>
        </p:txBody>
      </p:sp>
    </p:spTree>
    <p:extLst>
      <p:ext uri="{BB962C8B-B14F-4D97-AF65-F5344CB8AC3E}">
        <p14:creationId xmlns:p14="http://schemas.microsoft.com/office/powerpoint/2010/main" val="170166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 Varying the Style</a:t>
            </a:r>
            <a:endParaRPr lang="en-US" dirty="0"/>
          </a:p>
        </p:txBody>
      </p:sp>
      <p:sp>
        <p:nvSpPr>
          <p:cNvPr id="3" name="Content Placeholder 2"/>
          <p:cNvSpPr>
            <a:spLocks noGrp="1"/>
          </p:cNvSpPr>
          <p:nvPr>
            <p:ph sz="half" idx="1"/>
          </p:nvPr>
        </p:nvSpPr>
        <p:spPr>
          <a:xfrm>
            <a:off x="912812" y="1752600"/>
            <a:ext cx="4419599" cy="4267200"/>
          </a:xfrm>
        </p:spPr>
        <p:txBody>
          <a:bodyPr>
            <a:normAutofit/>
          </a:bodyPr>
          <a:lstStyle/>
          <a:p>
            <a:pPr marL="0" indent="0">
              <a:buNone/>
            </a:pPr>
            <a:r>
              <a:rPr lang="en-US" dirty="0" smtClean="0"/>
              <a:t>Primary </a:t>
            </a:r>
            <a:r>
              <a:rPr lang="en-US" dirty="0" smtClean="0"/>
              <a:t>source based programs</a:t>
            </a:r>
          </a:p>
          <a:p>
            <a:pPr lvl="1"/>
            <a:r>
              <a:rPr lang="en-US" dirty="0" smtClean="0"/>
              <a:t>Small groups with copies of primary sources and a guided </a:t>
            </a:r>
            <a:r>
              <a:rPr lang="en-US" dirty="0" smtClean="0"/>
              <a:t>worksheet</a:t>
            </a:r>
          </a:p>
          <a:p>
            <a:pPr lvl="1"/>
            <a:endParaRPr lang="en-US" dirty="0"/>
          </a:p>
          <a:p>
            <a:pPr lvl="1"/>
            <a:r>
              <a:rPr lang="en-US" i="1" dirty="0" smtClean="0"/>
              <a:t>Journey Through Local Industry</a:t>
            </a:r>
          </a:p>
          <a:p>
            <a:pPr lvl="1"/>
            <a:r>
              <a:rPr lang="en-US" i="1" dirty="0" smtClean="0"/>
              <a:t>Underground Railroad</a:t>
            </a:r>
          </a:p>
          <a:p>
            <a:pPr lvl="1"/>
            <a:r>
              <a:rPr lang="en-US" i="1" dirty="0" smtClean="0"/>
              <a:t>Civil War Exploration</a:t>
            </a:r>
            <a:endParaRPr lang="en-US" i="1"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6475412" y="2286000"/>
            <a:ext cx="4267200" cy="3200400"/>
          </a:xfrm>
        </p:spPr>
      </p:pic>
    </p:spTree>
    <p:extLst>
      <p:ext uri="{BB962C8B-B14F-4D97-AF65-F5344CB8AC3E}">
        <p14:creationId xmlns:p14="http://schemas.microsoft.com/office/powerpoint/2010/main" val="149963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Who is going to teach the program?</a:t>
            </a:r>
            <a:endParaRPr lang="en-US" dirty="0"/>
          </a:p>
        </p:txBody>
      </p:sp>
      <p:sp>
        <p:nvSpPr>
          <p:cNvPr id="3" name="Content Placeholder 2"/>
          <p:cNvSpPr>
            <a:spLocks noGrp="1"/>
          </p:cNvSpPr>
          <p:nvPr>
            <p:ph idx="1"/>
          </p:nvPr>
        </p:nvSpPr>
        <p:spPr/>
        <p:txBody>
          <a:bodyPr/>
          <a:lstStyle/>
          <a:p>
            <a:r>
              <a:rPr lang="en-US" dirty="0" smtClean="0"/>
              <a:t>“It’s easier to teach a teacher history than to teach a historian how to teach.”</a:t>
            </a:r>
          </a:p>
          <a:p>
            <a:r>
              <a:rPr lang="en-US" dirty="0" smtClean="0"/>
              <a:t>Be engaged, be lively, be approachable, be interested, be prepared</a:t>
            </a:r>
          </a:p>
          <a:p>
            <a:r>
              <a:rPr lang="en-US" dirty="0" smtClean="0"/>
              <a:t>BCI/FBI Background checks</a:t>
            </a:r>
          </a:p>
          <a:p>
            <a:endParaRPr lang="en-US" dirty="0" smtClean="0"/>
          </a:p>
        </p:txBody>
      </p:sp>
    </p:spTree>
    <p:extLst>
      <p:ext uri="{BB962C8B-B14F-4D97-AF65-F5344CB8AC3E}">
        <p14:creationId xmlns:p14="http://schemas.microsoft.com/office/powerpoint/2010/main" val="330299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 Share an inch, know a mile</a:t>
            </a:r>
            <a:endParaRPr lang="en-US" dirty="0"/>
          </a:p>
        </p:txBody>
      </p:sp>
      <p:sp>
        <p:nvSpPr>
          <p:cNvPr id="3" name="Content Placeholder 2"/>
          <p:cNvSpPr>
            <a:spLocks noGrp="1"/>
          </p:cNvSpPr>
          <p:nvPr>
            <p:ph idx="1"/>
          </p:nvPr>
        </p:nvSpPr>
        <p:spPr/>
        <p:txBody>
          <a:bodyPr/>
          <a:lstStyle/>
          <a:p>
            <a:r>
              <a:rPr lang="en-US" dirty="0" smtClean="0"/>
              <a:t>The deeper we dive into history, the more you need to know </a:t>
            </a:r>
          </a:p>
          <a:p>
            <a:r>
              <a:rPr lang="en-US" dirty="0" smtClean="0"/>
              <a:t>You may never pull from that knowledge, but be prepared anyway</a:t>
            </a:r>
          </a:p>
          <a:p>
            <a:endParaRPr lang="en-US" dirty="0"/>
          </a:p>
          <a:p>
            <a:endParaRPr lang="en-US" dirty="0" smtClean="0"/>
          </a:p>
          <a:p>
            <a:endParaRPr lang="en-US" dirty="0"/>
          </a:p>
        </p:txBody>
      </p:sp>
    </p:spTree>
    <p:extLst>
      <p:ext uri="{BB962C8B-B14F-4D97-AF65-F5344CB8AC3E}">
        <p14:creationId xmlns:p14="http://schemas.microsoft.com/office/powerpoint/2010/main" val="333823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Points: Diving Really Deep</a:t>
            </a:r>
            <a:endParaRPr lang="en-US" dirty="0"/>
          </a:p>
        </p:txBody>
      </p:sp>
      <p:sp>
        <p:nvSpPr>
          <p:cNvPr id="3" name="Content Placeholder 2"/>
          <p:cNvSpPr>
            <a:spLocks noGrp="1"/>
          </p:cNvSpPr>
          <p:nvPr>
            <p:ph idx="1"/>
          </p:nvPr>
        </p:nvSpPr>
        <p:spPr/>
        <p:txBody>
          <a:bodyPr/>
          <a:lstStyle/>
          <a:p>
            <a:r>
              <a:rPr lang="en-US" dirty="0" smtClean="0"/>
              <a:t>History education is under attack and museums have a very important role to play in making sure history is taught in its most complete, inclusive, and critical manner.</a:t>
            </a:r>
          </a:p>
          <a:p>
            <a:endParaRPr lang="en-US" dirty="0"/>
          </a:p>
        </p:txBody>
      </p:sp>
    </p:spTree>
    <p:extLst>
      <p:ext uri="{BB962C8B-B14F-4D97-AF65-F5344CB8AC3E}">
        <p14:creationId xmlns:p14="http://schemas.microsoft.com/office/powerpoint/2010/main" val="27984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981" y="628526"/>
            <a:ext cx="10512862" cy="5547721"/>
          </a:xfrm>
        </p:spPr>
        <p:txBody>
          <a:bodyPr>
            <a:normAutofit/>
          </a:bodyPr>
          <a:lstStyle/>
          <a:p>
            <a:pPr marL="0" indent="0">
              <a:lnSpc>
                <a:spcPct val="110000"/>
              </a:lnSpc>
              <a:spcBef>
                <a:spcPts val="0"/>
              </a:spcBef>
              <a:buNone/>
            </a:pPr>
            <a:r>
              <a:rPr lang="en-US" dirty="0" smtClean="0"/>
              <a:t>High </a:t>
            </a:r>
            <a:r>
              <a:rPr lang="en-US" dirty="0"/>
              <a:t>school seniors struggle on even the most basic questions about American enslavement of Africans</a:t>
            </a:r>
            <a:r>
              <a:rPr lang="en-US" dirty="0" smtClean="0"/>
              <a:t>.</a:t>
            </a:r>
          </a:p>
          <a:p>
            <a:pPr>
              <a:lnSpc>
                <a:spcPct val="110000"/>
              </a:lnSpc>
              <a:spcBef>
                <a:spcPts val="0"/>
              </a:spcBef>
            </a:pPr>
            <a:endParaRPr lang="en-US" dirty="0"/>
          </a:p>
          <a:p>
            <a:pPr>
              <a:lnSpc>
                <a:spcPct val="110000"/>
              </a:lnSpc>
              <a:spcBef>
                <a:spcPts val="0"/>
              </a:spcBef>
            </a:pPr>
            <a:r>
              <a:rPr lang="en-US" dirty="0"/>
              <a:t>Only </a:t>
            </a:r>
            <a:r>
              <a:rPr lang="en-US" dirty="0" smtClean="0"/>
              <a:t>8% of </a:t>
            </a:r>
            <a:r>
              <a:rPr lang="en-US" dirty="0"/>
              <a:t>high school seniors surveyed can identify slavery as the central cause of the Civil War.</a:t>
            </a:r>
          </a:p>
          <a:p>
            <a:pPr>
              <a:lnSpc>
                <a:spcPct val="110000"/>
              </a:lnSpc>
              <a:spcBef>
                <a:spcPts val="0"/>
              </a:spcBef>
            </a:pPr>
            <a:r>
              <a:rPr lang="en-US" dirty="0"/>
              <a:t>Two-thirds (</a:t>
            </a:r>
            <a:r>
              <a:rPr lang="en-US" dirty="0" smtClean="0"/>
              <a:t>68%) </a:t>
            </a:r>
            <a:r>
              <a:rPr lang="en-US" dirty="0"/>
              <a:t>don’t know that it took a constitutional amendment to formally end slavery.</a:t>
            </a:r>
          </a:p>
          <a:p>
            <a:pPr>
              <a:lnSpc>
                <a:spcPct val="110000"/>
              </a:lnSpc>
              <a:spcBef>
                <a:spcPts val="0"/>
              </a:spcBef>
            </a:pPr>
            <a:r>
              <a:rPr lang="en-US" dirty="0"/>
              <a:t>Fewer than 1 in 4 students (</a:t>
            </a:r>
            <a:r>
              <a:rPr lang="en-US" dirty="0" smtClean="0"/>
              <a:t>22%) </a:t>
            </a:r>
            <a:r>
              <a:rPr lang="en-US" dirty="0"/>
              <a:t>can correctly identify how provisions in the Constitution gave advantages to slaveholders.</a:t>
            </a:r>
          </a:p>
          <a:p>
            <a:endParaRPr lang="en-US" dirty="0"/>
          </a:p>
        </p:txBody>
      </p:sp>
    </p:spTree>
    <p:extLst>
      <p:ext uri="{BB962C8B-B14F-4D97-AF65-F5344CB8AC3E}">
        <p14:creationId xmlns:p14="http://schemas.microsoft.com/office/powerpoint/2010/main" val="234870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981" y="1828799"/>
            <a:ext cx="10512862" cy="4347447"/>
          </a:xfrm>
        </p:spPr>
        <p:txBody>
          <a:bodyPr>
            <a:normAutofit/>
          </a:bodyPr>
          <a:lstStyle/>
          <a:p>
            <a:pPr marL="0" indent="0">
              <a:lnSpc>
                <a:spcPct val="120000"/>
              </a:lnSpc>
              <a:spcBef>
                <a:spcPts val="0"/>
              </a:spcBef>
              <a:buNone/>
            </a:pPr>
            <a:r>
              <a:rPr lang="en-US" dirty="0" smtClean="0"/>
              <a:t>We </a:t>
            </a:r>
            <a:r>
              <a:rPr lang="en-US" dirty="0"/>
              <a:t>teach about slavery without context, preferring to present the good news before the bad. </a:t>
            </a:r>
            <a:endParaRPr lang="en-US" dirty="0" smtClean="0"/>
          </a:p>
          <a:p>
            <a:pPr marL="0" indent="0">
              <a:lnSpc>
                <a:spcPct val="120000"/>
              </a:lnSpc>
              <a:spcBef>
                <a:spcPts val="0"/>
              </a:spcBef>
              <a:buNone/>
            </a:pPr>
            <a:endParaRPr lang="en-US" dirty="0"/>
          </a:p>
          <a:p>
            <a:pPr marL="0" indent="0">
              <a:lnSpc>
                <a:spcPct val="120000"/>
              </a:lnSpc>
              <a:spcBef>
                <a:spcPts val="0"/>
              </a:spcBef>
              <a:buNone/>
            </a:pPr>
            <a:r>
              <a:rPr lang="en-US" dirty="0" smtClean="0"/>
              <a:t>In </a:t>
            </a:r>
            <a:r>
              <a:rPr lang="en-US" dirty="0"/>
              <a:t>elementary school, students learn about the Underground Railroad, about Harriet Tubman or other “feel good” stories, often before they learn about slavery. </a:t>
            </a:r>
            <a:endParaRPr lang="en-US" dirty="0" smtClean="0"/>
          </a:p>
          <a:p>
            <a:pPr marL="0" indent="0">
              <a:lnSpc>
                <a:spcPct val="120000"/>
              </a:lnSpc>
              <a:spcBef>
                <a:spcPts val="0"/>
              </a:spcBef>
              <a:buNone/>
            </a:pPr>
            <a:endParaRPr lang="en-US" dirty="0"/>
          </a:p>
          <a:p>
            <a:pPr marL="0" indent="0">
              <a:lnSpc>
                <a:spcPct val="120000"/>
              </a:lnSpc>
              <a:spcBef>
                <a:spcPts val="0"/>
              </a:spcBef>
              <a:buNone/>
            </a:pPr>
            <a:r>
              <a:rPr lang="en-US" dirty="0" smtClean="0"/>
              <a:t>In </a:t>
            </a:r>
            <a:r>
              <a:rPr lang="en-US" dirty="0"/>
              <a:t>high school, there’s overemphasis on Frederick Douglass, abolitionists and the Emancipation Proclamation and little understanding of how slave labor built the nation</a:t>
            </a:r>
            <a:r>
              <a:rPr lang="en-US" dirty="0" smtClean="0"/>
              <a:t>.</a:t>
            </a:r>
          </a:p>
          <a:p>
            <a:pPr marL="0" indent="0">
              <a:lnSpc>
                <a:spcPct val="120000"/>
              </a:lnSpc>
              <a:spcBef>
                <a:spcPts val="0"/>
              </a:spcBef>
              <a:buNone/>
            </a:pPr>
            <a:endParaRPr lang="en-US" dirty="0"/>
          </a:p>
          <a:p>
            <a:pPr marL="0" indent="0">
              <a:buNone/>
            </a:pPr>
            <a:endParaRPr lang="en-US" dirty="0"/>
          </a:p>
        </p:txBody>
      </p:sp>
    </p:spTree>
    <p:extLst>
      <p:ext uri="{BB962C8B-B14F-4D97-AF65-F5344CB8AC3E}">
        <p14:creationId xmlns:p14="http://schemas.microsoft.com/office/powerpoint/2010/main" val="222541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Practice With a Test Audience</a:t>
            </a:r>
            <a:endParaRPr lang="en-US" dirty="0"/>
          </a:p>
        </p:txBody>
      </p:sp>
      <p:sp>
        <p:nvSpPr>
          <p:cNvPr id="7" name="Content Placeholder 6"/>
          <p:cNvSpPr>
            <a:spLocks noGrp="1"/>
          </p:cNvSpPr>
          <p:nvPr>
            <p:ph sz="half" idx="1"/>
          </p:nvPr>
        </p:nvSpPr>
        <p:spPr/>
        <p:txBody>
          <a:bodyPr/>
          <a:lstStyle/>
          <a:p>
            <a:r>
              <a:rPr lang="en-US" dirty="0" smtClean="0"/>
              <a:t>Reach out to a teacher or group who might be interested in being a “test” audience.</a:t>
            </a:r>
          </a:p>
          <a:p>
            <a:r>
              <a:rPr lang="en-US" dirty="0" smtClean="0"/>
              <a:t>This is a great way to test timing, effectiveness, and the overall reception of the program.</a:t>
            </a:r>
            <a:endParaRPr lang="en-US"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323013" y="1905000"/>
            <a:ext cx="4267200" cy="4267200"/>
          </a:xfrm>
        </p:spPr>
      </p:pic>
    </p:spTree>
    <p:extLst>
      <p:ext uri="{BB962C8B-B14F-4D97-AF65-F5344CB8AC3E}">
        <p14:creationId xmlns:p14="http://schemas.microsoft.com/office/powerpoint/2010/main" val="283137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Market The Program</a:t>
            </a:r>
            <a:endParaRPr lang="en-US" dirty="0"/>
          </a:p>
        </p:txBody>
      </p:sp>
      <p:sp>
        <p:nvSpPr>
          <p:cNvPr id="6" name="Content Placeholder 5"/>
          <p:cNvSpPr>
            <a:spLocks noGrp="1"/>
          </p:cNvSpPr>
          <p:nvPr>
            <p:ph sz="half" idx="1"/>
          </p:nvPr>
        </p:nvSpPr>
        <p:spPr/>
        <p:txBody>
          <a:bodyPr>
            <a:normAutofit lnSpcReduction="10000"/>
          </a:bodyPr>
          <a:lstStyle/>
          <a:p>
            <a:r>
              <a:rPr lang="en-US" dirty="0" smtClean="0"/>
              <a:t>Perhaps the most difficult aspect of creating outreach programs</a:t>
            </a:r>
          </a:p>
          <a:p>
            <a:r>
              <a:rPr lang="en-US" dirty="0" smtClean="0"/>
              <a:t>Top – down?</a:t>
            </a:r>
          </a:p>
          <a:p>
            <a:r>
              <a:rPr lang="en-US" dirty="0" smtClean="0"/>
              <a:t>Bottom – up?</a:t>
            </a:r>
          </a:p>
          <a:p>
            <a:r>
              <a:rPr lang="en-US" dirty="0" smtClean="0"/>
              <a:t>How do you find teachers?</a:t>
            </a:r>
          </a:p>
          <a:p>
            <a:r>
              <a:rPr lang="en-US" dirty="0" smtClean="0"/>
              <a:t>Can a local ECS help?</a:t>
            </a:r>
          </a:p>
          <a:p>
            <a:r>
              <a:rPr lang="en-US" dirty="0" smtClean="0"/>
              <a:t>Seek help from other organizations or institutions</a:t>
            </a:r>
          </a:p>
          <a:p>
            <a:endParaRPr lang="en-US" dirty="0"/>
          </a:p>
        </p:txBody>
      </p:sp>
      <p:sp>
        <p:nvSpPr>
          <p:cNvPr id="3" name="Content Placeholder 2"/>
          <p:cNvSpPr>
            <a:spLocks noGrp="1"/>
          </p:cNvSpPr>
          <p:nvPr>
            <p:ph sz="half" idx="2"/>
          </p:nvPr>
        </p:nvSpPr>
        <p:spPr/>
        <p:txBody>
          <a:bodyPr>
            <a:normAutofit lnSpcReduction="10000"/>
          </a:bodyPr>
          <a:lstStyle/>
          <a:p>
            <a:r>
              <a:rPr lang="en-US" b="1" dirty="0" smtClean="0"/>
              <a:t>What is your capacity?</a:t>
            </a:r>
          </a:p>
          <a:p>
            <a:r>
              <a:rPr lang="en-US" dirty="0" smtClean="0"/>
              <a:t>Be honest with yourself!</a:t>
            </a:r>
          </a:p>
          <a:p>
            <a:r>
              <a:rPr lang="en-US" dirty="0" smtClean="0"/>
              <a:t>Don’t email 500 teachers if you can only lead 20 programs a year</a:t>
            </a:r>
          </a:p>
          <a:p>
            <a:r>
              <a:rPr lang="en-US" dirty="0" smtClean="0"/>
              <a:t>Last year, we taught 387 1-hour long programs and 94 30-minute programs</a:t>
            </a:r>
          </a:p>
          <a:p>
            <a:pPr lvl="1"/>
            <a:r>
              <a:rPr lang="en-US" dirty="0" smtClean="0"/>
              <a:t>And still had a waitlist of more than 45 requests for an additional 250 hours of programming!</a:t>
            </a:r>
          </a:p>
        </p:txBody>
      </p:sp>
    </p:spTree>
    <p:extLst>
      <p:ext uri="{BB962C8B-B14F-4D97-AF65-F5344CB8AC3E}">
        <p14:creationId xmlns:p14="http://schemas.microsoft.com/office/powerpoint/2010/main" val="74533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6212" y="159508"/>
            <a:ext cx="5255536" cy="6553200"/>
          </a:xfrm>
          <a:prstGeom prst="rect">
            <a:avLst/>
          </a:prstGeom>
        </p:spPr>
      </p:pic>
      <p:sp>
        <p:nvSpPr>
          <p:cNvPr id="2" name="TextBox 1"/>
          <p:cNvSpPr txBox="1"/>
          <p:nvPr/>
        </p:nvSpPr>
        <p:spPr>
          <a:xfrm>
            <a:off x="74612" y="304800"/>
            <a:ext cx="4953000" cy="5078313"/>
          </a:xfrm>
          <a:prstGeom prst="rect">
            <a:avLst/>
          </a:prstGeom>
          <a:noFill/>
        </p:spPr>
        <p:txBody>
          <a:bodyPr wrap="square" rtlCol="0">
            <a:spAutoFit/>
          </a:bodyPr>
          <a:lstStyle/>
          <a:p>
            <a:pPr>
              <a:lnSpc>
                <a:spcPct val="90000"/>
              </a:lnSpc>
            </a:pPr>
            <a:r>
              <a:rPr lang="en-US" sz="2400" dirty="0" smtClean="0"/>
              <a:t>Each year, an Update flyer is sent to more than 2,000 local teachers in public, private, and parochial schools</a:t>
            </a:r>
            <a:endParaRPr lang="en-US" sz="2400" dirty="0"/>
          </a:p>
          <a:p>
            <a:pPr>
              <a:lnSpc>
                <a:spcPct val="90000"/>
              </a:lnSpc>
            </a:pPr>
            <a:endParaRPr lang="en-US" sz="2400" dirty="0" smtClean="0"/>
          </a:p>
          <a:p>
            <a:pPr>
              <a:lnSpc>
                <a:spcPct val="90000"/>
              </a:lnSpc>
            </a:pPr>
            <a:r>
              <a:rPr lang="en-US" sz="2400" dirty="0" smtClean="0"/>
              <a:t>Emails are pulled from school websites and published directories</a:t>
            </a:r>
          </a:p>
          <a:p>
            <a:pPr>
              <a:lnSpc>
                <a:spcPct val="90000"/>
              </a:lnSpc>
            </a:pPr>
            <a:r>
              <a:rPr lang="en-US" sz="2400" dirty="0" smtClean="0"/>
              <a:t>(that takes about 10 hours each year to update)</a:t>
            </a:r>
          </a:p>
          <a:p>
            <a:pPr>
              <a:lnSpc>
                <a:spcPct val="90000"/>
              </a:lnSpc>
            </a:pPr>
            <a:endParaRPr lang="en-US" sz="2400" dirty="0"/>
          </a:p>
          <a:p>
            <a:pPr>
              <a:lnSpc>
                <a:spcPct val="90000"/>
              </a:lnSpc>
            </a:pPr>
            <a:r>
              <a:rPr lang="en-US" sz="2400" dirty="0" smtClean="0"/>
              <a:t>My rule of thumb:</a:t>
            </a:r>
          </a:p>
          <a:p>
            <a:pPr>
              <a:lnSpc>
                <a:spcPct val="90000"/>
              </a:lnSpc>
            </a:pPr>
            <a:r>
              <a:rPr lang="en-US" sz="2400" b="1" dirty="0" smtClean="0"/>
              <a:t>All </a:t>
            </a:r>
            <a:r>
              <a:rPr lang="en-US" sz="2400" dirty="0" smtClean="0"/>
              <a:t>administrators, principals, admin assistants -  matter their grave level</a:t>
            </a:r>
          </a:p>
          <a:p>
            <a:pPr>
              <a:lnSpc>
                <a:spcPct val="90000"/>
              </a:lnSpc>
            </a:pPr>
            <a:r>
              <a:rPr lang="en-US" sz="2400" dirty="0"/>
              <a:t>E</a:t>
            </a:r>
            <a:r>
              <a:rPr lang="en-US" sz="2400" dirty="0" smtClean="0"/>
              <a:t>very elementary teacher, and any social studies teachers in middle/high school </a:t>
            </a:r>
            <a:endParaRPr lang="en-US" sz="2400" dirty="0"/>
          </a:p>
        </p:txBody>
      </p:sp>
    </p:spTree>
    <p:extLst>
      <p:ext uri="{BB962C8B-B14F-4D97-AF65-F5344CB8AC3E}">
        <p14:creationId xmlns:p14="http://schemas.microsoft.com/office/powerpoint/2010/main" val="29026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01: Scheduling </a:t>
            </a:r>
            <a:endParaRPr lang="en-US" dirty="0"/>
          </a:p>
        </p:txBody>
      </p:sp>
      <p:sp>
        <p:nvSpPr>
          <p:cNvPr id="3" name="Content Placeholder 2"/>
          <p:cNvSpPr>
            <a:spLocks noGrp="1"/>
          </p:cNvSpPr>
          <p:nvPr>
            <p:ph sz="half" idx="1"/>
          </p:nvPr>
        </p:nvSpPr>
        <p:spPr/>
        <p:txBody>
          <a:bodyPr/>
          <a:lstStyle/>
          <a:p>
            <a:r>
              <a:rPr lang="en-US" dirty="0" smtClean="0"/>
              <a:t>Things to think about:</a:t>
            </a:r>
          </a:p>
          <a:p>
            <a:pPr lvl="1"/>
            <a:r>
              <a:rPr lang="en-US" dirty="0" smtClean="0"/>
              <a:t>What do you need to know?</a:t>
            </a:r>
          </a:p>
          <a:p>
            <a:pPr lvl="2"/>
            <a:r>
              <a:rPr lang="en-US" dirty="0" smtClean="0"/>
              <a:t>School, location, grade, teacher, </a:t>
            </a:r>
            <a:r>
              <a:rPr lang="en-US" dirty="0" smtClean="0"/>
              <a:t>schedule, how many students</a:t>
            </a:r>
          </a:p>
          <a:p>
            <a:pPr lvl="2"/>
            <a:r>
              <a:rPr lang="en-US" dirty="0" smtClean="0"/>
              <a:t>If one classroom at a time, can you get all of them in on one day?</a:t>
            </a:r>
            <a:endParaRPr lang="en-US" dirty="0" smtClean="0"/>
          </a:p>
          <a:p>
            <a:pPr lvl="2"/>
            <a:endParaRPr lang="en-US" dirty="0"/>
          </a:p>
          <a:p>
            <a:pPr lvl="1"/>
            <a:r>
              <a:rPr lang="en-US" dirty="0" smtClean="0"/>
              <a:t>What do the teachers need to know? </a:t>
            </a:r>
          </a:p>
          <a:p>
            <a:pPr lvl="2"/>
            <a:r>
              <a:rPr lang="en-US" dirty="0" smtClean="0"/>
              <a:t>Setup needs, any equipment?</a:t>
            </a:r>
          </a:p>
        </p:txBody>
      </p:sp>
      <p:sp>
        <p:nvSpPr>
          <p:cNvPr id="4" name="Content Placeholder 3"/>
          <p:cNvSpPr>
            <a:spLocks noGrp="1"/>
          </p:cNvSpPr>
          <p:nvPr>
            <p:ph sz="half" idx="2"/>
          </p:nvPr>
        </p:nvSpPr>
        <p:spPr/>
        <p:txBody>
          <a:bodyPr/>
          <a:lstStyle/>
          <a:p>
            <a:r>
              <a:rPr lang="en-US" dirty="0" smtClean="0"/>
              <a:t>What is easiest for you?</a:t>
            </a:r>
          </a:p>
          <a:p>
            <a:pPr lvl="1"/>
            <a:r>
              <a:rPr lang="en-US" dirty="0" smtClean="0"/>
              <a:t>Phone, email, fax?</a:t>
            </a:r>
          </a:p>
          <a:p>
            <a:pPr lvl="1"/>
            <a:endParaRPr lang="en-US" dirty="0"/>
          </a:p>
          <a:p>
            <a:r>
              <a:rPr lang="en-US" dirty="0" smtClean="0"/>
              <a:t>Program confirmations</a:t>
            </a:r>
          </a:p>
          <a:p>
            <a:endParaRPr lang="en-US" dirty="0" smtClean="0"/>
          </a:p>
          <a:p>
            <a:endParaRPr lang="en-US" dirty="0"/>
          </a:p>
        </p:txBody>
      </p:sp>
    </p:spTree>
    <p:extLst>
      <p:ext uri="{BB962C8B-B14F-4D97-AF65-F5344CB8AC3E}">
        <p14:creationId xmlns:p14="http://schemas.microsoft.com/office/powerpoint/2010/main" val="251681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Syllabus </a:t>
            </a:r>
            <a:endParaRPr lang="en-US" dirty="0"/>
          </a:p>
        </p:txBody>
      </p:sp>
      <p:sp>
        <p:nvSpPr>
          <p:cNvPr id="14" name="Content Placeholder 13"/>
          <p:cNvSpPr>
            <a:spLocks noGrp="1"/>
          </p:cNvSpPr>
          <p:nvPr>
            <p:ph idx="1"/>
          </p:nvPr>
        </p:nvSpPr>
        <p:spPr/>
        <p:txBody>
          <a:bodyPr>
            <a:normAutofit fontScale="77500" lnSpcReduction="20000"/>
          </a:bodyPr>
          <a:lstStyle/>
          <a:p>
            <a:r>
              <a:rPr lang="en-US" dirty="0" smtClean="0"/>
              <a:t>Identify your story</a:t>
            </a:r>
          </a:p>
          <a:p>
            <a:r>
              <a:rPr lang="en-US" dirty="0" smtClean="0"/>
              <a:t>Identify your audience</a:t>
            </a:r>
          </a:p>
          <a:p>
            <a:r>
              <a:rPr lang="en-US" dirty="0" smtClean="0"/>
              <a:t>Identify type of program</a:t>
            </a:r>
          </a:p>
          <a:p>
            <a:r>
              <a:rPr lang="en-US" dirty="0" smtClean="0"/>
              <a:t>Funding</a:t>
            </a:r>
          </a:p>
          <a:p>
            <a:r>
              <a:rPr lang="en-US" dirty="0" smtClean="0"/>
              <a:t>Gather items, documents, and other materials </a:t>
            </a:r>
          </a:p>
          <a:p>
            <a:r>
              <a:rPr lang="en-US" dirty="0" smtClean="0"/>
              <a:t>Add educational elements</a:t>
            </a:r>
          </a:p>
          <a:p>
            <a:r>
              <a:rPr lang="en-US" dirty="0" smtClean="0"/>
              <a:t>Who is going to teach the program?</a:t>
            </a:r>
          </a:p>
          <a:p>
            <a:r>
              <a:rPr lang="en-US" dirty="0" smtClean="0"/>
              <a:t>Practice with a test audience</a:t>
            </a:r>
          </a:p>
          <a:p>
            <a:r>
              <a:rPr lang="en-US" dirty="0" smtClean="0"/>
              <a:t>Market the program</a:t>
            </a:r>
          </a:p>
          <a:p>
            <a:r>
              <a:rPr lang="en-US" dirty="0" smtClean="0"/>
              <a:t>Evaluation, sustainability, and other issues</a:t>
            </a:r>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122612" y="152400"/>
            <a:ext cx="5638800" cy="6488482"/>
          </a:xfrm>
        </p:spPr>
      </p:pic>
    </p:spTree>
    <p:extLst>
      <p:ext uri="{BB962C8B-B14F-4D97-AF65-F5344CB8AC3E}">
        <p14:creationId xmlns:p14="http://schemas.microsoft.com/office/powerpoint/2010/main" val="261104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101: Evaluation</a:t>
            </a:r>
            <a:r>
              <a:rPr lang="en-US" dirty="0"/>
              <a:t>, S</a:t>
            </a:r>
            <a:r>
              <a:rPr lang="en-US" dirty="0" smtClean="0"/>
              <a:t>ustainability</a:t>
            </a:r>
            <a:endParaRPr lang="en-US" dirty="0"/>
          </a:p>
        </p:txBody>
      </p:sp>
      <p:sp>
        <p:nvSpPr>
          <p:cNvPr id="3" name="Content Placeholder 2"/>
          <p:cNvSpPr>
            <a:spLocks noGrp="1"/>
          </p:cNvSpPr>
          <p:nvPr>
            <p:ph sz="half" idx="1"/>
          </p:nvPr>
        </p:nvSpPr>
        <p:spPr/>
        <p:txBody>
          <a:bodyPr/>
          <a:lstStyle/>
          <a:p>
            <a:r>
              <a:rPr lang="en-US" dirty="0" smtClean="0"/>
              <a:t>Evaluate the program</a:t>
            </a:r>
          </a:p>
          <a:p>
            <a:pPr lvl="1"/>
            <a:r>
              <a:rPr lang="en-US" dirty="0" smtClean="0"/>
              <a:t>Does it work?</a:t>
            </a:r>
          </a:p>
          <a:p>
            <a:pPr lvl="1"/>
            <a:r>
              <a:rPr lang="en-US" dirty="0" smtClean="0"/>
              <a:t>Does the audience enjoy it?</a:t>
            </a:r>
          </a:p>
          <a:p>
            <a:pPr lvl="1"/>
            <a:r>
              <a:rPr lang="en-US" dirty="0" smtClean="0"/>
              <a:t>Do the teachers or group leaders find it effective in teaching the main objective?</a:t>
            </a:r>
          </a:p>
          <a:p>
            <a:pPr lvl="1"/>
            <a:r>
              <a:rPr lang="en-US" dirty="0" smtClean="0"/>
              <a:t>Does it translate your story, message, or mission in a clear way?</a:t>
            </a:r>
          </a:p>
        </p:txBody>
      </p:sp>
      <p:sp>
        <p:nvSpPr>
          <p:cNvPr id="4" name="Content Placeholder 3"/>
          <p:cNvSpPr>
            <a:spLocks noGrp="1"/>
          </p:cNvSpPr>
          <p:nvPr>
            <p:ph sz="half" idx="2"/>
          </p:nvPr>
        </p:nvSpPr>
        <p:spPr/>
        <p:txBody>
          <a:bodyPr/>
          <a:lstStyle/>
          <a:p>
            <a:r>
              <a:rPr lang="en-US" dirty="0" smtClean="0"/>
              <a:t>Sustain the program</a:t>
            </a:r>
          </a:p>
          <a:p>
            <a:pPr lvl="1"/>
            <a:r>
              <a:rPr lang="en-US" dirty="0" smtClean="0"/>
              <a:t>How long can it last?</a:t>
            </a:r>
          </a:p>
          <a:p>
            <a:pPr lvl="1"/>
            <a:r>
              <a:rPr lang="en-US" dirty="0" smtClean="0"/>
              <a:t>Are you able to replace items if they are broken?</a:t>
            </a:r>
          </a:p>
          <a:p>
            <a:pPr lvl="1"/>
            <a:r>
              <a:rPr lang="en-US" dirty="0" smtClean="0"/>
              <a:t>Do you have a craft project or other element that will need to be replenished?</a:t>
            </a:r>
          </a:p>
          <a:p>
            <a:pPr lvl="1"/>
            <a:r>
              <a:rPr lang="en-US" dirty="0" smtClean="0"/>
              <a:t>Are you financially able to keep the program going?</a:t>
            </a:r>
            <a:endParaRPr lang="en-US" dirty="0"/>
          </a:p>
        </p:txBody>
      </p:sp>
    </p:spTree>
    <p:extLst>
      <p:ext uri="{BB962C8B-B14F-4D97-AF65-F5344CB8AC3E}">
        <p14:creationId xmlns:p14="http://schemas.microsoft.com/office/powerpoint/2010/main" val="30452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02" y="365923"/>
            <a:ext cx="11215539" cy="1005677"/>
          </a:xfrm>
        </p:spPr>
        <p:txBody>
          <a:bodyPr/>
          <a:lstStyle/>
          <a:p>
            <a:pPr algn="ctr"/>
            <a:r>
              <a:rPr lang="en-US" dirty="0" smtClean="0"/>
              <a:t>201: Pre &amp; Post Visit Activities – Evaluation</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Pre and Post Visit Activities</a:t>
            </a:r>
          </a:p>
          <a:p>
            <a:pPr lvl="1"/>
            <a:r>
              <a:rPr lang="en-US" dirty="0" smtClean="0"/>
              <a:t>Vocabulary</a:t>
            </a:r>
          </a:p>
          <a:p>
            <a:pPr lvl="1"/>
            <a:r>
              <a:rPr lang="en-US" dirty="0" smtClean="0"/>
              <a:t>Reading </a:t>
            </a:r>
          </a:p>
          <a:p>
            <a:pPr lvl="1"/>
            <a:r>
              <a:rPr lang="en-US" dirty="0" smtClean="0"/>
              <a:t>Writing</a:t>
            </a:r>
          </a:p>
          <a:p>
            <a:pPr lvl="1"/>
            <a:r>
              <a:rPr lang="en-US" dirty="0" smtClean="0"/>
              <a:t>How can we great from remembering and understanding to analyzing and creating?</a:t>
            </a:r>
            <a:endParaRPr lang="en-US" dirty="0" smtClean="0"/>
          </a:p>
          <a:p>
            <a:pPr lvl="1"/>
            <a:endParaRPr lang="en-US" dirty="0"/>
          </a:p>
          <a:p>
            <a:r>
              <a:rPr lang="en-US" dirty="0" smtClean="0"/>
              <a:t>Evaluation</a:t>
            </a:r>
          </a:p>
          <a:p>
            <a:pPr lvl="1"/>
            <a:r>
              <a:rPr lang="en-US" dirty="0" smtClean="0"/>
              <a:t>Teachers</a:t>
            </a:r>
          </a:p>
          <a:p>
            <a:pPr lvl="1"/>
            <a:r>
              <a:rPr lang="en-US" dirty="0" smtClean="0"/>
              <a:t>School Administrators</a:t>
            </a:r>
          </a:p>
          <a:p>
            <a:pPr lvl="1"/>
            <a:r>
              <a:rPr lang="en-US" dirty="0" smtClean="0"/>
              <a:t>Students</a:t>
            </a:r>
          </a:p>
          <a:p>
            <a:pPr lvl="1"/>
            <a:r>
              <a:rPr lang="en-US" dirty="0" smtClean="0"/>
              <a:t>Museum Staff/Board </a:t>
            </a:r>
            <a:endParaRPr lang="en-US" dirty="0"/>
          </a:p>
        </p:txBody>
      </p:sp>
      <p:pic>
        <p:nvPicPr>
          <p:cNvPr id="1026" name="Picture 2" descr="Applying Bloom's Taxonomy In eLearning - eLearning Industry"/>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2533" r="17406"/>
          <a:stretch/>
        </p:blipFill>
        <p:spPr bwMode="auto">
          <a:xfrm>
            <a:off x="463903" y="1826042"/>
            <a:ext cx="5433065" cy="435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37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74638"/>
            <a:ext cx="10820400" cy="1249362"/>
          </a:xfrm>
        </p:spPr>
        <p:txBody>
          <a:bodyPr>
            <a:normAutofit/>
          </a:bodyPr>
          <a:lstStyle/>
          <a:p>
            <a:pPr algn="ctr"/>
            <a:r>
              <a:rPr lang="en-US" sz="3999" dirty="0" smtClean="0"/>
              <a:t>Sustain, Expand, Be </a:t>
            </a:r>
            <a:r>
              <a:rPr lang="en-US" sz="3999" dirty="0" smtClean="0"/>
              <a:t>Proud</a:t>
            </a:r>
            <a:r>
              <a:rPr lang="en-US" sz="3999" dirty="0" smtClean="0"/>
              <a:t>!</a:t>
            </a:r>
            <a:endParaRPr lang="en-US" sz="3999" dirty="0"/>
          </a:p>
        </p:txBody>
      </p:sp>
      <p:sp>
        <p:nvSpPr>
          <p:cNvPr id="3" name="Content Placeholder 2"/>
          <p:cNvSpPr>
            <a:spLocks noGrp="1"/>
          </p:cNvSpPr>
          <p:nvPr>
            <p:ph idx="1"/>
          </p:nvPr>
        </p:nvSpPr>
        <p:spPr/>
        <p:txBody>
          <a:bodyPr/>
          <a:lstStyle/>
          <a:p>
            <a:r>
              <a:rPr lang="en-US" dirty="0" smtClean="0"/>
              <a:t>Can we spark curiosity?</a:t>
            </a:r>
          </a:p>
          <a:p>
            <a:r>
              <a:rPr lang="en-US" dirty="0" smtClean="0"/>
              <a:t>Can we promote research?</a:t>
            </a:r>
          </a:p>
          <a:p>
            <a:r>
              <a:rPr lang="en-US" dirty="0" smtClean="0"/>
              <a:t>Can we encourage museum and historic site visits?</a:t>
            </a:r>
          </a:p>
          <a:p>
            <a:r>
              <a:rPr lang="en-US" dirty="0" smtClean="0"/>
              <a:t>Can we inspire?</a:t>
            </a:r>
          </a:p>
          <a:p>
            <a:r>
              <a:rPr lang="en-US" dirty="0" smtClean="0"/>
              <a:t>Can we mentor?</a:t>
            </a:r>
          </a:p>
          <a:p>
            <a:r>
              <a:rPr lang="en-US" dirty="0" smtClean="0"/>
              <a:t>Can we spur discourse and discussion?</a:t>
            </a:r>
          </a:p>
          <a:p>
            <a:r>
              <a:rPr lang="en-US" dirty="0" smtClean="0"/>
              <a:t>Can we foster critical thinking?</a:t>
            </a:r>
          </a:p>
          <a:p>
            <a:endParaRPr lang="en-US" dirty="0"/>
          </a:p>
        </p:txBody>
      </p:sp>
    </p:spTree>
    <p:extLst>
      <p:ext uri="{BB962C8B-B14F-4D97-AF65-F5344CB8AC3E}">
        <p14:creationId xmlns:p14="http://schemas.microsoft.com/office/powerpoint/2010/main" val="153130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Museum Education?</a:t>
            </a:r>
            <a:endParaRPr lang="en-US" dirty="0"/>
          </a:p>
        </p:txBody>
      </p:sp>
      <p:sp>
        <p:nvSpPr>
          <p:cNvPr id="3" name="Content Placeholder 2"/>
          <p:cNvSpPr>
            <a:spLocks noGrp="1"/>
          </p:cNvSpPr>
          <p:nvPr>
            <p:ph idx="1"/>
          </p:nvPr>
        </p:nvSpPr>
        <p:spPr>
          <a:xfrm>
            <a:off x="379412" y="1905000"/>
            <a:ext cx="11430000" cy="4267200"/>
          </a:xfrm>
        </p:spPr>
        <p:txBody>
          <a:bodyPr>
            <a:normAutofit/>
          </a:bodyPr>
          <a:lstStyle/>
          <a:p>
            <a:r>
              <a:rPr lang="en-US" dirty="0" smtClean="0"/>
              <a:t>“Museum </a:t>
            </a:r>
            <a:r>
              <a:rPr lang="en-US" dirty="0"/>
              <a:t>education is the field of study that focuses on teaching in and through museums. Museum educators work to support the educational mission of museums by creating opportunities for people to learn from the collections and exhibitions. Museum education also encompasses the study of how museums can be more effective in meeting the needs of their audiences. Museum education programs can take many different forms, but all share the goal of using the museum as a resource for learning. Museum educators may design programs for school groups, families, adults, or any other type of museum visitor. Programs can be offered on-site at the museum or off-site at schools or community centers. Museum education may also take the form of research or professional development for museum staff</a:t>
            </a:r>
            <a:r>
              <a:rPr lang="en-US" dirty="0" smtClean="0"/>
              <a:t>.”</a:t>
            </a:r>
            <a:endParaRPr lang="en-US" dirty="0"/>
          </a:p>
        </p:txBody>
      </p:sp>
    </p:spTree>
    <p:extLst>
      <p:ext uri="{BB962C8B-B14F-4D97-AF65-F5344CB8AC3E}">
        <p14:creationId xmlns:p14="http://schemas.microsoft.com/office/powerpoint/2010/main" val="192644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Identify Your Story</a:t>
            </a:r>
            <a:endParaRPr lang="en-US" dirty="0"/>
          </a:p>
        </p:txBody>
      </p:sp>
      <p:sp>
        <p:nvSpPr>
          <p:cNvPr id="3" name="Content Placeholder 2"/>
          <p:cNvSpPr>
            <a:spLocks noGrp="1"/>
          </p:cNvSpPr>
          <p:nvPr>
            <p:ph sz="half" idx="1"/>
          </p:nvPr>
        </p:nvSpPr>
        <p:spPr/>
        <p:txBody>
          <a:bodyPr/>
          <a:lstStyle/>
          <a:p>
            <a:pPr>
              <a:lnSpc>
                <a:spcPct val="100000"/>
              </a:lnSpc>
              <a:spcBef>
                <a:spcPts val="0"/>
              </a:spcBef>
            </a:pPr>
            <a:r>
              <a:rPr lang="en-US" dirty="0" smtClean="0"/>
              <a:t>What’s your message?  </a:t>
            </a:r>
          </a:p>
          <a:p>
            <a:pPr lvl="1">
              <a:lnSpc>
                <a:spcPct val="100000"/>
              </a:lnSpc>
              <a:spcBef>
                <a:spcPts val="0"/>
              </a:spcBef>
            </a:pPr>
            <a:r>
              <a:rPr lang="en-US" dirty="0" smtClean="0"/>
              <a:t>Your mission?</a:t>
            </a:r>
            <a:br>
              <a:rPr lang="en-US" dirty="0" smtClean="0"/>
            </a:br>
            <a:endParaRPr lang="en-US" dirty="0" smtClean="0"/>
          </a:p>
          <a:p>
            <a:pPr>
              <a:lnSpc>
                <a:spcPct val="100000"/>
              </a:lnSpc>
              <a:spcBef>
                <a:spcPts val="0"/>
              </a:spcBef>
            </a:pPr>
            <a:r>
              <a:rPr lang="en-US" dirty="0" smtClean="0"/>
              <a:t>How do you want to convey that message?</a:t>
            </a: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46813" y="2381250"/>
            <a:ext cx="4419600" cy="3314700"/>
          </a:xfrm>
        </p:spPr>
      </p:pic>
    </p:spTree>
    <p:extLst>
      <p:ext uri="{BB962C8B-B14F-4D97-AF65-F5344CB8AC3E}">
        <p14:creationId xmlns:p14="http://schemas.microsoft.com/office/powerpoint/2010/main" val="244020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201: What is your story?</a:t>
            </a:r>
            <a:br>
              <a:rPr lang="en-US" dirty="0" smtClean="0"/>
            </a:br>
            <a:r>
              <a:rPr lang="en-US" dirty="0" smtClean="0"/>
              <a:t>     Whose voice is telling it? </a:t>
            </a:r>
            <a:endParaRPr lang="en-US" dirty="0"/>
          </a:p>
        </p:txBody>
      </p:sp>
      <p:sp>
        <p:nvSpPr>
          <p:cNvPr id="3" name="Content Placeholder 2"/>
          <p:cNvSpPr>
            <a:spLocks noGrp="1"/>
          </p:cNvSpPr>
          <p:nvPr>
            <p:ph sz="half" idx="1"/>
          </p:nvPr>
        </p:nvSpPr>
        <p:spPr/>
        <p:txBody>
          <a:bodyPr/>
          <a:lstStyle/>
          <a:p>
            <a:endParaRPr lang="en-US" dirty="0" smtClean="0"/>
          </a:p>
          <a:p>
            <a:endParaRPr lang="en-US"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543982" y="1932221"/>
            <a:ext cx="5180251" cy="3885188"/>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262" y="1932221"/>
            <a:ext cx="5923845" cy="3949229"/>
          </a:xfrm>
          <a:prstGeom prst="rect">
            <a:avLst/>
          </a:prstGeom>
        </p:spPr>
      </p:pic>
    </p:spTree>
    <p:extLst>
      <p:ext uri="{BB962C8B-B14F-4D97-AF65-F5344CB8AC3E}">
        <p14:creationId xmlns:p14="http://schemas.microsoft.com/office/powerpoint/2010/main" val="127599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508493"/>
            <a:ext cx="9143998" cy="1020762"/>
          </a:xfrm>
        </p:spPr>
        <p:txBody>
          <a:bodyPr/>
          <a:lstStyle/>
          <a:p>
            <a:r>
              <a:rPr lang="en-US" dirty="0" smtClean="0"/>
              <a:t>Think </a:t>
            </a:r>
            <a:r>
              <a:rPr lang="en-US" dirty="0" smtClean="0"/>
              <a:t>Deeper  </a:t>
            </a:r>
            <a:endParaRPr lang="en-US" dirty="0"/>
          </a:p>
        </p:txBody>
      </p:sp>
      <p:sp>
        <p:nvSpPr>
          <p:cNvPr id="4" name="Content Placeholder 3"/>
          <p:cNvSpPr>
            <a:spLocks noGrp="1"/>
          </p:cNvSpPr>
          <p:nvPr>
            <p:ph idx="1"/>
          </p:nvPr>
        </p:nvSpPr>
        <p:spPr>
          <a:xfrm>
            <a:off x="837981" y="1752600"/>
            <a:ext cx="10512862" cy="4674715"/>
          </a:xfrm>
        </p:spPr>
        <p:txBody>
          <a:bodyPr>
            <a:normAutofit fontScale="85000" lnSpcReduction="20000"/>
          </a:bodyPr>
          <a:lstStyle/>
          <a:p>
            <a:r>
              <a:rPr lang="en-US" dirty="0" smtClean="0"/>
              <a:t>Pioneer stories</a:t>
            </a:r>
          </a:p>
          <a:p>
            <a:r>
              <a:rPr lang="en-US" dirty="0" smtClean="0"/>
              <a:t>School books and slates</a:t>
            </a:r>
          </a:p>
          <a:p>
            <a:r>
              <a:rPr lang="en-US" dirty="0" smtClean="0"/>
              <a:t>Old dead rich white guys</a:t>
            </a:r>
          </a:p>
          <a:p>
            <a:endParaRPr lang="en-US" dirty="0"/>
          </a:p>
          <a:p>
            <a:endParaRPr lang="en-US" dirty="0" smtClean="0"/>
          </a:p>
          <a:p>
            <a:endParaRPr lang="en-US" dirty="0"/>
          </a:p>
          <a:p>
            <a:pPr marL="0" indent="0" algn="r">
              <a:buNone/>
            </a:pPr>
            <a:r>
              <a:rPr lang="en-US" dirty="0" smtClean="0"/>
              <a:t>Yes, those are important elements of history,</a:t>
            </a:r>
          </a:p>
          <a:p>
            <a:pPr marL="0" indent="0" algn="r">
              <a:buNone/>
            </a:pPr>
            <a:r>
              <a:rPr lang="en-US" dirty="0" smtClean="0"/>
              <a:t>but what other stories can you tell?</a:t>
            </a:r>
            <a:br>
              <a:rPr lang="en-US" dirty="0" smtClean="0"/>
            </a:br>
            <a:endParaRPr lang="en-US" dirty="0" smtClean="0"/>
          </a:p>
          <a:p>
            <a:pPr marL="0" indent="0" algn="r">
              <a:buNone/>
            </a:pPr>
            <a:r>
              <a:rPr lang="en-US" dirty="0" smtClean="0"/>
              <a:t>Whose voices are missing?</a:t>
            </a:r>
          </a:p>
          <a:p>
            <a:pPr marL="0" indent="0" algn="r">
              <a:buNone/>
            </a:pPr>
            <a:r>
              <a:rPr lang="en-US" dirty="0" smtClean="0"/>
              <a:t>What story might connect a student with the past?</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55015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Identify Your Audience</a:t>
            </a:r>
            <a:endParaRPr lang="en-US" dirty="0"/>
          </a:p>
        </p:txBody>
      </p:sp>
      <p:sp>
        <p:nvSpPr>
          <p:cNvPr id="3" name="Content Placeholder 2"/>
          <p:cNvSpPr>
            <a:spLocks noGrp="1"/>
          </p:cNvSpPr>
          <p:nvPr>
            <p:ph sz="half" idx="1"/>
          </p:nvPr>
        </p:nvSpPr>
        <p:spPr/>
        <p:txBody>
          <a:bodyPr/>
          <a:lstStyle/>
          <a:p>
            <a:r>
              <a:rPr lang="en-US" dirty="0" smtClean="0"/>
              <a:t>Schools, community groups, afterschool </a:t>
            </a:r>
            <a:r>
              <a:rPr lang="en-US" dirty="0" smtClean="0"/>
              <a:t>programs</a:t>
            </a:r>
          </a:p>
          <a:p>
            <a:r>
              <a:rPr lang="en-US" dirty="0" smtClean="0"/>
              <a:t>The general public, museum visitors</a:t>
            </a:r>
            <a:endParaRPr lang="en-US" dirty="0" smtClean="0"/>
          </a:p>
          <a:p>
            <a:endParaRPr lang="en-US" dirty="0" smtClean="0"/>
          </a:p>
          <a:p>
            <a:endParaRPr lang="en-US" dirty="0"/>
          </a:p>
        </p:txBody>
      </p:sp>
      <p:sp>
        <p:nvSpPr>
          <p:cNvPr id="5" name="Content Placeholder 4"/>
          <p:cNvSpPr>
            <a:spLocks noGrp="1"/>
          </p:cNvSpPr>
          <p:nvPr>
            <p:ph sz="half" idx="2"/>
          </p:nvPr>
        </p:nvSpPr>
        <p:spPr/>
        <p:txBody>
          <a:bodyPr/>
          <a:lstStyle/>
          <a:p>
            <a:r>
              <a:rPr lang="en-US" dirty="0" smtClean="0"/>
              <a:t>In person, virtual &amp; live, online, TV, newspapers, radio…</a:t>
            </a:r>
            <a:endParaRPr lang="en-US" dirty="0"/>
          </a:p>
        </p:txBody>
      </p:sp>
    </p:spTree>
    <p:extLst>
      <p:ext uri="{BB962C8B-B14F-4D97-AF65-F5344CB8AC3E}">
        <p14:creationId xmlns:p14="http://schemas.microsoft.com/office/powerpoint/2010/main" val="351496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2659</Words>
  <Application>Microsoft Office PowerPoint</Application>
  <PresentationFormat>Custom</PresentationFormat>
  <Paragraphs>369</Paragraphs>
  <Slides>43</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Consolas</vt:lpstr>
      <vt:lpstr>Corbel</vt:lpstr>
      <vt:lpstr>Chalkboard 16x9</vt:lpstr>
      <vt:lpstr>Museum Education 101  and 201</vt:lpstr>
      <vt:lpstr>Mahoning Valley Historical Society</vt:lpstr>
      <vt:lpstr>PowerPoint Presentation</vt:lpstr>
      <vt:lpstr>Syllabus </vt:lpstr>
      <vt:lpstr>What Is Museum Education?</vt:lpstr>
      <vt:lpstr>101: Identify Your Story</vt:lpstr>
      <vt:lpstr>201: What is your story?      Whose voice is telling it? </vt:lpstr>
      <vt:lpstr>Think Deeper  </vt:lpstr>
      <vt:lpstr>101: Identify Your Audience</vt:lpstr>
      <vt:lpstr>101: Identify Type of Program</vt:lpstr>
      <vt:lpstr>Diving Into School Programs</vt:lpstr>
      <vt:lpstr>In-Person Programs – The Three Is</vt:lpstr>
      <vt:lpstr>PowerPoint Presentation</vt:lpstr>
      <vt:lpstr>PowerPoint Presentation</vt:lpstr>
      <vt:lpstr>101: Funding</vt:lpstr>
      <vt:lpstr>101: Add Education Elements</vt:lpstr>
      <vt:lpstr>Ohio Social Studies Standards</vt:lpstr>
      <vt:lpstr>PowerPoint Presentation</vt:lpstr>
      <vt:lpstr>PowerPoint Presentation</vt:lpstr>
      <vt:lpstr>PowerPoint Presentation</vt:lpstr>
      <vt:lpstr>PowerPoint Presentation</vt:lpstr>
      <vt:lpstr>High School Standards</vt:lpstr>
      <vt:lpstr>PowerPoint Presentation</vt:lpstr>
      <vt:lpstr>PowerPoint Presentation</vt:lpstr>
      <vt:lpstr>PowerPoint Presentation</vt:lpstr>
      <vt:lpstr>Now What?</vt:lpstr>
      <vt:lpstr>101: Put it all together</vt:lpstr>
      <vt:lpstr>101: Gather Items</vt:lpstr>
      <vt:lpstr>201 – Sourcing Items</vt:lpstr>
      <vt:lpstr>201: Varying the Style</vt:lpstr>
      <vt:lpstr>101: Who is going to teach the program?</vt:lpstr>
      <vt:lpstr>201: Share an inch, know a mile</vt:lpstr>
      <vt:lpstr>Bonus Points: Diving Really Deep</vt:lpstr>
      <vt:lpstr>PowerPoint Presentation</vt:lpstr>
      <vt:lpstr>PowerPoint Presentation</vt:lpstr>
      <vt:lpstr>101: Practice With a Test Audience</vt:lpstr>
      <vt:lpstr>101: Market The Program</vt:lpstr>
      <vt:lpstr>PowerPoint Presentation</vt:lpstr>
      <vt:lpstr>101: Scheduling </vt:lpstr>
      <vt:lpstr>PowerPoint Presentation</vt:lpstr>
      <vt:lpstr>101: Evaluation, Sustainability</vt:lpstr>
      <vt:lpstr>201: Pre &amp; Post Visit Activities – Evaluation</vt:lpstr>
      <vt:lpstr>Sustain, Expand, Be Proud!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2015-05-13T12:15:49Z</dcterms:created>
  <dcterms:modified xsi:type="dcterms:W3CDTF">2023-10-06T20:32:31Z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