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70" r:id="rId5"/>
    <p:sldId id="258" r:id="rId6"/>
    <p:sldId id="268" r:id="rId7"/>
    <p:sldId id="262" r:id="rId8"/>
    <p:sldId id="263" r:id="rId9"/>
    <p:sldId id="264" r:id="rId10"/>
    <p:sldId id="269" r:id="rId11"/>
    <p:sldId id="267" r:id="rId12"/>
    <p:sldId id="259" r:id="rId13"/>
    <p:sldId id="266" r:id="rId14"/>
    <p:sldId id="260" r:id="rId15"/>
    <p:sldId id="261"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5" d="100"/>
          <a:sy n="95" d="100"/>
        </p:scale>
        <p:origin x="1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10/6/2023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10/6/2023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ervsafe.com/ServSafe-Alcohol" TargetMode="External"/><Relationship Id="rId2" Type="http://schemas.openxmlformats.org/officeDocument/2006/relationships/hyperlink" Target="https://com.ohio.gov/divisions-and-programs/liquor-control/temporary-event-permits/guides-and-resources/temporary-permits-guid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haritable.ohioago.gov/Charitable-Gaming" TargetMode="External"/><Relationship Id="rId7" Type="http://schemas.openxmlformats.org/officeDocument/2006/relationships/hyperlink" Target="https://www.ohlq.com/locations" TargetMode="External"/><Relationship Id="rId2" Type="http://schemas.openxmlformats.org/officeDocument/2006/relationships/hyperlink" Target="https://codes.ohio.gov/ohio-revised-code/section-2915.092" TargetMode="External"/><Relationship Id="rId1" Type="http://schemas.openxmlformats.org/officeDocument/2006/relationships/slideLayout" Target="../slideLayouts/slideLayout2.xml"/><Relationship Id="rId6" Type="http://schemas.openxmlformats.org/officeDocument/2006/relationships/hyperlink" Target="https://www.comapps.ohio.gov/liqr/liqr_apps/PermitLookup/Default.aspx" TargetMode="External"/><Relationship Id="rId5" Type="http://schemas.openxmlformats.org/officeDocument/2006/relationships/hyperlink" Target="https://codes.ohio.gov/ohio-revised-code/section-4301.58" TargetMode="External"/><Relationship Id="rId4" Type="http://schemas.openxmlformats.org/officeDocument/2006/relationships/hyperlink" Target="https://com.ohio.gov/divisions-and-programs/liquor-control/Temporary-event-permits/applications-and-forms/beer-and-intoxicating-liquor-receipts-for-fundraiser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&amp; Beverage Service</a:t>
            </a:r>
            <a:endParaRPr lang="en-US" dirty="0"/>
          </a:p>
        </p:txBody>
      </p:sp>
      <p:sp>
        <p:nvSpPr>
          <p:cNvPr id="3" name="Subtitle 2"/>
          <p:cNvSpPr>
            <a:spLocks noGrp="1"/>
          </p:cNvSpPr>
          <p:nvPr>
            <p:ph type="subTitle" idx="1"/>
          </p:nvPr>
        </p:nvSpPr>
        <p:spPr/>
        <p:txBody>
          <a:bodyPr/>
          <a:lstStyle/>
          <a:p>
            <a:r>
              <a:rPr lang="en-US" dirty="0" smtClean="0"/>
              <a:t>How to Incorporate into Events, Programming, Fundraisers, and More!</a:t>
            </a:r>
            <a:endParaRPr lang="en-US" dirty="0"/>
          </a:p>
        </p:txBody>
      </p:sp>
    </p:spTree>
    <p:extLst>
      <p:ext uri="{BB962C8B-B14F-4D97-AF65-F5344CB8AC3E}">
        <p14:creationId xmlns:p14="http://schemas.microsoft.com/office/powerpoint/2010/main" val="3221147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Service – It’s all fun and games until ...</a:t>
            </a:r>
            <a:endParaRPr lang="en-US" dirty="0"/>
          </a:p>
        </p:txBody>
      </p:sp>
      <p:pic>
        <p:nvPicPr>
          <p:cNvPr id="5122" name="Picture 2" descr="&quot; Anti Alcohol Vintage Soviet Propaganda&quot; Poster for Sale by Sintija BILIKA  | Redbubble"/>
          <p:cNvPicPr>
            <a:picLocks noChangeAspect="1" noChangeArrowheads="1"/>
          </p:cNvPicPr>
          <p:nvPr/>
        </p:nvPicPr>
        <p:blipFill rotWithShape="1">
          <a:blip r:embed="rId2">
            <a:extLst>
              <a:ext uri="{28A0092B-C50C-407E-A947-70E740481C1C}">
                <a14:useLocalDpi xmlns:a14="http://schemas.microsoft.com/office/drawing/2010/main" val="0"/>
              </a:ext>
            </a:extLst>
          </a:blip>
          <a:srcRect l="20791" t="8073" r="20338" b="7824"/>
          <a:stretch/>
        </p:blipFill>
        <p:spPr bwMode="auto">
          <a:xfrm>
            <a:off x="1578633" y="1923958"/>
            <a:ext cx="3321171" cy="474452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12 Anti alcohol ideas | alcohol, awareness poster, ads creativ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94463" y="1923958"/>
            <a:ext cx="2841900" cy="474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707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Service – Two Scenarios</a:t>
            </a:r>
            <a:endParaRPr lang="en-US" dirty="0"/>
          </a:p>
        </p:txBody>
      </p:sp>
      <p:sp>
        <p:nvSpPr>
          <p:cNvPr id="3" name="Content Placeholder 2"/>
          <p:cNvSpPr>
            <a:spLocks noGrp="1"/>
          </p:cNvSpPr>
          <p:nvPr>
            <p:ph idx="1"/>
          </p:nvPr>
        </p:nvSpPr>
        <p:spPr>
          <a:xfrm>
            <a:off x="581192" y="2180496"/>
            <a:ext cx="5517683" cy="3678303"/>
          </a:xfrm>
        </p:spPr>
        <p:txBody>
          <a:bodyPr anchor="t"/>
          <a:lstStyle/>
          <a:p>
            <a:pPr marL="0" indent="0" algn="ctr">
              <a:buNone/>
            </a:pPr>
            <a:r>
              <a:rPr lang="en-US" dirty="0" smtClean="0"/>
              <a:t>SCENARIO 1</a:t>
            </a:r>
          </a:p>
          <a:p>
            <a:r>
              <a:rPr lang="en-US" dirty="0" smtClean="0"/>
              <a:t>Board Member wants to have wine served at the board dinner – Venue does not have a liquor license.</a:t>
            </a:r>
          </a:p>
          <a:p>
            <a:pPr lvl="1"/>
            <a:r>
              <a:rPr lang="en-US" dirty="0" smtClean="0"/>
              <a:t>Usually, BYOW – doesn’t matter where you get it</a:t>
            </a:r>
          </a:p>
          <a:p>
            <a:pPr lvl="1"/>
            <a:r>
              <a:rPr lang="en-US" dirty="0" smtClean="0"/>
              <a:t>Caterer will serve OR hire bartenders for safe service</a:t>
            </a:r>
          </a:p>
          <a:p>
            <a:pPr lvl="1"/>
            <a:endParaRPr lang="en-US" dirty="0" smtClean="0"/>
          </a:p>
          <a:p>
            <a:pPr lvl="1"/>
            <a:endParaRPr lang="en-US" dirty="0" smtClean="0"/>
          </a:p>
          <a:p>
            <a:pPr lvl="1"/>
            <a:endParaRPr lang="en-US" dirty="0"/>
          </a:p>
        </p:txBody>
      </p:sp>
      <p:sp>
        <p:nvSpPr>
          <p:cNvPr id="4" name="Content Placeholder 2"/>
          <p:cNvSpPr txBox="1">
            <a:spLocks/>
          </p:cNvSpPr>
          <p:nvPr/>
        </p:nvSpPr>
        <p:spPr>
          <a:xfrm>
            <a:off x="6096000" y="2180496"/>
            <a:ext cx="5517683"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dirty="0" smtClean="0"/>
              <a:t>SCENARIO 2</a:t>
            </a:r>
          </a:p>
          <a:p>
            <a:r>
              <a:rPr lang="en-US" dirty="0" smtClean="0"/>
              <a:t>Development wants to serve wine for the annual fundraiser on-site – You do not have a liquor license.</a:t>
            </a:r>
          </a:p>
          <a:p>
            <a:pPr lvl="1"/>
            <a:r>
              <a:rPr lang="en-US" dirty="0" smtClean="0"/>
              <a:t>Two considerations – cash bar or hosted</a:t>
            </a:r>
          </a:p>
          <a:p>
            <a:pPr lvl="2"/>
            <a:r>
              <a:rPr lang="en-US" dirty="0" smtClean="0"/>
              <a:t>If hosted (giving away for free), caterer can *usually* assist with procuring product and providing staff</a:t>
            </a:r>
          </a:p>
          <a:p>
            <a:pPr lvl="3"/>
            <a:r>
              <a:rPr lang="en-US" dirty="0" smtClean="0"/>
              <a:t>Liability is quite high in this scenario</a:t>
            </a:r>
          </a:p>
          <a:p>
            <a:pPr lvl="3"/>
            <a:r>
              <a:rPr lang="en-US" dirty="0" smtClean="0"/>
              <a:t>Product may be donated</a:t>
            </a:r>
          </a:p>
          <a:p>
            <a:pPr lvl="2"/>
            <a:r>
              <a:rPr lang="en-US" dirty="0" smtClean="0"/>
              <a:t>If cash or selling drink tickets, permits are needed (next slide)</a:t>
            </a:r>
          </a:p>
          <a:p>
            <a:pPr lvl="1"/>
            <a:r>
              <a:rPr lang="en-US" dirty="0" smtClean="0"/>
              <a:t>Sampling ONLY</a:t>
            </a:r>
          </a:p>
          <a:p>
            <a:endParaRPr lang="en-US" dirty="0" smtClean="0"/>
          </a:p>
          <a:p>
            <a:pPr lvl="1"/>
            <a:endParaRPr lang="en-US" dirty="0"/>
          </a:p>
        </p:txBody>
      </p:sp>
    </p:spTree>
    <p:extLst>
      <p:ext uri="{BB962C8B-B14F-4D97-AF65-F5344CB8AC3E}">
        <p14:creationId xmlns:p14="http://schemas.microsoft.com/office/powerpoint/2010/main" val="190912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Service – Permits and Purchasing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a:t>
            </a:r>
            <a:r>
              <a:rPr lang="en-US" dirty="0"/>
              <a:t>is a permit required?</a:t>
            </a:r>
          </a:p>
          <a:p>
            <a:pPr lvl="1"/>
            <a:r>
              <a:rPr lang="en-US" dirty="0"/>
              <a:t>Intent to sell by drink </a:t>
            </a:r>
            <a:r>
              <a:rPr lang="en-US" dirty="0" smtClean="0"/>
              <a:t>and/or </a:t>
            </a:r>
            <a:r>
              <a:rPr lang="en-US" dirty="0"/>
              <a:t>through the use of an entrance fee/cover charge</a:t>
            </a:r>
          </a:p>
          <a:p>
            <a:r>
              <a:rPr lang="en-US" dirty="0"/>
              <a:t>Types of Permits</a:t>
            </a:r>
          </a:p>
          <a:p>
            <a:pPr lvl="1"/>
            <a:r>
              <a:rPr lang="en-US" dirty="0"/>
              <a:t>F-2, ($150): Allows non-profit orgs to sell beer, wine and spirituous liquor by the drink for no longer than four days in an area that has been voted wet through local option for beer and wine.</a:t>
            </a:r>
          </a:p>
          <a:p>
            <a:pPr lvl="1"/>
            <a:r>
              <a:rPr lang="en-US" dirty="0"/>
              <a:t>F-4, ($60): In conjunction with a wine distributor – Ohio Wine tasting events</a:t>
            </a:r>
          </a:p>
          <a:p>
            <a:pPr lvl="1"/>
            <a:r>
              <a:rPr lang="en-US" dirty="0"/>
              <a:t>F-5, ($180): Beer and intoxicating liquor issued to a riverboat at a festival sponsored by a non-profit organization</a:t>
            </a:r>
          </a:p>
          <a:p>
            <a:r>
              <a:rPr lang="en-US" dirty="0"/>
              <a:t>Where can I buy alcohol?</a:t>
            </a:r>
          </a:p>
          <a:p>
            <a:pPr lvl="1"/>
            <a:r>
              <a:rPr lang="en-US" dirty="0"/>
              <a:t>With your permit, you may purchase alcohol at any Ohio Liquor Agency and/or distributor.</a:t>
            </a:r>
          </a:p>
          <a:p>
            <a:pPr lvl="1"/>
            <a:r>
              <a:rPr lang="en-US" dirty="0"/>
              <a:t>Cannot use credit card to purchase.  Cash or Business Check only.</a:t>
            </a:r>
          </a:p>
          <a:p>
            <a:pPr lvl="1"/>
            <a:r>
              <a:rPr lang="en-US" dirty="0"/>
              <a:t>It is a violation of Ohio liquor law for alcoholic beverage products to be donated to a temporary permit holder unless the donation of the product is expressly permitted by law.</a:t>
            </a:r>
          </a:p>
          <a:p>
            <a:endParaRPr lang="en-US" dirty="0"/>
          </a:p>
        </p:txBody>
      </p:sp>
    </p:spTree>
    <p:extLst>
      <p:ext uri="{BB962C8B-B14F-4D97-AF65-F5344CB8AC3E}">
        <p14:creationId xmlns:p14="http://schemas.microsoft.com/office/powerpoint/2010/main" val="1881201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Service – Employee Responsibility</a:t>
            </a:r>
            <a:endParaRPr lang="en-US" dirty="0"/>
          </a:p>
        </p:txBody>
      </p:sp>
      <p:sp>
        <p:nvSpPr>
          <p:cNvPr id="3" name="Content Placeholder 2"/>
          <p:cNvSpPr>
            <a:spLocks noGrp="1"/>
          </p:cNvSpPr>
          <p:nvPr>
            <p:ph idx="1"/>
          </p:nvPr>
        </p:nvSpPr>
        <p:spPr/>
        <p:txBody>
          <a:bodyPr>
            <a:normAutofit lnSpcReduction="10000"/>
          </a:bodyPr>
          <a:lstStyle/>
          <a:p>
            <a:r>
              <a:rPr lang="en-US" dirty="0"/>
              <a:t>Service</a:t>
            </a:r>
          </a:p>
          <a:p>
            <a:pPr lvl="1"/>
            <a:r>
              <a:rPr lang="en-US" dirty="0"/>
              <a:t>Only paid </a:t>
            </a:r>
            <a:r>
              <a:rPr lang="en-US" dirty="0" smtClean="0"/>
              <a:t>Organization </a:t>
            </a:r>
            <a:r>
              <a:rPr lang="en-US" dirty="0"/>
              <a:t>staff may service alcohol.</a:t>
            </a:r>
          </a:p>
          <a:p>
            <a:pPr lvl="2"/>
            <a:r>
              <a:rPr lang="en-US" dirty="0"/>
              <a:t>Includes: </a:t>
            </a:r>
          </a:p>
          <a:p>
            <a:pPr lvl="3"/>
            <a:r>
              <a:rPr lang="en-US" dirty="0"/>
              <a:t>Full-time or part-time staff</a:t>
            </a:r>
          </a:p>
          <a:p>
            <a:pPr lvl="3"/>
            <a:r>
              <a:rPr lang="en-US" dirty="0"/>
              <a:t>Contracted service staff (bartenders)</a:t>
            </a:r>
          </a:p>
          <a:p>
            <a:pPr lvl="2"/>
            <a:r>
              <a:rPr lang="en-US" dirty="0"/>
              <a:t>Excludes:</a:t>
            </a:r>
          </a:p>
          <a:p>
            <a:pPr lvl="3"/>
            <a:r>
              <a:rPr lang="en-US" dirty="0"/>
              <a:t>Volunteers and board members</a:t>
            </a:r>
          </a:p>
          <a:p>
            <a:pPr lvl="3"/>
            <a:r>
              <a:rPr lang="en-US" dirty="0"/>
              <a:t>Donors</a:t>
            </a:r>
          </a:p>
          <a:p>
            <a:r>
              <a:rPr lang="en-US" dirty="0"/>
              <a:t>Liability</a:t>
            </a:r>
          </a:p>
          <a:p>
            <a:pPr lvl="1"/>
            <a:r>
              <a:rPr lang="en-US" dirty="0"/>
              <a:t>Dram Shop: Establishments are liable for property damage, injuries, or deaths that occur off their property, if: The establishment knowingly sold alcohol to a person who was visibility intoxicated (e.g., staggering, bloodshot eyes, slurring, sleepy, belligerent) or underage.</a:t>
            </a:r>
          </a:p>
          <a:p>
            <a:endParaRPr lang="en-US" dirty="0"/>
          </a:p>
        </p:txBody>
      </p:sp>
    </p:spTree>
    <p:extLst>
      <p:ext uri="{BB962C8B-B14F-4D97-AF65-F5344CB8AC3E}">
        <p14:creationId xmlns:p14="http://schemas.microsoft.com/office/powerpoint/2010/main" val="500324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 Complicated</a:t>
            </a:r>
            <a:endParaRPr lang="en-US" dirty="0"/>
          </a:p>
        </p:txBody>
      </p:sp>
      <p:sp>
        <p:nvSpPr>
          <p:cNvPr id="3" name="Content Placeholder 2"/>
          <p:cNvSpPr>
            <a:spLocks noGrp="1"/>
          </p:cNvSpPr>
          <p:nvPr>
            <p:ph idx="1"/>
          </p:nvPr>
        </p:nvSpPr>
        <p:spPr/>
        <p:txBody>
          <a:bodyPr/>
          <a:lstStyle/>
          <a:p>
            <a:pPr lvl="1">
              <a:buFontTx/>
              <a:buChar char="-"/>
            </a:pPr>
            <a:r>
              <a:rPr lang="en-US" dirty="0">
                <a:hlinkClick r:id="rId2"/>
              </a:rPr>
              <a:t>https://odh.ohio.gov/know-our-programs/food-safety-program/welcome-to</a:t>
            </a:r>
          </a:p>
          <a:p>
            <a:pPr lvl="1">
              <a:buFontTx/>
              <a:buChar char="-"/>
            </a:pPr>
            <a:r>
              <a:rPr lang="en-US" dirty="0" smtClean="0">
                <a:hlinkClick r:id="rId2"/>
              </a:rPr>
              <a:t>https</a:t>
            </a:r>
            <a:r>
              <a:rPr lang="en-US" dirty="0">
                <a:hlinkClick r:id="rId2"/>
              </a:rPr>
              <a:t>://com.ohio.gov/divisions-and-programs/liquor-control/temporary-event-permits/guides-and-resources/temporary-permits-guide</a:t>
            </a:r>
            <a:r>
              <a:rPr lang="en-US" dirty="0"/>
              <a:t> </a:t>
            </a:r>
          </a:p>
          <a:p>
            <a:pPr lvl="1">
              <a:buFontTx/>
              <a:buChar char="-"/>
            </a:pPr>
            <a:r>
              <a:rPr lang="en-US" dirty="0">
                <a:hlinkClick r:id="rId3"/>
              </a:rPr>
              <a:t>https://www.servsafe.com/ServSafe-Alcohol</a:t>
            </a:r>
            <a:r>
              <a:rPr lang="en-US" dirty="0"/>
              <a:t> </a:t>
            </a:r>
          </a:p>
          <a:p>
            <a:endParaRPr lang="en-US" dirty="0"/>
          </a:p>
        </p:txBody>
      </p:sp>
    </p:spTree>
    <p:extLst>
      <p:ext uri="{BB962C8B-B14F-4D97-AF65-F5344CB8AC3E}">
        <p14:creationId xmlns:p14="http://schemas.microsoft.com/office/powerpoint/2010/main" val="4159840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7176" name="Picture 8" descr="The abuse of question marks — #67 | by Jon Jackson | 100 Naked Words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326" y="2497316"/>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he abuse of question marks — #67 | by Jon Jackson | 100 Naked Words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301" y="2497316"/>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 abuse of question marks — #67 | by Jon Jackson | 100 Naked Words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927" y="4324469"/>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The abuse of question marks — #67 | by Jon Jackson | 100 Naked Words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902" y="4324469"/>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The abuse of question marks — #67 | by Jon Jackson | 100 Naked Words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276" y="2497316"/>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The abuse of question marks — #67 | by Jon Jackson | 100 Naked Words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251" y="2497316"/>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The abuse of question marks — #67 | by Jon Jackson | 100 Naked Words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877" y="4324469"/>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The abuse of question marks — #67 | by Jon Jackson | 100 Naked Words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3852" y="4324469"/>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002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Based on Questions - Raffles</a:t>
            </a:r>
            <a:endParaRPr lang="en-US" dirty="0"/>
          </a:p>
        </p:txBody>
      </p:sp>
      <p:sp>
        <p:nvSpPr>
          <p:cNvPr id="3" name="Content Placeholder 2"/>
          <p:cNvSpPr>
            <a:spLocks noGrp="1"/>
          </p:cNvSpPr>
          <p:nvPr>
            <p:ph idx="1"/>
          </p:nvPr>
        </p:nvSpPr>
        <p:spPr>
          <a:xfrm>
            <a:off x="581192" y="2180496"/>
            <a:ext cx="11029615" cy="4677504"/>
          </a:xfrm>
        </p:spPr>
        <p:txBody>
          <a:bodyPr>
            <a:normAutofit fontScale="70000" lnSpcReduction="20000"/>
          </a:bodyPr>
          <a:lstStyle/>
          <a:p>
            <a:r>
              <a:rPr lang="en-US" dirty="0" smtClean="0"/>
              <a:t>Raffles</a:t>
            </a:r>
          </a:p>
          <a:p>
            <a:pPr lvl="1"/>
            <a:r>
              <a:rPr lang="en-US" dirty="0"/>
              <a:t>The Law: </a:t>
            </a:r>
            <a:r>
              <a:rPr lang="en-US" dirty="0">
                <a:hlinkClick r:id="rId2"/>
              </a:rPr>
              <a:t>https://</a:t>
            </a:r>
            <a:r>
              <a:rPr lang="en-US" dirty="0" smtClean="0">
                <a:hlinkClick r:id="rId2"/>
              </a:rPr>
              <a:t>codes.ohio.gov/ohio-revised-code/section-2915.092</a:t>
            </a:r>
            <a:r>
              <a:rPr lang="en-US" dirty="0" smtClean="0"/>
              <a:t> </a:t>
            </a:r>
          </a:p>
          <a:p>
            <a:pPr lvl="1"/>
            <a:r>
              <a:rPr lang="en-US" dirty="0" smtClean="0"/>
              <a:t>Explanation: </a:t>
            </a:r>
            <a:r>
              <a:rPr lang="en-US" dirty="0">
                <a:hlinkClick r:id="rId3"/>
              </a:rPr>
              <a:t>https://</a:t>
            </a:r>
            <a:r>
              <a:rPr lang="en-US" dirty="0" smtClean="0">
                <a:hlinkClick r:id="rId3"/>
              </a:rPr>
              <a:t>charitable.ohioago.gov/Charitable-Gaming</a:t>
            </a:r>
            <a:r>
              <a:rPr lang="en-US" dirty="0" smtClean="0"/>
              <a:t> </a:t>
            </a:r>
          </a:p>
          <a:p>
            <a:pPr marL="0" indent="0">
              <a:buNone/>
            </a:pPr>
            <a:r>
              <a:rPr lang="en-US" dirty="0"/>
              <a:t>Excerpt: </a:t>
            </a:r>
            <a:r>
              <a:rPr lang="en-US" dirty="0">
                <a:hlinkClick r:id="rId4"/>
              </a:rPr>
              <a:t>https://</a:t>
            </a:r>
            <a:r>
              <a:rPr lang="en-US" dirty="0" smtClean="0">
                <a:hlinkClick r:id="rId4"/>
              </a:rPr>
              <a:t>com.ohio.gov/divisions-and-programs/liquor-control/Temporary-event-permits/applications-and-forms/beer-and-intoxicating-liquor-receipts-for-fundraisers</a:t>
            </a:r>
            <a:r>
              <a:rPr lang="en-US" dirty="0" smtClean="0"/>
              <a:t> </a:t>
            </a:r>
          </a:p>
          <a:p>
            <a:pPr marL="0" indent="0">
              <a:buNone/>
            </a:pPr>
            <a:r>
              <a:rPr lang="en-US" b="1" dirty="0"/>
              <a:t>Spirituous Liquor Receipts for Charitable Fundraisers</a:t>
            </a:r>
          </a:p>
          <a:p>
            <a:r>
              <a:rPr lang="en-US" dirty="0"/>
              <a:t>501(c)(3) charitable organizations or IRC Section 527 political organizations can hold a fundraiser and award beer and/or intoxicating liquor to its guests as part of a raffle, door prize, or silent auction as those terms are defined in </a:t>
            </a:r>
            <a:r>
              <a:rPr lang="en-US" u="sng" dirty="0">
                <a:hlinkClick r:id="rId5"/>
              </a:rPr>
              <a:t>R.C. 4301.58</a:t>
            </a:r>
            <a:r>
              <a:rPr lang="en-US" dirty="0"/>
              <a:t>. If spirituous liquor is being awarded, the charity must collect and submit copies of the retail purchase receipt to us prior to the event using the form below.</a:t>
            </a:r>
          </a:p>
          <a:p>
            <a:pPr marL="0" indent="0">
              <a:buNone/>
            </a:pPr>
            <a:r>
              <a:rPr lang="en-US" b="1" dirty="0"/>
              <a:t>Important Information You Should Know:</a:t>
            </a:r>
          </a:p>
          <a:p>
            <a:r>
              <a:rPr lang="en-US" dirty="0"/>
              <a:t>Make sure your raffle, silent auction, or door prize is done in accordance with Ohio law (see </a:t>
            </a:r>
            <a:r>
              <a:rPr lang="en-US" u="sng" dirty="0">
                <a:hlinkClick r:id="rId5"/>
              </a:rPr>
              <a:t>R.C. 4301.58(E)</a:t>
            </a:r>
            <a:r>
              <a:rPr lang="en-US" dirty="0"/>
              <a:t> for details). We do not regulate gambling laws and cannot advise you on whether your event is legally compliant. You should consult your attorney, the Ohio Attorney General's Charitable Law Section, or the Ohio Department of Public Safety-Investigative Unit with questions on Ohio's gambling laws.</a:t>
            </a:r>
          </a:p>
          <a:p>
            <a:r>
              <a:rPr lang="en-US" dirty="0"/>
              <a:t>Beer, wine, and low-proof pre-packaged mixed beverages </a:t>
            </a:r>
            <a:r>
              <a:rPr lang="en-US" b="1" dirty="0"/>
              <a:t>MUST</a:t>
            </a:r>
            <a:r>
              <a:rPr lang="en-US" dirty="0"/>
              <a:t> be purchased from an </a:t>
            </a:r>
            <a:r>
              <a:rPr lang="en-US" u="sng" dirty="0">
                <a:hlinkClick r:id="rId6"/>
              </a:rPr>
              <a:t>Ohio liquor permit holder</a:t>
            </a:r>
            <a:r>
              <a:rPr lang="en-US" dirty="0"/>
              <a:t> that has an active permit. If the above alcoholic product is donated to the organization hosting the event or if the organization purchased the product itself, the organization should have a copy of the purchase receipt showing the product was purchased from an Ohio liquor permit holder.</a:t>
            </a:r>
          </a:p>
          <a:p>
            <a:r>
              <a:rPr lang="en-US" dirty="0"/>
              <a:t>Spirituous liquor (high-proof over 21%) </a:t>
            </a:r>
            <a:r>
              <a:rPr lang="en-US" b="1" dirty="0"/>
              <a:t>MUST</a:t>
            </a:r>
            <a:r>
              <a:rPr lang="en-US" dirty="0"/>
              <a:t> be purchased from an </a:t>
            </a:r>
            <a:r>
              <a:rPr lang="en-US" u="sng" dirty="0">
                <a:hlinkClick r:id="rId7"/>
              </a:rPr>
              <a:t>Ohio state liquor agency</a:t>
            </a:r>
            <a:r>
              <a:rPr lang="en-US" dirty="0"/>
              <a:t>. If the above alcoholic product is donated to the organization hosting the event or if the organization purchased the product itself, the organization </a:t>
            </a:r>
            <a:r>
              <a:rPr lang="en-US" b="1" dirty="0"/>
              <a:t>MUST</a:t>
            </a:r>
            <a:r>
              <a:rPr lang="en-US" dirty="0"/>
              <a:t> have a copy of the purchase receipt showing the product was purchased from a state liquor agency store (OHLQ location). The organization hosting the event </a:t>
            </a:r>
            <a:r>
              <a:rPr lang="en-US" b="1" dirty="0"/>
              <a:t>MUST</a:t>
            </a:r>
            <a:r>
              <a:rPr lang="en-US" dirty="0"/>
              <a:t> submit both a copy of the receipt and complete the fillable form below.</a:t>
            </a:r>
          </a:p>
          <a:p>
            <a:r>
              <a:rPr lang="en-US" b="1" u="sng" dirty="0"/>
              <a:t>NO</a:t>
            </a:r>
            <a:r>
              <a:rPr lang="en-US" dirty="0"/>
              <a:t> Ohio liquor permit holder or Ohio state liquor agency can donate alcoholic product to the organization for its fundraising event.</a:t>
            </a:r>
          </a:p>
          <a:p>
            <a:pPr marL="0" indent="0">
              <a:buNone/>
            </a:pPr>
            <a:endParaRPr lang="en-US" dirty="0" smtClean="0"/>
          </a:p>
        </p:txBody>
      </p:sp>
    </p:spTree>
    <p:extLst>
      <p:ext uri="{BB962C8B-B14F-4D97-AF65-F5344CB8AC3E}">
        <p14:creationId xmlns:p14="http://schemas.microsoft.com/office/powerpoint/2010/main" val="217096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908997" y="2465168"/>
            <a:ext cx="2532944" cy="2417383"/>
          </a:xfrm>
        </p:spPr>
        <p:txBody>
          <a:bodyPr anchor="t"/>
          <a:lstStyle/>
          <a:p>
            <a:r>
              <a:rPr lang="en-US" dirty="0" smtClean="0"/>
              <a:t>Food Service</a:t>
            </a:r>
          </a:p>
          <a:p>
            <a:r>
              <a:rPr lang="en-US" dirty="0" smtClean="0"/>
              <a:t>Alcohol Service</a:t>
            </a:r>
          </a:p>
          <a:p>
            <a:r>
              <a:rPr lang="en-US" dirty="0" smtClean="0"/>
              <a:t>Best Practices</a:t>
            </a:r>
          </a:p>
          <a:p>
            <a:r>
              <a:rPr lang="en-US" dirty="0" smtClean="0"/>
              <a:t>Questions</a:t>
            </a:r>
          </a:p>
          <a:p>
            <a:endParaRPr lang="en-US" dirty="0"/>
          </a:p>
        </p:txBody>
      </p:sp>
      <p:pic>
        <p:nvPicPr>
          <p:cNvPr id="8196" name="Picture 4" descr="Grey House Pub on X: &quot;Are you at the NJLA Conference? Stop by Booth 304 and  get your FREE &quot;Please Interrupt Me&quot; button!! #njla12 http://t.co/D4Wyp7Mr&quot;  /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738" y="2156604"/>
            <a:ext cx="4406524" cy="420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454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a:xfrm>
            <a:off x="919858" y="2410790"/>
            <a:ext cx="5886384" cy="3678303"/>
          </a:xfrm>
        </p:spPr>
        <p:txBody>
          <a:bodyPr>
            <a:normAutofit fontScale="92500" lnSpcReduction="20000"/>
          </a:bodyPr>
          <a:lstStyle/>
          <a:p>
            <a:pPr marL="0" indent="0">
              <a:buNone/>
            </a:pPr>
            <a:r>
              <a:rPr lang="en-US" sz="3200" dirty="0" smtClean="0"/>
              <a:t>Kristal Bell</a:t>
            </a:r>
          </a:p>
          <a:p>
            <a:pPr marL="0" indent="0">
              <a:spcBef>
                <a:spcPts val="0"/>
              </a:spcBef>
              <a:spcAft>
                <a:spcPts val="0"/>
              </a:spcAft>
              <a:buNone/>
            </a:pPr>
            <a:r>
              <a:rPr lang="en-US" sz="2400" dirty="0" smtClean="0"/>
              <a:t>Director of Business Development</a:t>
            </a:r>
          </a:p>
          <a:p>
            <a:pPr marL="0" indent="0">
              <a:spcBef>
                <a:spcPts val="0"/>
              </a:spcBef>
              <a:spcAft>
                <a:spcPts val="0"/>
              </a:spcAft>
              <a:buNone/>
            </a:pPr>
            <a:r>
              <a:rPr lang="en-US" sz="2400" dirty="0" smtClean="0"/>
              <a:t>Ohio History Connection, Columbus</a:t>
            </a:r>
          </a:p>
          <a:p>
            <a:pPr marL="0" indent="0">
              <a:buNone/>
            </a:pPr>
            <a:endParaRPr lang="en-US" dirty="0" smtClean="0"/>
          </a:p>
          <a:p>
            <a:pPr marL="0" indent="0">
              <a:buNone/>
            </a:pPr>
            <a:r>
              <a:rPr lang="en-US" dirty="0" smtClean="0"/>
              <a:t>Notables:</a:t>
            </a:r>
          </a:p>
          <a:p>
            <a:pPr>
              <a:buFont typeface="Wingdings" panose="05000000000000000000" pitchFamily="2" charset="2"/>
              <a:buChar char="§"/>
            </a:pPr>
            <a:r>
              <a:rPr lang="en-US" dirty="0" smtClean="0"/>
              <a:t>Ohio History Connection, April 2021 – Present</a:t>
            </a:r>
          </a:p>
          <a:p>
            <a:pPr lvl="1">
              <a:buFont typeface="Wingdings" panose="05000000000000000000" pitchFamily="2" charset="2"/>
              <a:buChar char="§"/>
            </a:pPr>
            <a:r>
              <a:rPr lang="en-US" dirty="0" smtClean="0"/>
              <a:t>Director of Business Development</a:t>
            </a:r>
          </a:p>
          <a:p>
            <a:pPr>
              <a:buFont typeface="Wingdings" panose="05000000000000000000" pitchFamily="2" charset="2"/>
              <a:buChar char="§"/>
            </a:pPr>
            <a:r>
              <a:rPr lang="en-US" dirty="0" smtClean="0"/>
              <a:t>Columbus Museum of Art, May 2014 – Sept 2019</a:t>
            </a:r>
          </a:p>
          <a:p>
            <a:pPr lvl="1">
              <a:buFont typeface="Wingdings" panose="05000000000000000000" pitchFamily="2" charset="2"/>
              <a:buChar char="§"/>
            </a:pPr>
            <a:r>
              <a:rPr lang="en-US" dirty="0" smtClean="0"/>
              <a:t>Director of Special Events Operations and Catering</a:t>
            </a:r>
          </a:p>
          <a:p>
            <a:pPr>
              <a:buFont typeface="Wingdings" panose="05000000000000000000" pitchFamily="2" charset="2"/>
              <a:buChar char="§"/>
            </a:pPr>
            <a:r>
              <a:rPr lang="en-US" dirty="0" smtClean="0"/>
              <a:t>Java Jo’s, 2005-2009</a:t>
            </a:r>
          </a:p>
          <a:p>
            <a:pPr lvl="1">
              <a:buFont typeface="Wingdings" panose="05000000000000000000" pitchFamily="2" charset="2"/>
              <a:buChar char="§"/>
            </a:pPr>
            <a:r>
              <a:rPr lang="en-US" dirty="0" smtClean="0"/>
              <a:t>Barista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8650" y="1893709"/>
            <a:ext cx="3682577" cy="491010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8781" y="2144711"/>
            <a:ext cx="2938014" cy="4408097"/>
          </a:xfrm>
          <a:prstGeom prst="rect">
            <a:avLst/>
          </a:prstGeom>
        </p:spPr>
      </p:pic>
    </p:spTree>
    <p:extLst>
      <p:ext uri="{BB962C8B-B14F-4D97-AF65-F5344CB8AC3E}">
        <p14:creationId xmlns:p14="http://schemas.microsoft.com/office/powerpoint/2010/main" val="53990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about you</a:t>
            </a:r>
            <a:endParaRPr lang="en-US" dirty="0"/>
          </a:p>
        </p:txBody>
      </p:sp>
      <p:pic>
        <p:nvPicPr>
          <p:cNvPr id="9218" name="Picture 2" descr="Y is for You! – Rising Ape Collec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949" y="3164516"/>
            <a:ext cx="2419350" cy="1885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1872" y="2544792"/>
            <a:ext cx="2978892" cy="369332"/>
          </a:xfrm>
          <a:prstGeom prst="rect">
            <a:avLst/>
          </a:prstGeom>
          <a:noFill/>
        </p:spPr>
        <p:txBody>
          <a:bodyPr wrap="none" rtlCol="0">
            <a:spAutoFit/>
          </a:bodyPr>
          <a:lstStyle/>
          <a:p>
            <a:r>
              <a:rPr lang="en-US" dirty="0" smtClean="0"/>
              <a:t>Who works at a public space?</a:t>
            </a:r>
            <a:endParaRPr lang="en-US" dirty="0"/>
          </a:p>
        </p:txBody>
      </p:sp>
      <p:sp>
        <p:nvSpPr>
          <p:cNvPr id="5" name="TextBox 4"/>
          <p:cNvSpPr txBox="1"/>
          <p:nvPr/>
        </p:nvSpPr>
        <p:spPr>
          <a:xfrm>
            <a:off x="8281359" y="2590958"/>
            <a:ext cx="2918507" cy="646331"/>
          </a:xfrm>
          <a:prstGeom prst="rect">
            <a:avLst/>
          </a:prstGeom>
          <a:noFill/>
        </p:spPr>
        <p:txBody>
          <a:bodyPr wrap="square" rtlCol="0">
            <a:spAutoFit/>
          </a:bodyPr>
          <a:lstStyle/>
          <a:p>
            <a:r>
              <a:rPr lang="en-US" dirty="0" smtClean="0"/>
              <a:t>Who works with visitor groups or volunteers?</a:t>
            </a:r>
            <a:endParaRPr lang="en-US" dirty="0"/>
          </a:p>
        </p:txBody>
      </p:sp>
      <p:sp>
        <p:nvSpPr>
          <p:cNvPr id="6" name="TextBox 5"/>
          <p:cNvSpPr txBox="1"/>
          <p:nvPr/>
        </p:nvSpPr>
        <p:spPr>
          <a:xfrm>
            <a:off x="741872" y="3916393"/>
            <a:ext cx="3174520" cy="1200329"/>
          </a:xfrm>
          <a:prstGeom prst="rect">
            <a:avLst/>
          </a:prstGeom>
          <a:noFill/>
        </p:spPr>
        <p:txBody>
          <a:bodyPr wrap="square" rtlCol="0">
            <a:spAutoFit/>
          </a:bodyPr>
          <a:lstStyle/>
          <a:p>
            <a:r>
              <a:rPr lang="en-US" dirty="0" smtClean="0"/>
              <a:t>Who has ever thought to yourself, “Man, that potato salad has been sitting on the picnic table for far too long?”</a:t>
            </a:r>
            <a:endParaRPr lang="en-US" dirty="0"/>
          </a:p>
        </p:txBody>
      </p:sp>
      <p:sp>
        <p:nvSpPr>
          <p:cNvPr id="7" name="TextBox 6"/>
          <p:cNvSpPr txBox="1"/>
          <p:nvPr/>
        </p:nvSpPr>
        <p:spPr>
          <a:xfrm>
            <a:off x="8195094" y="4925683"/>
            <a:ext cx="2639683" cy="646331"/>
          </a:xfrm>
          <a:prstGeom prst="rect">
            <a:avLst/>
          </a:prstGeom>
          <a:noFill/>
        </p:spPr>
        <p:txBody>
          <a:bodyPr wrap="square" rtlCol="0">
            <a:spAutoFit/>
          </a:bodyPr>
          <a:lstStyle/>
          <a:p>
            <a:r>
              <a:rPr lang="en-US" dirty="0" smtClean="0"/>
              <a:t>Who here is ready to learn about BUGS?!?</a:t>
            </a:r>
            <a:endParaRPr lang="en-US" dirty="0"/>
          </a:p>
        </p:txBody>
      </p:sp>
    </p:spTree>
    <p:extLst>
      <p:ext uri="{BB962C8B-B14F-4D97-AF65-F5344CB8AC3E}">
        <p14:creationId xmlns:p14="http://schemas.microsoft.com/office/powerpoint/2010/main" val="177987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Service – The quick and icky</a:t>
            </a:r>
            <a:endParaRPr lang="en-US" dirty="0"/>
          </a:p>
        </p:txBody>
      </p:sp>
      <p:sp>
        <p:nvSpPr>
          <p:cNvPr id="3" name="Content Placeholder 2"/>
          <p:cNvSpPr>
            <a:spLocks noGrp="1"/>
          </p:cNvSpPr>
          <p:nvPr>
            <p:ph idx="1"/>
          </p:nvPr>
        </p:nvSpPr>
        <p:spPr>
          <a:xfrm>
            <a:off x="581192" y="2581192"/>
            <a:ext cx="5314615" cy="3678303"/>
          </a:xfrm>
        </p:spPr>
        <p:txBody>
          <a:bodyPr anchor="t">
            <a:normAutofit/>
          </a:bodyPr>
          <a:lstStyle/>
          <a:p>
            <a:pPr marL="0" indent="0">
              <a:buNone/>
            </a:pPr>
            <a:r>
              <a:rPr lang="en-US" dirty="0" smtClean="0"/>
              <a:t>...</a:t>
            </a:r>
            <a:r>
              <a:rPr lang="en-US" b="1" u="sng" dirty="0" smtClean="0"/>
              <a:t>what’s the big deal??</a:t>
            </a:r>
          </a:p>
          <a:p>
            <a:pPr marL="0" indent="0">
              <a:buNone/>
            </a:pPr>
            <a:endParaRPr lang="en-US" b="1" u="sng" dirty="0"/>
          </a:p>
          <a:p>
            <a:pPr marL="0" indent="0">
              <a:buNone/>
            </a:pPr>
            <a:r>
              <a:rPr lang="en-US" dirty="0" smtClean="0"/>
              <a:t>Every Year:</a:t>
            </a:r>
          </a:p>
          <a:p>
            <a:pPr>
              <a:buFontTx/>
              <a:buChar char="-"/>
            </a:pPr>
            <a:r>
              <a:rPr lang="en-US" dirty="0" smtClean="0"/>
              <a:t>48 million OR 1-in-6 people will get sick from a foodborne illness*</a:t>
            </a:r>
          </a:p>
          <a:p>
            <a:pPr>
              <a:buFontTx/>
              <a:buChar char="-"/>
            </a:pPr>
            <a:r>
              <a:rPr lang="en-US" dirty="0" smtClean="0"/>
              <a:t>128,000 people are hospitalized</a:t>
            </a:r>
          </a:p>
          <a:p>
            <a:pPr>
              <a:buFontTx/>
              <a:buChar char="-"/>
            </a:pPr>
            <a:r>
              <a:rPr lang="en-US" dirty="0" smtClean="0"/>
              <a:t>3,000 people die</a:t>
            </a:r>
          </a:p>
        </p:txBody>
      </p:sp>
      <p:pic>
        <p:nvPicPr>
          <p:cNvPr id="1026" name="Picture 2" descr="Food Poisoning Is not one of the ingredients - Gordon Ramsay Hell's Kitchen  | Make a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808" y="2581192"/>
            <a:ext cx="5715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ust-stamp | Stock vector | Colourbox"/>
          <p:cNvPicPr>
            <a:picLocks noChangeAspect="1" noChangeArrowheads="1"/>
          </p:cNvPicPr>
          <p:nvPr/>
        </p:nvPicPr>
        <p:blipFill rotWithShape="1">
          <a:blip r:embed="rId3">
            <a:extLst>
              <a:ext uri="{28A0092B-C50C-407E-A947-70E740481C1C}">
                <a14:useLocalDpi xmlns:a14="http://schemas.microsoft.com/office/drawing/2010/main" val="0"/>
              </a:ext>
            </a:extLst>
          </a:blip>
          <a:srcRect l="8487" t="29547" r="5702" b="27887"/>
          <a:stretch/>
        </p:blipFill>
        <p:spPr bwMode="auto">
          <a:xfrm rot="20541776">
            <a:off x="2553419" y="2467154"/>
            <a:ext cx="6538823" cy="324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67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750" fill="hold"/>
                                        <p:tgtEl>
                                          <p:spTgt spid="1028"/>
                                        </p:tgtEl>
                                        <p:attrNameLst>
                                          <p:attrName>ppt_w</p:attrName>
                                        </p:attrNameLst>
                                      </p:cBhvr>
                                      <p:tavLst>
                                        <p:tav tm="0">
                                          <p:val>
                                            <p:fltVal val="0"/>
                                          </p:val>
                                        </p:tav>
                                        <p:tav tm="100000">
                                          <p:val>
                                            <p:strVal val="#ppt_w"/>
                                          </p:val>
                                        </p:tav>
                                      </p:tavLst>
                                    </p:anim>
                                    <p:anim calcmode="lin" valueType="num">
                                      <p:cBhvr>
                                        <p:cTn id="8" dur="750" fill="hold"/>
                                        <p:tgtEl>
                                          <p:spTgt spid="1028"/>
                                        </p:tgtEl>
                                        <p:attrNameLst>
                                          <p:attrName>ppt_h</p:attrName>
                                        </p:attrNameLst>
                                      </p:cBhvr>
                                      <p:tavLst>
                                        <p:tav tm="0">
                                          <p:val>
                                            <p:fltVal val="0"/>
                                          </p:val>
                                        </p:tav>
                                        <p:tav tm="100000">
                                          <p:val>
                                            <p:strVal val="#ppt_h"/>
                                          </p:val>
                                        </p:tav>
                                      </p:tavLst>
                                    </p:anim>
                                    <p:animEffect transition="in" filter="fade">
                                      <p:cBhvr>
                                        <p:cTn id="9" dur="7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Safety – Prep Rule of Thumb</a:t>
            </a:r>
            <a:endParaRPr lang="en-US" dirty="0"/>
          </a:p>
        </p:txBody>
      </p:sp>
      <p:pic>
        <p:nvPicPr>
          <p:cNvPr id="4098" name="Picture 2" descr="4 steps to food safety: clean, separate, cook, and ch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50" y="2263633"/>
            <a:ext cx="11898680" cy="2930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0422" y="5063705"/>
            <a:ext cx="2127502" cy="1200329"/>
          </a:xfrm>
          <a:prstGeom prst="rect">
            <a:avLst/>
          </a:prstGeom>
          <a:noFill/>
        </p:spPr>
        <p:txBody>
          <a:bodyPr wrap="square" rtlCol="0">
            <a:spAutoFit/>
          </a:bodyPr>
          <a:lstStyle/>
          <a:p>
            <a:pPr algn="ctr"/>
            <a:r>
              <a:rPr lang="en-US" dirty="0" smtClean="0"/>
              <a:t>Wash hands, surfaces, and tools with warm water and soap.</a:t>
            </a:r>
            <a:endParaRPr lang="en-US" dirty="0"/>
          </a:p>
        </p:txBody>
      </p:sp>
      <p:sp>
        <p:nvSpPr>
          <p:cNvPr id="6" name="TextBox 5"/>
          <p:cNvSpPr txBox="1"/>
          <p:nvPr/>
        </p:nvSpPr>
        <p:spPr>
          <a:xfrm>
            <a:off x="3468165" y="5063704"/>
            <a:ext cx="2127502" cy="923330"/>
          </a:xfrm>
          <a:prstGeom prst="rect">
            <a:avLst/>
          </a:prstGeom>
          <a:noFill/>
        </p:spPr>
        <p:txBody>
          <a:bodyPr wrap="square" rtlCol="0">
            <a:spAutoFit/>
          </a:bodyPr>
          <a:lstStyle/>
          <a:p>
            <a:pPr algn="ctr"/>
            <a:r>
              <a:rPr lang="en-US" dirty="0" smtClean="0"/>
              <a:t>Don’t mix raw meat and ready-to-eat foods.</a:t>
            </a:r>
            <a:endParaRPr lang="en-US" dirty="0"/>
          </a:p>
        </p:txBody>
      </p:sp>
      <p:sp>
        <p:nvSpPr>
          <p:cNvPr id="7" name="TextBox 6"/>
          <p:cNvSpPr txBox="1"/>
          <p:nvPr/>
        </p:nvSpPr>
        <p:spPr>
          <a:xfrm>
            <a:off x="6570799" y="5047519"/>
            <a:ext cx="2127502" cy="646331"/>
          </a:xfrm>
          <a:prstGeom prst="rect">
            <a:avLst/>
          </a:prstGeom>
          <a:noFill/>
        </p:spPr>
        <p:txBody>
          <a:bodyPr wrap="square" rtlCol="0">
            <a:spAutoFit/>
          </a:bodyPr>
          <a:lstStyle/>
          <a:p>
            <a:pPr algn="ctr"/>
            <a:r>
              <a:rPr lang="en-US" dirty="0" smtClean="0"/>
              <a:t>Heat foods to the right temperatures.</a:t>
            </a:r>
            <a:endParaRPr lang="en-US" dirty="0"/>
          </a:p>
        </p:txBody>
      </p:sp>
      <p:sp>
        <p:nvSpPr>
          <p:cNvPr id="8" name="TextBox 7"/>
          <p:cNvSpPr txBox="1"/>
          <p:nvPr/>
        </p:nvSpPr>
        <p:spPr>
          <a:xfrm>
            <a:off x="9362536" y="5063704"/>
            <a:ext cx="2127502" cy="646331"/>
          </a:xfrm>
          <a:prstGeom prst="rect">
            <a:avLst/>
          </a:prstGeom>
          <a:noFill/>
        </p:spPr>
        <p:txBody>
          <a:bodyPr wrap="square" rtlCol="0">
            <a:spAutoFit/>
          </a:bodyPr>
          <a:lstStyle/>
          <a:p>
            <a:pPr algn="ctr"/>
            <a:r>
              <a:rPr lang="en-US" dirty="0" smtClean="0"/>
              <a:t>Keep hot food hot and cold food cold.</a:t>
            </a:r>
            <a:endParaRPr lang="en-US" dirty="0"/>
          </a:p>
        </p:txBody>
      </p:sp>
    </p:spTree>
    <p:extLst>
      <p:ext uri="{BB962C8B-B14F-4D97-AF65-F5344CB8AC3E}">
        <p14:creationId xmlns:p14="http://schemas.microsoft.com/office/powerpoint/2010/main" val="1858770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Safety – it’s more than the recipe</a:t>
            </a:r>
            <a:endParaRPr lang="en-US" dirty="0"/>
          </a:p>
        </p:txBody>
      </p:sp>
      <p:pic>
        <p:nvPicPr>
          <p:cNvPr id="2050" name="Picture 2" descr="What You Should Know About Food Safety Infographic | Technology Network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1457" y="2003918"/>
            <a:ext cx="8149086" cy="458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637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Service - Legally</a:t>
            </a:r>
            <a:endParaRPr lang="en-US" dirty="0"/>
          </a:p>
        </p:txBody>
      </p:sp>
      <p:sp>
        <p:nvSpPr>
          <p:cNvPr id="3" name="Content Placeholder 2"/>
          <p:cNvSpPr>
            <a:spLocks noGrp="1"/>
          </p:cNvSpPr>
          <p:nvPr>
            <p:ph idx="1"/>
          </p:nvPr>
        </p:nvSpPr>
        <p:spPr>
          <a:xfrm>
            <a:off x="581192" y="2180497"/>
            <a:ext cx="10555509" cy="2365624"/>
          </a:xfrm>
        </p:spPr>
        <p:txBody>
          <a:bodyPr anchor="t">
            <a:normAutofit/>
          </a:bodyPr>
          <a:lstStyle/>
          <a:p>
            <a:r>
              <a:rPr lang="en-US" dirty="0" smtClean="0"/>
              <a:t>What are we worried about?  </a:t>
            </a:r>
          </a:p>
          <a:p>
            <a:pPr lvl="1"/>
            <a:r>
              <a:rPr lang="en-US" dirty="0" smtClean="0"/>
              <a:t>Food safety and foodborne illness, allergies, cross-contamination</a:t>
            </a:r>
          </a:p>
          <a:p>
            <a:pPr lvl="1"/>
            <a:r>
              <a:rPr lang="en-US" dirty="0" smtClean="0"/>
              <a:t>Legal liability for the protection of our guests and visitors</a:t>
            </a:r>
          </a:p>
          <a:p>
            <a:pPr lvl="2"/>
            <a:r>
              <a:rPr lang="en-US" dirty="0" smtClean="0"/>
              <a:t>At-risk populations – children under 5, adults over 65, </a:t>
            </a:r>
          </a:p>
          <a:p>
            <a:pPr marL="630000" lvl="2" indent="0">
              <a:buNone/>
            </a:pPr>
            <a:r>
              <a:rPr lang="en-US" dirty="0"/>
              <a:t>	</a:t>
            </a:r>
            <a:r>
              <a:rPr lang="en-US" dirty="0" smtClean="0"/>
              <a:t>	pregnant people, people with weakened immune systems</a:t>
            </a:r>
          </a:p>
          <a:p>
            <a:pPr marL="645750" lvl="1" indent="-285750"/>
            <a:r>
              <a:rPr lang="en-US" dirty="0" smtClean="0"/>
              <a:t>Moral obligation to do the best you can</a:t>
            </a:r>
            <a:endParaRPr lang="en-US" dirty="0"/>
          </a:p>
        </p:txBody>
      </p:sp>
      <p:pic>
        <p:nvPicPr>
          <p:cNvPr id="3074" name="Picture 2" descr="Law School: What Does it all Meme? Western State College of 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890" y="3229591"/>
            <a:ext cx="5129699" cy="322645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581192" y="4469985"/>
            <a:ext cx="10115562" cy="1986062"/>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smtClean="0"/>
              <a:t>How do we keep people safe?</a:t>
            </a:r>
          </a:p>
          <a:p>
            <a:pPr lvl="1"/>
            <a:r>
              <a:rPr lang="en-US" dirty="0" smtClean="0"/>
              <a:t>Make sure a licensed person/organization made the food</a:t>
            </a:r>
          </a:p>
          <a:p>
            <a:pPr lvl="2"/>
            <a:r>
              <a:rPr lang="en-US" dirty="0" smtClean="0"/>
              <a:t>Food license/permit</a:t>
            </a:r>
          </a:p>
          <a:p>
            <a:pPr lvl="1"/>
            <a:r>
              <a:rPr lang="en-US" dirty="0" smtClean="0"/>
              <a:t>Make people aware of the risks</a:t>
            </a:r>
          </a:p>
          <a:p>
            <a:pPr lvl="2"/>
            <a:r>
              <a:rPr lang="en-US" dirty="0" smtClean="0"/>
              <a:t>Example: Cast Iron Scones</a:t>
            </a:r>
          </a:p>
        </p:txBody>
      </p:sp>
    </p:spTree>
    <p:extLst>
      <p:ext uri="{BB962C8B-B14F-4D97-AF65-F5344CB8AC3E}">
        <p14:creationId xmlns:p14="http://schemas.microsoft.com/office/powerpoint/2010/main" val="4283579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Service – Best Practices</a:t>
            </a:r>
            <a:endParaRPr lang="en-US" dirty="0"/>
          </a:p>
        </p:txBody>
      </p:sp>
      <p:sp>
        <p:nvSpPr>
          <p:cNvPr id="3" name="Content Placeholder 2"/>
          <p:cNvSpPr>
            <a:spLocks noGrp="1"/>
          </p:cNvSpPr>
          <p:nvPr>
            <p:ph idx="1"/>
          </p:nvPr>
        </p:nvSpPr>
        <p:spPr>
          <a:xfrm>
            <a:off x="581192" y="2180496"/>
            <a:ext cx="5517683" cy="3678303"/>
          </a:xfrm>
        </p:spPr>
        <p:txBody>
          <a:bodyPr anchor="t">
            <a:normAutofit lnSpcReduction="10000"/>
          </a:bodyPr>
          <a:lstStyle/>
          <a:p>
            <a:r>
              <a:rPr lang="en-US" dirty="0" smtClean="0"/>
              <a:t>Big No-No’s</a:t>
            </a:r>
          </a:p>
          <a:p>
            <a:pPr lvl="1"/>
            <a:r>
              <a:rPr lang="en-US" dirty="0" smtClean="0"/>
              <a:t>Selling non-commercially made foods to guests</a:t>
            </a:r>
          </a:p>
          <a:p>
            <a:pPr lvl="2"/>
            <a:r>
              <a:rPr lang="en-US" dirty="0" smtClean="0"/>
              <a:t>Inform guest if not made in a commercial kitchen</a:t>
            </a:r>
          </a:p>
          <a:p>
            <a:pPr lvl="1"/>
            <a:r>
              <a:rPr lang="en-US" dirty="0" smtClean="0"/>
              <a:t>Unsafe food practices</a:t>
            </a:r>
          </a:p>
          <a:p>
            <a:pPr lvl="2"/>
            <a:r>
              <a:rPr lang="en-US" dirty="0" smtClean="0"/>
              <a:t>Leaving food on display for extended periods</a:t>
            </a:r>
          </a:p>
          <a:p>
            <a:pPr lvl="3"/>
            <a:r>
              <a:rPr lang="en-US" dirty="0" smtClean="0"/>
              <a:t>Outside/Sun</a:t>
            </a:r>
          </a:p>
          <a:p>
            <a:pPr lvl="3"/>
            <a:r>
              <a:rPr lang="en-US" dirty="0" smtClean="0"/>
              <a:t>Temperature sensitive (40*-140*)</a:t>
            </a:r>
          </a:p>
          <a:p>
            <a:pPr lvl="2"/>
            <a:r>
              <a:rPr lang="en-US" dirty="0" smtClean="0"/>
              <a:t>No tongs or serving utensils</a:t>
            </a:r>
          </a:p>
          <a:p>
            <a:pPr lvl="2"/>
            <a:r>
              <a:rPr lang="en-US" dirty="0"/>
              <a:t>No way to wash hands</a:t>
            </a:r>
          </a:p>
          <a:p>
            <a:pPr lvl="1"/>
            <a:r>
              <a:rPr lang="en-US" dirty="0" smtClean="0"/>
              <a:t>Giving </a:t>
            </a:r>
            <a:r>
              <a:rPr lang="en-US" dirty="0"/>
              <a:t>away </a:t>
            </a:r>
            <a:r>
              <a:rPr lang="en-US" dirty="0" smtClean="0"/>
              <a:t>samples of interpretive or demonstration food</a:t>
            </a:r>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5" name="Content Placeholder 2"/>
          <p:cNvSpPr txBox="1">
            <a:spLocks/>
          </p:cNvSpPr>
          <p:nvPr/>
        </p:nvSpPr>
        <p:spPr>
          <a:xfrm>
            <a:off x="6093125" y="2180496"/>
            <a:ext cx="5517683"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smtClean="0"/>
              <a:t>Best Practices</a:t>
            </a:r>
          </a:p>
          <a:p>
            <a:pPr lvl="1"/>
            <a:r>
              <a:rPr lang="en-US" dirty="0" smtClean="0"/>
              <a:t>Buy prepared foods from Grocery Stores, Caterers, Bakeries, </a:t>
            </a:r>
            <a:r>
              <a:rPr lang="en-US" dirty="0" err="1" smtClean="0"/>
              <a:t>etc</a:t>
            </a:r>
            <a:endParaRPr lang="en-US" dirty="0" smtClean="0"/>
          </a:p>
          <a:p>
            <a:pPr lvl="1"/>
            <a:r>
              <a:rPr lang="en-US" dirty="0" smtClean="0"/>
              <a:t>Wear gloves whenever handling the food</a:t>
            </a:r>
          </a:p>
          <a:p>
            <a:pPr lvl="1"/>
            <a:r>
              <a:rPr lang="en-US" dirty="0" smtClean="0"/>
              <a:t>Use tongs and clean trays</a:t>
            </a:r>
          </a:p>
          <a:p>
            <a:pPr lvl="1"/>
            <a:r>
              <a:rPr lang="en-US" dirty="0" smtClean="0"/>
              <a:t>Remember – ICE IS FOOD</a:t>
            </a:r>
          </a:p>
          <a:p>
            <a:endParaRPr lang="en-US" dirty="0"/>
          </a:p>
          <a:p>
            <a:r>
              <a:rPr lang="en-US" dirty="0" smtClean="0"/>
              <a:t>EXAMPLE: Soul Cakes</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389362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Template>
  <TotalTime>9340</TotalTime>
  <Words>1175</Words>
  <Application>Microsoft Office PowerPoint</Application>
  <PresentationFormat>Widescreen</PresentationFormat>
  <Paragraphs>127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Gill Sans MT</vt:lpstr>
      <vt:lpstr>Wingdings</vt:lpstr>
      <vt:lpstr>Wingdings 2</vt:lpstr>
      <vt:lpstr>Dividend</vt:lpstr>
      <vt:lpstr>Food &amp; Beverage Service</vt:lpstr>
      <vt:lpstr>Agenda</vt:lpstr>
      <vt:lpstr>Who Am I?</vt:lpstr>
      <vt:lpstr>A little about you</vt:lpstr>
      <vt:lpstr>Food Service – The quick and icky</vt:lpstr>
      <vt:lpstr>Food Safety – Prep Rule of Thumb</vt:lpstr>
      <vt:lpstr>Food Safety – it’s more than the recipe</vt:lpstr>
      <vt:lpstr>Food Service - Legally</vt:lpstr>
      <vt:lpstr>Food Service – Best Practices</vt:lpstr>
      <vt:lpstr>Alcohol Service – It’s all fun and games until ...</vt:lpstr>
      <vt:lpstr>Alcohol Service – Two Scenarios</vt:lpstr>
      <vt:lpstr>Alcohol Service – Permits and Purchasing </vt:lpstr>
      <vt:lpstr>Alcohol Service – Employee Responsibility</vt:lpstr>
      <vt:lpstr>Resources - Complicated</vt:lpstr>
      <vt:lpstr>Questions</vt:lpstr>
      <vt:lpstr>Based on Questions - Raffles</vt:lpstr>
    </vt:vector>
  </TitlesOfParts>
  <Company>Ohio History Connection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&amp; Beverage Service</dc:title>
  <dc:creator>Kristal Kramer</dc:creator>
  <cp:lastModifiedBy>Kristal Kramer</cp:lastModifiedBy>
  <cp:revision>26</cp:revision>
  <dcterms:created xsi:type="dcterms:W3CDTF">2023-09-28T18:48:12Z</dcterms:created>
  <dcterms:modified xsi:type="dcterms:W3CDTF">2023-10-06T14:44:46Z</dcterms:modified>
</cp:coreProperties>
</file>