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6357" autoAdjust="0"/>
  </p:normalViewPr>
  <p:slideViewPr>
    <p:cSldViewPr snapToGrid="0">
      <p:cViewPr varScale="1">
        <p:scale>
          <a:sx n="76" d="100"/>
          <a:sy n="76" d="100"/>
        </p:scale>
        <p:origin x="132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72E2A-9364-45C2-BB6E-2B52190A0CF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5F084-719D-418C-A28A-88926D217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7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6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18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0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65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24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2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4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7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2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65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45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07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5F084-719D-418C-A28A-88926D2179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7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2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184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40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878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4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58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2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3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3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95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30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8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jf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i.umich.edu/host-student-project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FC1120-1E4C-B0CD-E828-E30826BF0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9" y="699182"/>
            <a:ext cx="2191110" cy="2196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CB3443-AABA-30AC-B9C2-A74C348F2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7558" y="768334"/>
            <a:ext cx="7287816" cy="28664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700" b="1" i="0" u="none" strike="noStrike" baseline="0" dirty="0">
                <a:latin typeface="Museo Sans 900"/>
              </a:rPr>
              <a:t>Diversity Audits: </a:t>
            </a:r>
            <a:br>
              <a:rPr lang="en-US" sz="6700" b="1" i="0" u="none" strike="noStrike" baseline="0" dirty="0">
                <a:latin typeface="Museo Sans 900"/>
              </a:rPr>
            </a:br>
            <a:r>
              <a:rPr lang="en-US" sz="6700" b="1" i="0" u="none" strike="noStrike" baseline="0" dirty="0">
                <a:latin typeface="Museo Sans 900"/>
              </a:rPr>
              <a:t>A Digital Collections Case Study</a:t>
            </a:r>
            <a:endParaRPr lang="en-US" sz="6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E5D03-BBB4-DBCA-D022-B2149FB7D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7558" y="4283239"/>
            <a:ext cx="7287816" cy="1475177"/>
          </a:xfrm>
        </p:spPr>
        <p:txBody>
          <a:bodyPr>
            <a:normAutofit/>
          </a:bodyPr>
          <a:lstStyle/>
          <a:p>
            <a:r>
              <a:rPr lang="en-US" dirty="0"/>
              <a:t>Janet Rhodes</a:t>
            </a:r>
          </a:p>
          <a:p>
            <a:r>
              <a:rPr lang="en-US" dirty="0"/>
              <a:t>Supervisor of Digitization Services</a:t>
            </a:r>
          </a:p>
          <a:p>
            <a:r>
              <a:rPr lang="en-US" dirty="0"/>
              <a:t>Toledo Lucas County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425094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222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6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1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7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2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3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4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5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6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7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1" name="Rectangle 250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6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7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8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9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0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light bulb with rays of light shining&#10;&#10;Description automatically generated">
            <a:extLst>
              <a:ext uri="{FF2B5EF4-FFF2-40B4-BE49-F238E27FC236}">
                <a16:creationId xmlns:a16="http://schemas.microsoft.com/office/drawing/2014/main" id="{994C3794-17EB-B72A-1E6A-17641C8E2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r="20097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39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E79B576-0AFB-C8FD-78CB-C28D121440FF}"/>
              </a:ext>
            </a:extLst>
          </p:cNvPr>
          <p:cNvSpPr txBox="1"/>
          <p:nvPr/>
        </p:nvSpPr>
        <p:spPr>
          <a:xfrm>
            <a:off x="4778818" y="1371725"/>
            <a:ext cx="6479629" cy="1897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1. Our structure could not support our goals. </a:t>
            </a:r>
          </a:p>
        </p:txBody>
      </p:sp>
      <p:pic>
        <p:nvPicPr>
          <p:cNvPr id="7" name="Picture 6" descr="A light bulb with rays of light shining&#10;&#10;Description automatically generated">
            <a:extLst>
              <a:ext uri="{FF2B5EF4-FFF2-40B4-BE49-F238E27FC236}">
                <a16:creationId xmlns:a16="http://schemas.microsoft.com/office/drawing/2014/main" id="{994C3794-17EB-B72A-1E6A-17641C8E2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r="20097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1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222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6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1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7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2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3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4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5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6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7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1" name="Rectangle 250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6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7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8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9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0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E79B576-0AFB-C8FD-78CB-C28D121440FF}"/>
              </a:ext>
            </a:extLst>
          </p:cNvPr>
          <p:cNvSpPr txBox="1"/>
          <p:nvPr/>
        </p:nvSpPr>
        <p:spPr>
          <a:xfrm>
            <a:off x="4778818" y="1371725"/>
            <a:ext cx="6479629" cy="1897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1. Our structure could not support our goals. </a:t>
            </a:r>
          </a:p>
        </p:txBody>
      </p:sp>
      <p:pic>
        <p:nvPicPr>
          <p:cNvPr id="7" name="Picture 6" descr="A light bulb with rays of light shining&#10;&#10;Description automatically generated">
            <a:extLst>
              <a:ext uri="{FF2B5EF4-FFF2-40B4-BE49-F238E27FC236}">
                <a16:creationId xmlns:a16="http://schemas.microsoft.com/office/drawing/2014/main" id="{994C3794-17EB-B72A-1E6A-17641C8E29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9" r="20097"/>
          <a:stretch/>
        </p:blipFill>
        <p:spPr>
          <a:xfrm>
            <a:off x="20" y="1"/>
            <a:ext cx="4173349" cy="6857999"/>
          </a:xfrm>
          <a:prstGeom prst="rect">
            <a:avLst/>
          </a:prstGeom>
        </p:spPr>
      </p:pic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C983556-8872-3F34-6C40-C4A5AF819E87}"/>
              </a:ext>
            </a:extLst>
          </p:cNvPr>
          <p:cNvSpPr txBox="1"/>
          <p:nvPr/>
        </p:nvSpPr>
        <p:spPr>
          <a:xfrm>
            <a:off x="4808176" y="3764391"/>
            <a:ext cx="6844676" cy="1897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2. Our metadata needed work. </a:t>
            </a:r>
          </a:p>
        </p:txBody>
      </p:sp>
    </p:spTree>
    <p:extLst>
      <p:ext uri="{BB962C8B-B14F-4D97-AF65-F5344CB8AC3E}">
        <p14:creationId xmlns:p14="http://schemas.microsoft.com/office/powerpoint/2010/main" val="1525037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9">
            <a:extLst>
              <a:ext uri="{FF2B5EF4-FFF2-40B4-BE49-F238E27FC236}">
                <a16:creationId xmlns:a16="http://schemas.microsoft.com/office/drawing/2014/main" id="{F0CAFDA3-320A-C24D-A7A1-20C1267EC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15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24">
            <a:extLst>
              <a:ext uri="{FF2B5EF4-FFF2-40B4-BE49-F238E27FC236}">
                <a16:creationId xmlns:a16="http://schemas.microsoft.com/office/drawing/2014/main" id="{8231D73A-BA91-794F-8C09-4F4B41A6D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26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849C8-EE67-9966-7AA3-FF8F68DF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6400999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Next Steps after your </a:t>
            </a:r>
            <a:br>
              <a:rPr lang="en-US" dirty="0"/>
            </a:br>
            <a:r>
              <a:rPr lang="en-US" dirty="0"/>
              <a:t>Diversity Audit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9622D-9E28-480F-528F-D987CA1BDA1F}"/>
              </a:ext>
            </a:extLst>
          </p:cNvPr>
          <p:cNvSpPr txBox="1"/>
          <p:nvPr/>
        </p:nvSpPr>
        <p:spPr>
          <a:xfrm>
            <a:off x="565150" y="2566492"/>
            <a:ext cx="6400999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Evaluate your resources</a:t>
            </a:r>
          </a:p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Don’t be afraid to ask for what you need</a:t>
            </a:r>
          </a:p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Advocate for the community</a:t>
            </a:r>
          </a:p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Make a realistic plan</a:t>
            </a:r>
          </a:p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3" name="Group 28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54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8" name="Straight Connector 34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437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holding a book&#10;&#10;Description automatically generated">
            <a:extLst>
              <a:ext uri="{FF2B5EF4-FFF2-40B4-BE49-F238E27FC236}">
                <a16:creationId xmlns:a16="http://schemas.microsoft.com/office/drawing/2014/main" id="{F41F7CFC-C55D-C0D5-8C10-668FF31CA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75" y="681645"/>
            <a:ext cx="3908817" cy="54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9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 descr="A person in a hat eating a piece of meat&#10;&#10;Description automatically generated">
            <a:extLst>
              <a:ext uri="{FF2B5EF4-FFF2-40B4-BE49-F238E27FC236}">
                <a16:creationId xmlns:a16="http://schemas.microsoft.com/office/drawing/2014/main" id="{85A5ACE3-481A-21F2-E0FC-89166FD1D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r="1" b="29960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98ED111-CE99-38C4-F417-E49EFD0BFA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8" r="2" b="48319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89" name="Picture 88" descr="A cartoon of a person with a mustache and a video game machine&#10;&#10;Description automatically generated">
            <a:extLst>
              <a:ext uri="{FF2B5EF4-FFF2-40B4-BE49-F238E27FC236}">
                <a16:creationId xmlns:a16="http://schemas.microsoft.com/office/drawing/2014/main" id="{9EACE288-7A07-F249-56DA-F134A993D3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7" r="2" b="23265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82CF8A47-9CB2-1AA9-9C1E-6299FAF731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689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3" name="Picture 82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FDF0EB9E-4FC4-526A-7F30-F1B1BC465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5230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A953B-9312-1B65-EEE4-E2DA9D67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09" y="2104026"/>
            <a:ext cx="8343382" cy="26499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Janet Rhodes</a:t>
            </a:r>
            <a:br>
              <a:rPr lang="en-US" b="0" dirty="0"/>
            </a:br>
            <a:r>
              <a:rPr lang="en-US" sz="3200" b="0" dirty="0"/>
              <a:t>Supervisor of Digitization Services</a:t>
            </a:r>
            <a:br>
              <a:rPr lang="en-US" sz="3200" b="0" dirty="0"/>
            </a:br>
            <a:r>
              <a:rPr lang="en-US" sz="3200" b="0" dirty="0"/>
              <a:t>Toledo Lucas County Public Library</a:t>
            </a:r>
            <a:br>
              <a:rPr lang="en-US" sz="3200" b="0" dirty="0"/>
            </a:br>
            <a:r>
              <a:rPr lang="en-US" sz="3200" b="0" dirty="0"/>
              <a:t>janet.rhodes@toledolibrary.org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2534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61D282-E993-5666-4106-755F3568F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1" r="8271" b="2"/>
          <a:stretch/>
        </p:blipFill>
        <p:spPr>
          <a:xfrm>
            <a:off x="863079" y="3549390"/>
            <a:ext cx="2624317" cy="2624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7FE88E-43A2-3D2B-6D6D-15F039653E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97" r="19403"/>
          <a:stretch/>
        </p:blipFill>
        <p:spPr>
          <a:xfrm>
            <a:off x="3785325" y="3549390"/>
            <a:ext cx="2624328" cy="2624328"/>
          </a:xfrm>
          <a:prstGeom prst="rect">
            <a:avLst/>
          </a:prstGeom>
        </p:spPr>
      </p:pic>
      <p:pic>
        <p:nvPicPr>
          <p:cNvPr id="63" name="Picture 62" descr="A building with trees and a street light&#10;&#10;Description automatically generated">
            <a:extLst>
              <a:ext uri="{FF2B5EF4-FFF2-40B4-BE49-F238E27FC236}">
                <a16:creationId xmlns:a16="http://schemas.microsoft.com/office/drawing/2014/main" id="{483B2620-9B50-1FB8-967F-5264167A5F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r="20935" b="4"/>
          <a:stretch/>
        </p:blipFill>
        <p:spPr>
          <a:xfrm>
            <a:off x="847207" y="681646"/>
            <a:ext cx="2624348" cy="2624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F4183B-E145-F664-A487-AB49D80A9E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" r="3" b="3"/>
          <a:stretch/>
        </p:blipFill>
        <p:spPr>
          <a:xfrm>
            <a:off x="3785325" y="681646"/>
            <a:ext cx="2622631" cy="2622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BC34B-B302-9FA7-25C5-9CA28CD0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850" y="803690"/>
            <a:ext cx="4565839" cy="153007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dirty="0"/>
              <a:t>Digitization Services </a:t>
            </a:r>
            <a:br>
              <a:rPr lang="en-US" sz="3200" dirty="0"/>
            </a:br>
            <a:r>
              <a:rPr lang="en-US" sz="3200" dirty="0"/>
              <a:t>at TLCPL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9AAED85-C2C4-5424-AB2C-217646CDE69E}"/>
              </a:ext>
            </a:extLst>
          </p:cNvPr>
          <p:cNvSpPr txBox="1"/>
          <p:nvPr/>
        </p:nvSpPr>
        <p:spPr>
          <a:xfrm>
            <a:off x="7892069" y="2142701"/>
            <a:ext cx="3729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Digitization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full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part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r>
              <a:rPr lang="en-US" b="1" dirty="0"/>
              <a:t>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planetary scanner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book scanners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flatbed scanners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Digital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Ohio Memory partner</a:t>
            </a:r>
          </a:p>
        </p:txBody>
      </p:sp>
    </p:spTree>
    <p:extLst>
      <p:ext uri="{BB962C8B-B14F-4D97-AF65-F5344CB8AC3E}">
        <p14:creationId xmlns:p14="http://schemas.microsoft.com/office/powerpoint/2010/main" val="35591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</a:schemeClr>
            </a:gs>
            <a:gs pos="17000">
              <a:schemeClr val="tx1">
                <a:lumMod val="75000"/>
              </a:schemeClr>
            </a:gs>
            <a:gs pos="55000">
              <a:schemeClr val="tx1">
                <a:lumMod val="95000"/>
              </a:schemeClr>
            </a:gs>
            <a:gs pos="78000">
              <a:schemeClr val="tx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library&#10;&#10;Description automatically generated">
            <a:extLst>
              <a:ext uri="{FF2B5EF4-FFF2-40B4-BE49-F238E27FC236}">
                <a16:creationId xmlns:a16="http://schemas.microsoft.com/office/drawing/2014/main" id="{1FF03674-0755-BB74-FBE9-D0FEEADF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36" y="428582"/>
            <a:ext cx="9316527" cy="600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" name="Rectangle 205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12690-4DBD-FCB0-6DFA-85B4E697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5018677" cy="12689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What is a Diversity Audit?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529BF-CE9D-2736-ECC8-E8C4CA00D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5"/>
            <a:ext cx="5144986" cy="392709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A diversity audit is an analysis of an existing collection that yields concrete data about the diversity of content within that collection.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Types of representation can include: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demographics: age, race, gender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ability, sexual orientation, religious affiliation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places and time periods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languages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material formats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1867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FD251E3-961F-2440-B872-1D266718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4" y="0"/>
            <a:ext cx="1901687" cy="6858000"/>
            <a:chOff x="10290314" y="0"/>
            <a:chExt cx="1901687" cy="6858000"/>
          </a:xfrm>
        </p:grpSpPr>
        <p:sp>
          <p:nvSpPr>
            <p:cNvPr id="211" name="Freeform 21">
              <a:extLst>
                <a:ext uri="{FF2B5EF4-FFF2-40B4-BE49-F238E27FC236}">
                  <a16:creationId xmlns:a16="http://schemas.microsoft.com/office/drawing/2014/main" id="{5558ED88-23E3-3941-8644-676CD732E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" name="Freeform 22">
              <a:extLst>
                <a:ext uri="{FF2B5EF4-FFF2-40B4-BE49-F238E27FC236}">
                  <a16:creationId xmlns:a16="http://schemas.microsoft.com/office/drawing/2014/main" id="{24B1447F-72DA-384E-9D7D-C33A13EF4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3" name="Freeform 23">
              <a:extLst>
                <a:ext uri="{FF2B5EF4-FFF2-40B4-BE49-F238E27FC236}">
                  <a16:creationId xmlns:a16="http://schemas.microsoft.com/office/drawing/2014/main" id="{86089DDC-F160-E24D-A726-0082953C0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4" name="Freeform 24">
              <a:extLst>
                <a:ext uri="{FF2B5EF4-FFF2-40B4-BE49-F238E27FC236}">
                  <a16:creationId xmlns:a16="http://schemas.microsoft.com/office/drawing/2014/main" id="{1A211FA8-50B3-3C4E-A234-1580EA200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5" name="Freeform 25">
              <a:extLst>
                <a:ext uri="{FF2B5EF4-FFF2-40B4-BE49-F238E27FC236}">
                  <a16:creationId xmlns:a16="http://schemas.microsoft.com/office/drawing/2014/main" id="{6A73788D-F322-0047-BF9E-A8E69D845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6" name="Freeform 26">
              <a:extLst>
                <a:ext uri="{FF2B5EF4-FFF2-40B4-BE49-F238E27FC236}">
                  <a16:creationId xmlns:a16="http://schemas.microsoft.com/office/drawing/2014/main" id="{7E90A8A1-A164-EA41-86BB-166893179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894343D-4C51-384E-BEC6-1517A940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4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group of women sitting together&#10;&#10;Description automatically generated">
            <a:extLst>
              <a:ext uri="{FF2B5EF4-FFF2-40B4-BE49-F238E27FC236}">
                <a16:creationId xmlns:a16="http://schemas.microsoft.com/office/drawing/2014/main" id="{C67D76AD-C23E-C289-044C-6AFADAE1D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r="5906" b="2"/>
          <a:stretch/>
        </p:blipFill>
        <p:spPr>
          <a:xfrm>
            <a:off x="6230213" y="768334"/>
            <a:ext cx="5318776" cy="5318776"/>
          </a:xfrm>
          <a:custGeom>
            <a:avLst/>
            <a:gdLst/>
            <a:ahLst/>
            <a:cxnLst/>
            <a:rect l="l" t="t" r="r" b="b"/>
            <a:pathLst>
              <a:path w="5768526" h="5768526">
                <a:moveTo>
                  <a:pt x="2884263" y="0"/>
                </a:moveTo>
                <a:cubicBezTo>
                  <a:pt x="4477197" y="0"/>
                  <a:pt x="5768526" y="1291329"/>
                  <a:pt x="5768526" y="2884263"/>
                </a:cubicBezTo>
                <a:cubicBezTo>
                  <a:pt x="5768526" y="4477197"/>
                  <a:pt x="4477197" y="5768526"/>
                  <a:pt x="2884263" y="5768526"/>
                </a:cubicBezTo>
                <a:cubicBezTo>
                  <a:pt x="1291329" y="5768526"/>
                  <a:pt x="0" y="4477197"/>
                  <a:pt x="0" y="2884263"/>
                </a:cubicBezTo>
                <a:cubicBezTo>
                  <a:pt x="0" y="1291329"/>
                  <a:pt x="1291329" y="0"/>
                  <a:pt x="28842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841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12690-4DBD-FCB0-6DFA-85B4E697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280" y="770890"/>
            <a:ext cx="4133560" cy="12689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Why do a Diversity Audit?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529BF-CE9D-2736-ECC8-E8C4CA00D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280" y="2160016"/>
            <a:ext cx="4133560" cy="36012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To identify who your collection currently serves</a:t>
            </a:r>
          </a:p>
          <a:p>
            <a:pPr>
              <a:lnSpc>
                <a:spcPct val="90000"/>
              </a:lnSpc>
            </a:pPr>
            <a:r>
              <a:rPr lang="en-US" sz="2200"/>
              <a:t>To identify gaps in representation</a:t>
            </a:r>
          </a:p>
          <a:p>
            <a:pPr>
              <a:lnSpc>
                <a:spcPct val="90000"/>
              </a:lnSpc>
            </a:pPr>
            <a:r>
              <a:rPr lang="en-US" sz="2200"/>
              <a:t>To evaluate the efficacy of an existing collection development policy</a:t>
            </a:r>
          </a:p>
          <a:p>
            <a:pPr>
              <a:lnSpc>
                <a:spcPct val="90000"/>
              </a:lnSpc>
            </a:pPr>
            <a:r>
              <a:rPr lang="en-US" sz="2200"/>
              <a:t>To inform outreach efforts</a:t>
            </a:r>
          </a:p>
          <a:p>
            <a:pPr>
              <a:lnSpc>
                <a:spcPct val="90000"/>
              </a:lnSpc>
            </a:pPr>
            <a:r>
              <a:rPr lang="en-US" sz="2200"/>
              <a:t>Transparency, equity, and advocacy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pic>
        <p:nvPicPr>
          <p:cNvPr id="9" name="Picture 8" descr="A close-up of a newspaper&#10;&#10;Description automatically generated">
            <a:extLst>
              <a:ext uri="{FF2B5EF4-FFF2-40B4-BE49-F238E27FC236}">
                <a16:creationId xmlns:a16="http://schemas.microsoft.com/office/drawing/2014/main" id="{64E7F15A-3AF1-03C2-B5FF-34BAD293B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r="-1" b="5333"/>
          <a:stretch/>
        </p:blipFill>
        <p:spPr>
          <a:xfrm>
            <a:off x="565151" y="790123"/>
            <a:ext cx="6269456" cy="3101735"/>
          </a:xfrm>
          <a:prstGeom prst="rect">
            <a:avLst/>
          </a:prstGeom>
        </p:spPr>
      </p:pic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503240A8-F7CB-5E91-FA51-5422D09402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6293" b="-4"/>
          <a:stretch/>
        </p:blipFill>
        <p:spPr>
          <a:xfrm>
            <a:off x="1095499" y="4223829"/>
            <a:ext cx="1961840" cy="1943876"/>
          </a:xfrm>
          <a:prstGeom prst="rect">
            <a:avLst/>
          </a:prstGeom>
        </p:spPr>
      </p:pic>
      <p:pic>
        <p:nvPicPr>
          <p:cNvPr id="27" name="Picture 26" descr="A button with a person on it&#10;&#10;Description automatically generated">
            <a:extLst>
              <a:ext uri="{FF2B5EF4-FFF2-40B4-BE49-F238E27FC236}">
                <a16:creationId xmlns:a16="http://schemas.microsoft.com/office/drawing/2014/main" id="{D486BCA1-BFA8-43A3-5396-D5C57150D9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/>
          <a:stretch/>
        </p:blipFill>
        <p:spPr>
          <a:xfrm>
            <a:off x="4344553" y="4223829"/>
            <a:ext cx="1961663" cy="1943876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0D40C408-1C95-CC45-87A7-61CE8B1F9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064C34AA-742A-4849-8CD3-EBD627656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Freeform 24">
              <a:extLst>
                <a:ext uri="{FF2B5EF4-FFF2-40B4-BE49-F238E27FC236}">
                  <a16:creationId xmlns:a16="http://schemas.microsoft.com/office/drawing/2014/main" id="{EC6ED33D-9A7B-5247-BA45-456AE5F3B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id="{143DF02F-6797-8A48-8141-360A16A5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id="{FDD14875-9EDB-984E-9EDE-3C3A422D9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93279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67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A1E594-D006-B7FA-3973-20570A81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800" y="1084005"/>
            <a:ext cx="6530908" cy="8573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TLCPL’s Diversity Audit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1D022-1E21-A8A2-8688-F30A4F1B3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6" y="681647"/>
            <a:ext cx="2624704" cy="2631283"/>
          </a:xfrm>
          <a:prstGeom prst="rect">
            <a:avLst/>
          </a:prstGeom>
        </p:spPr>
      </p:pic>
      <p:pic>
        <p:nvPicPr>
          <p:cNvPr id="4" name="Picture 3" descr="A yellow letter m and blue text&#10;&#10;Description automatically generated">
            <a:extLst>
              <a:ext uri="{FF2B5EF4-FFF2-40B4-BE49-F238E27FC236}">
                <a16:creationId xmlns:a16="http://schemas.microsoft.com/office/drawing/2014/main" id="{4599715C-2AD0-9D25-F2BA-9C3E30177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75" y="3545072"/>
            <a:ext cx="3024184" cy="2622633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39752" y="6087110"/>
            <a:ext cx="688374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4DF717-9FDA-645C-DEC6-353ACDBC571E}"/>
              </a:ext>
            </a:extLst>
          </p:cNvPr>
          <p:cNvSpPr txBox="1"/>
          <p:nvPr/>
        </p:nvSpPr>
        <p:spPr>
          <a:xfrm>
            <a:off x="5304672" y="2385999"/>
            <a:ext cx="61160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University of Michigan School of Information</a:t>
            </a:r>
          </a:p>
          <a:p>
            <a:r>
              <a:rPr lang="en-US" dirty="0"/>
              <a:t>Client-Based Courses and Programs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https://www.si.umich.edu/host-student-project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Project Title: </a:t>
            </a:r>
            <a:r>
              <a:rPr lang="en-US" dirty="0"/>
              <a:t>Digital Collections Analysis and Strategy</a:t>
            </a:r>
          </a:p>
          <a:p>
            <a:r>
              <a:rPr lang="en-US" b="1" dirty="0"/>
              <a:t>Course: </a:t>
            </a:r>
            <a:r>
              <a:rPr lang="en-US" dirty="0"/>
              <a:t>SI 699 Library and Archives</a:t>
            </a:r>
          </a:p>
          <a:p>
            <a:r>
              <a:rPr lang="en-US" b="1" dirty="0"/>
              <a:t>Students: </a:t>
            </a:r>
            <a:r>
              <a:rPr lang="en-US" dirty="0"/>
              <a:t>Tere Elizalde and Gabrielle Acuña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21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9">
            <a:extLst>
              <a:ext uri="{FF2B5EF4-FFF2-40B4-BE49-F238E27FC236}">
                <a16:creationId xmlns:a16="http://schemas.microsoft.com/office/drawing/2014/main" id="{F0CAFDA3-320A-C24D-A7A1-20C1267EC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15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24">
            <a:extLst>
              <a:ext uri="{FF2B5EF4-FFF2-40B4-BE49-F238E27FC236}">
                <a16:creationId xmlns:a16="http://schemas.microsoft.com/office/drawing/2014/main" id="{8231D73A-BA91-794F-8C09-4F4B41A6D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26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975D9-D011-750E-01F1-F3CD2208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59" cy="126898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Defining Diversity in TLCPL’s Digital Collection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9C834-9511-27C8-E2C4-3F64A86DAB3E}"/>
              </a:ext>
            </a:extLst>
          </p:cNvPr>
          <p:cNvSpPr txBox="1"/>
          <p:nvPr/>
        </p:nvSpPr>
        <p:spPr>
          <a:xfrm>
            <a:off x="565151" y="2762763"/>
            <a:ext cx="4133559" cy="315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900"/>
              </a:spcBef>
            </a:pPr>
            <a:r>
              <a:rPr lang="en-US" sz="2000" dirty="0"/>
              <a:t>Considerations: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/>
              <a:t>Who does TLCPL’s Digital Collections serve?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/>
              <a:t>What would appropriate representation in our digital collection look like? 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2ED62E77-7115-4E38-5102-BE9998798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96" y="692575"/>
            <a:ext cx="6430513" cy="5289095"/>
          </a:xfrm>
          <a:prstGeom prst="rect">
            <a:avLst/>
          </a:prstGeom>
        </p:spPr>
      </p:pic>
      <p:grpSp>
        <p:nvGrpSpPr>
          <p:cNvPr id="53" name="Group 28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0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34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8A9EF6-4161-7D1B-38F0-91DD738E28BE}"/>
              </a:ext>
            </a:extLst>
          </p:cNvPr>
          <p:cNvSpPr txBox="1"/>
          <p:nvPr/>
        </p:nvSpPr>
        <p:spPr>
          <a:xfrm>
            <a:off x="5120683" y="5918968"/>
            <a:ext cx="6532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Demographic data gathered by the American Community Survey 2021 (5-year estimates)</a:t>
            </a:r>
          </a:p>
        </p:txBody>
      </p:sp>
    </p:spTree>
    <p:extLst>
      <p:ext uri="{BB962C8B-B14F-4D97-AF65-F5344CB8AC3E}">
        <p14:creationId xmlns:p14="http://schemas.microsoft.com/office/powerpoint/2010/main" val="337428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5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0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6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1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2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3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4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0" name="Rectangle 209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975D9-D011-750E-01F1-F3CD2208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715" y="466731"/>
            <a:ext cx="5121447" cy="10632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Analyzing the Digital </a:t>
            </a:r>
            <a:br>
              <a:rPr lang="en-US" sz="3600" dirty="0"/>
            </a:br>
            <a:r>
              <a:rPr lang="en-US" sz="3600" dirty="0"/>
              <a:t>Collection</a:t>
            </a: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4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5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6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standing next to a horse and carriage&#10;&#10;Description automatically generated">
            <a:extLst>
              <a:ext uri="{FF2B5EF4-FFF2-40B4-BE49-F238E27FC236}">
                <a16:creationId xmlns:a16="http://schemas.microsoft.com/office/drawing/2014/main" id="{77D8831E-903C-3DCB-C76A-014BCA1D8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5" y="1854218"/>
            <a:ext cx="3474720" cy="2718968"/>
          </a:xfrm>
          <a:prstGeom prst="rect">
            <a:avLst/>
          </a:prstGeom>
        </p:spPr>
      </p:pic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7C137EBC-67B3-7EE0-085C-EE96A80F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44" y="2781709"/>
            <a:ext cx="3243612" cy="371213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EAB05B4E-36FD-AD57-F702-62376979D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605" y="662384"/>
            <a:ext cx="5121446" cy="5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20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EB46B8FB-F6A2-5F47-A6CD-A7E17E692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5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0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6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1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2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3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4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D33A3282-0389-C547-8CA6-7F3E7F27B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0" name="Rectangle 209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975D9-D011-750E-01F1-F3CD2208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508" y="2764995"/>
            <a:ext cx="5404271" cy="136883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Stop Digitizing</a:t>
            </a: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CFFF971-DAC9-F44B-9F22-4B030B6B6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2E3E7145-2B02-8142-A82F-FFCA717D6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4" name="Freeform 41">
              <a:extLst>
                <a:ext uri="{FF2B5EF4-FFF2-40B4-BE49-F238E27FC236}">
                  <a16:creationId xmlns:a16="http://schemas.microsoft.com/office/drawing/2014/main" id="{33EA453D-E925-4C4C-A1E9-D54E8260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5" name="Freeform 43">
              <a:extLst>
                <a:ext uri="{FF2B5EF4-FFF2-40B4-BE49-F238E27FC236}">
                  <a16:creationId xmlns:a16="http://schemas.microsoft.com/office/drawing/2014/main" id="{CBA4AF6C-8831-A34A-91A3-CC6ED356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6" name="Freeform 44">
              <a:extLst>
                <a:ext uri="{FF2B5EF4-FFF2-40B4-BE49-F238E27FC236}">
                  <a16:creationId xmlns:a16="http://schemas.microsoft.com/office/drawing/2014/main" id="{8B12A352-6C2B-B94E-82E0-45D881BB7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1D4F49C-5EE1-6C4F-858E-AE02CC2C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stop sign with white text&#10;&#10;Description automatically generated">
            <a:extLst>
              <a:ext uri="{FF2B5EF4-FFF2-40B4-BE49-F238E27FC236}">
                <a16:creationId xmlns:a16="http://schemas.microsoft.com/office/drawing/2014/main" id="{B54BD97A-84F4-8D93-2E61-5A5891B39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58" y="985644"/>
            <a:ext cx="4651250" cy="437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62884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</TotalTime>
  <Words>326</Words>
  <Application>Microsoft Office PowerPoint</Application>
  <PresentationFormat>Widescreen</PresentationFormat>
  <Paragraphs>72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Museo Sans 900</vt:lpstr>
      <vt:lpstr>Neue Haas Grotesk Text Pro</vt:lpstr>
      <vt:lpstr>PunchcardVTI</vt:lpstr>
      <vt:lpstr>Diversity Audits:  A Digital Collections Case Study</vt:lpstr>
      <vt:lpstr>Digitization Services  at TLCPL  </vt:lpstr>
      <vt:lpstr>PowerPoint Presentation</vt:lpstr>
      <vt:lpstr>What is a Diversity Audit?</vt:lpstr>
      <vt:lpstr>Why do a Diversity Audit?</vt:lpstr>
      <vt:lpstr>TLCPL’s Diversity Audit</vt:lpstr>
      <vt:lpstr>Defining Diversity in TLCPL’s Digital Collection</vt:lpstr>
      <vt:lpstr>Analyzing the Digital  Collection</vt:lpstr>
      <vt:lpstr>Stop Digitizing</vt:lpstr>
      <vt:lpstr>PowerPoint Presentation</vt:lpstr>
      <vt:lpstr>PowerPoint Presentation</vt:lpstr>
      <vt:lpstr>PowerPoint Presentation</vt:lpstr>
      <vt:lpstr>Next Steps after your  Diversity Audit</vt:lpstr>
      <vt:lpstr>PowerPoint Presentation</vt:lpstr>
      <vt:lpstr>Janet Rhodes Supervisor of Digitization Services Toledo Lucas County Public Library janet.rhodes@toledolibrary.org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 Audits:  A Digital Collections Case Study</dc:title>
  <dc:creator>Digitization</dc:creator>
  <cp:lastModifiedBy>Janet Rhodes</cp:lastModifiedBy>
  <cp:revision>64</cp:revision>
  <dcterms:created xsi:type="dcterms:W3CDTF">2023-09-06T20:11:51Z</dcterms:created>
  <dcterms:modified xsi:type="dcterms:W3CDTF">2023-10-09T13:24:23Z</dcterms:modified>
</cp:coreProperties>
</file>