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Oswald Light"/>
      <p:regular r:id="rId34"/>
      <p:bold r:id="rId35"/>
    </p:embeddedFont>
    <p:embeddedFont>
      <p:font typeface="Average"/>
      <p:regular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OswaldLight-bold.fntdata"/><Relationship Id="rId12" Type="http://schemas.openxmlformats.org/officeDocument/2006/relationships/slide" Target="slides/slide7.xml"/><Relationship Id="rId34" Type="http://schemas.openxmlformats.org/officeDocument/2006/relationships/font" Target="fonts/OswaldLight-regular.fntdata"/><Relationship Id="rId15" Type="http://schemas.openxmlformats.org/officeDocument/2006/relationships/slide" Target="slides/slide10.xml"/><Relationship Id="rId37" Type="http://schemas.openxmlformats.org/officeDocument/2006/relationships/font" Target="fonts/Oswald-regular.fntdata"/><Relationship Id="rId14" Type="http://schemas.openxmlformats.org/officeDocument/2006/relationships/slide" Target="slides/slide9.xml"/><Relationship Id="rId36" Type="http://schemas.openxmlformats.org/officeDocument/2006/relationships/font" Target="fonts/Average-regular.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swa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h5HfTTbHIgW5QihroXpGogkYjKMuZyy/edit" TargetMode="External"/><Relationship Id="rId3" Type="http://schemas.openxmlformats.org/officeDocument/2006/relationships/hyperlink" Target="https://www.aam-us.org/2023/04/21/the-messy-and-vulnerable-truth-about-trust-and-museum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9:00</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e17a6e8c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5e17a6e8c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9:15-9:20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e17a6e8c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5e17a6e8c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Both</a:t>
            </a:r>
            <a:endParaRPr/>
          </a:p>
          <a:p>
            <a:pPr indent="0" lvl="0" marL="0" rtl="0" algn="l">
              <a:spcBef>
                <a:spcPts val="0"/>
              </a:spcBef>
              <a:spcAft>
                <a:spcPts val="0"/>
              </a:spcAft>
              <a:buNone/>
            </a:pPr>
            <a:r>
              <a:rPr lang="en"/>
              <a:t>9:20-9:30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BJ - talk about best practices for starting the partnership (talk about my own </a:t>
            </a:r>
            <a:r>
              <a:rPr lang="en"/>
              <a:t>experience</a:t>
            </a:r>
            <a:r>
              <a:rPr lang="en"/>
              <a:t> getting started </a:t>
            </a:r>
            <a:r>
              <a:rPr lang="en"/>
              <a:t>with</a:t>
            </a:r>
            <a:r>
              <a:rPr lang="en"/>
              <a:t> the Works)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5e17a6e8c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5e17a6e8c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https://docs.google.com/document/d/1gh5HfTTbHIgW5QihroXpGogkYjKMuZyy/edit</a:t>
            </a:r>
            <a:endParaRPr/>
          </a:p>
          <a:p>
            <a:pPr indent="0" lvl="0" marL="0" rtl="0" algn="l">
              <a:spcBef>
                <a:spcPts val="0"/>
              </a:spcBef>
              <a:spcAft>
                <a:spcPts val="0"/>
              </a:spcAft>
              <a:buNone/>
            </a:pPr>
            <a:r>
              <a:rPr lang="en" u="sng">
                <a:solidFill>
                  <a:schemeClr val="hlink"/>
                </a:solidFill>
                <a:hlinkClick r:id="rId3"/>
              </a:rPr>
              <a:t>https://www.aam-us.org/2023/04/21/the-messy-and-vulnerable-truth-about-trust-and-museums/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B.J. - add to “community partner perspective” section</a:t>
            </a:r>
            <a:endParaRPr b="1">
              <a:highlight>
                <a:srgbClr val="FFFF00"/>
              </a:highlight>
            </a:endParaRPr>
          </a:p>
          <a:p>
            <a:pPr indent="0" lvl="0" marL="0" rtl="0" algn="l">
              <a:spcBef>
                <a:spcPts val="0"/>
              </a:spcBef>
              <a:spcAft>
                <a:spcPts val="0"/>
              </a:spcAft>
              <a:buNone/>
            </a:pPr>
            <a:r>
              <a:t/>
            </a:r>
            <a:endParaRPr b="1">
              <a:highlight>
                <a:srgbClr val="FFFF00"/>
              </a:highlight>
            </a:endParaRPr>
          </a:p>
          <a:p>
            <a:pPr indent="0" lvl="0" marL="0" rtl="0" algn="l">
              <a:spcBef>
                <a:spcPts val="0"/>
              </a:spcBef>
              <a:spcAft>
                <a:spcPts val="0"/>
              </a:spcAft>
              <a:buClr>
                <a:schemeClr val="dk1"/>
              </a:buClr>
              <a:buSzPts val="1100"/>
              <a:buFont typeface="Arial"/>
              <a:buNone/>
            </a:pPr>
            <a:r>
              <a:rPr lang="en">
                <a:solidFill>
                  <a:schemeClr val="dk1"/>
                </a:solidFill>
              </a:rPr>
              <a:t>9:20-9:30</a:t>
            </a:r>
            <a:endParaRPr b="1">
              <a:highlight>
                <a:srgbClr val="FFFF00"/>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e17a6e8c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5e17a6e8c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9:20-9:30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85f16c3cf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85f16c3cf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9:20-9:30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Give examples: Color of Care in too big a space. Importance of maintaining communication with partners.</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e17a6e8c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5e17a6e8c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9:30-9:40 (5 mins for each event)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BJ - talk about Color of Care event planning &amp;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ES - talk about The Overground Railroad event planning &amp; </a:t>
            </a:r>
            <a:r>
              <a:rPr lang="en"/>
              <a:t>experience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 FLYERS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e17a6e8c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e17a6e8c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BJ - show video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9:30-9:40 (5 mins for each event)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e17a6e8c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e17a6e8c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a:t>
            </a:r>
            <a:endParaRPr/>
          </a:p>
          <a:p>
            <a:pPr indent="0" lvl="0" marL="0" rtl="0" algn="l">
              <a:spcBef>
                <a:spcPts val="0"/>
              </a:spcBef>
              <a:spcAft>
                <a:spcPts val="0"/>
              </a:spcAft>
              <a:buClr>
                <a:schemeClr val="dk1"/>
              </a:buClr>
              <a:buSzPts val="1100"/>
              <a:buFont typeface="Arial"/>
              <a:buNone/>
            </a:pPr>
            <a:r>
              <a:rPr lang="en">
                <a:solidFill>
                  <a:schemeClr val="dk1"/>
                </a:solidFill>
              </a:rPr>
              <a:t>9:30-9:40 (5 mins for each event)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844cff7f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844cff7f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9:30-9:40 (5 mins for each event)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SLIDES_API65997605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SLIDES_API65997605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9:40-9:45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22b2626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22b2626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e17a6e8c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5e17a6e8c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9:45-9:47</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Expanding points:</a:t>
            </a:r>
            <a:endParaRPr/>
          </a:p>
          <a:p>
            <a:pPr indent="0" lvl="0" marL="0" rtl="0" algn="l">
              <a:spcBef>
                <a:spcPts val="0"/>
              </a:spcBef>
              <a:spcAft>
                <a:spcPts val="0"/>
              </a:spcAft>
              <a:buNone/>
            </a:pPr>
            <a:r>
              <a:rPr lang="en"/>
              <a:t>1) Expanded our reach to adults and secondary/high education students. (300+ students attended Candacy’s talk)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47819e4d6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47819e4d6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9:45-9:47</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 Has helped school teach students about The Great Migration &amp; Harlem Renaissance. Taylor has also continued to connect with NCS.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 We can work with partners in many way, we can work with other museums/non-profits, we can rebuild relationships.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17500" lvl="1" marL="914400" rtl="0" algn="l">
              <a:lnSpc>
                <a:spcPct val="115000"/>
              </a:lnSpc>
              <a:spcBef>
                <a:spcPts val="0"/>
              </a:spcBef>
              <a:spcAft>
                <a:spcPts val="0"/>
              </a:spcAft>
              <a:buClr>
                <a:srgbClr val="CACACA"/>
              </a:buClr>
              <a:buSzPts val="1400"/>
              <a:buFont typeface="Average"/>
              <a:buAutoNum type="alphaLcPeriod"/>
            </a:pPr>
            <a:r>
              <a:rPr lang="en" sz="1400">
                <a:solidFill>
                  <a:srgbClr val="CACACA"/>
                </a:solidFill>
                <a:latin typeface="Average"/>
                <a:ea typeface="Average"/>
                <a:cs typeface="Average"/>
                <a:sym typeface="Average"/>
              </a:rPr>
              <a:t>Licking Memorial Hospital</a:t>
            </a:r>
            <a:endParaRPr sz="1400">
              <a:solidFill>
                <a:srgbClr val="CACACA"/>
              </a:solidFill>
              <a:latin typeface="Average"/>
              <a:ea typeface="Average"/>
              <a:cs typeface="Average"/>
              <a:sym typeface="Average"/>
            </a:endParaRPr>
          </a:p>
          <a:p>
            <a:pPr indent="-317500" lvl="1" marL="914400" rtl="0" algn="l">
              <a:lnSpc>
                <a:spcPct val="115000"/>
              </a:lnSpc>
              <a:spcBef>
                <a:spcPts val="0"/>
              </a:spcBef>
              <a:spcAft>
                <a:spcPts val="0"/>
              </a:spcAft>
              <a:buClr>
                <a:srgbClr val="CACACA"/>
              </a:buClr>
              <a:buSzPts val="1400"/>
              <a:buFont typeface="Average"/>
              <a:buAutoNum type="alphaLcPeriod"/>
            </a:pPr>
            <a:r>
              <a:rPr lang="en" sz="1400">
                <a:solidFill>
                  <a:srgbClr val="CACACA"/>
                </a:solidFill>
                <a:latin typeface="Average"/>
                <a:ea typeface="Average"/>
                <a:cs typeface="Average"/>
                <a:sym typeface="Average"/>
              </a:rPr>
              <a:t>Licking County NAACP</a:t>
            </a:r>
            <a:endParaRPr sz="1400">
              <a:solidFill>
                <a:srgbClr val="CACACA"/>
              </a:solidFill>
              <a:latin typeface="Average"/>
              <a:ea typeface="Average"/>
              <a:cs typeface="Average"/>
              <a:sym typeface="Average"/>
            </a:endParaRPr>
          </a:p>
          <a:p>
            <a:pPr indent="-317500" lvl="1" marL="914400" rtl="0" algn="l">
              <a:lnSpc>
                <a:spcPct val="115000"/>
              </a:lnSpc>
              <a:spcBef>
                <a:spcPts val="0"/>
              </a:spcBef>
              <a:spcAft>
                <a:spcPts val="0"/>
              </a:spcAft>
              <a:buClr>
                <a:srgbClr val="CACACA"/>
              </a:buClr>
              <a:buSzPts val="1400"/>
              <a:buFont typeface="Average"/>
              <a:buAutoNum type="alphaLcPeriod"/>
            </a:pPr>
            <a:r>
              <a:rPr lang="en" sz="1400">
                <a:solidFill>
                  <a:srgbClr val="CACACA"/>
                </a:solidFill>
                <a:latin typeface="Average"/>
                <a:ea typeface="Average"/>
                <a:cs typeface="Average"/>
                <a:sym typeface="Average"/>
              </a:rPr>
              <a:t>Licking County Foundation</a:t>
            </a:r>
            <a:endParaRPr sz="1400">
              <a:solidFill>
                <a:srgbClr val="CACACA"/>
              </a:solidFill>
              <a:latin typeface="Average"/>
              <a:ea typeface="Average"/>
              <a:cs typeface="Average"/>
              <a:sym typeface="Average"/>
            </a:endParaRPr>
          </a:p>
          <a:p>
            <a:pPr indent="-317500" lvl="1" marL="914400" rtl="0" algn="l">
              <a:lnSpc>
                <a:spcPct val="115000"/>
              </a:lnSpc>
              <a:spcBef>
                <a:spcPts val="0"/>
              </a:spcBef>
              <a:spcAft>
                <a:spcPts val="0"/>
              </a:spcAft>
              <a:buClr>
                <a:srgbClr val="CACACA"/>
              </a:buClr>
              <a:buSzPts val="1400"/>
              <a:buFont typeface="Average"/>
              <a:buAutoNum type="alphaLcPeriod"/>
            </a:pPr>
            <a:r>
              <a:rPr lang="en" sz="1400">
                <a:solidFill>
                  <a:srgbClr val="CACACA"/>
                </a:solidFill>
                <a:latin typeface="Average"/>
                <a:ea typeface="Average"/>
                <a:cs typeface="Average"/>
                <a:sym typeface="Average"/>
              </a:rPr>
              <a:t>Licking County Libraries</a:t>
            </a:r>
            <a:endParaRPr sz="1400">
              <a:solidFill>
                <a:srgbClr val="CACACA"/>
              </a:solidFill>
              <a:latin typeface="Average"/>
              <a:ea typeface="Average"/>
              <a:cs typeface="Average"/>
              <a:sym typeface="Average"/>
            </a:endParaRPr>
          </a:p>
          <a:p>
            <a:pPr indent="-317500" lvl="1" marL="914400" rtl="0" algn="l">
              <a:lnSpc>
                <a:spcPct val="115000"/>
              </a:lnSpc>
              <a:spcBef>
                <a:spcPts val="0"/>
              </a:spcBef>
              <a:spcAft>
                <a:spcPts val="0"/>
              </a:spcAft>
              <a:buClr>
                <a:srgbClr val="CACACA"/>
              </a:buClr>
              <a:buSzPts val="1400"/>
              <a:buFont typeface="Average"/>
              <a:buAutoNum type="alphaLcPeriod"/>
            </a:pPr>
            <a:r>
              <a:rPr lang="en" sz="1400">
                <a:solidFill>
                  <a:srgbClr val="CACACA"/>
                </a:solidFill>
                <a:latin typeface="Average"/>
                <a:ea typeface="Average"/>
                <a:cs typeface="Average"/>
                <a:sym typeface="Average"/>
              </a:rPr>
              <a:t>Ohio State Newark &amp; Central Ohio Technical College</a:t>
            </a:r>
            <a:endParaRPr sz="1400">
              <a:solidFill>
                <a:srgbClr val="CACACA"/>
              </a:solidFill>
              <a:latin typeface="Average"/>
              <a:ea typeface="Average"/>
              <a:cs typeface="Average"/>
              <a:sym typeface="Average"/>
            </a:endParaRPr>
          </a:p>
          <a:p>
            <a:pPr indent="-317500" lvl="1" marL="914400" rtl="0" algn="l">
              <a:lnSpc>
                <a:spcPct val="115000"/>
              </a:lnSpc>
              <a:spcBef>
                <a:spcPts val="0"/>
              </a:spcBef>
              <a:spcAft>
                <a:spcPts val="0"/>
              </a:spcAft>
              <a:buClr>
                <a:srgbClr val="CACACA"/>
              </a:buClr>
              <a:buSzPts val="1400"/>
              <a:buFont typeface="Average"/>
              <a:buAutoNum type="alphaLcPeriod"/>
            </a:pPr>
            <a:r>
              <a:rPr lang="en" sz="1400">
                <a:solidFill>
                  <a:srgbClr val="CACACA"/>
                </a:solidFill>
                <a:latin typeface="Average"/>
                <a:ea typeface="Average"/>
                <a:cs typeface="Average"/>
                <a:sym typeface="Average"/>
              </a:rPr>
              <a:t>Ohio Humanities</a:t>
            </a:r>
            <a:endParaRPr sz="1400">
              <a:solidFill>
                <a:srgbClr val="CACACA"/>
              </a:solidFill>
              <a:latin typeface="Average"/>
              <a:ea typeface="Average"/>
              <a:cs typeface="Average"/>
              <a:sym typeface="Average"/>
            </a:endParaRPr>
          </a:p>
          <a:p>
            <a:pPr indent="-317500" lvl="1" marL="914400" rtl="0" algn="l">
              <a:lnSpc>
                <a:spcPct val="115000"/>
              </a:lnSpc>
              <a:spcBef>
                <a:spcPts val="0"/>
              </a:spcBef>
              <a:spcAft>
                <a:spcPts val="0"/>
              </a:spcAft>
              <a:buClr>
                <a:srgbClr val="CACACA"/>
              </a:buClr>
              <a:buSzPts val="1400"/>
              <a:buFont typeface="Average"/>
              <a:buAutoNum type="alphaLcPeriod"/>
            </a:pPr>
            <a:r>
              <a:rPr lang="en" sz="1400">
                <a:solidFill>
                  <a:srgbClr val="CACACA"/>
                </a:solidFill>
                <a:latin typeface="Average"/>
                <a:ea typeface="Average"/>
                <a:cs typeface="Average"/>
                <a:sym typeface="Average"/>
              </a:rPr>
              <a:t>Ohio History Connection</a:t>
            </a:r>
            <a:endParaRPr sz="1400">
              <a:solidFill>
                <a:srgbClr val="CACACA"/>
              </a:solidFill>
              <a:latin typeface="Average"/>
              <a:ea typeface="Average"/>
              <a:cs typeface="Average"/>
              <a:sym typeface="Average"/>
            </a:endParaRPr>
          </a:p>
          <a:p>
            <a:pPr indent="0" lvl="0" marL="0" rtl="0" algn="l">
              <a:spcBef>
                <a:spcPts val="120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e17a6e8c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5e17a6e8c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9:47-9:50</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SLIDES_API37340333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SLIDES_API37340333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questions from your audience will appear when you get to this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5f16c3cf2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85f16c3cf2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df67b29c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df67b29c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a:t>
            </a:r>
            <a:endParaRPr/>
          </a:p>
          <a:p>
            <a:pPr indent="0" lvl="0" marL="0" rtl="0" algn="l">
              <a:spcBef>
                <a:spcPts val="0"/>
              </a:spcBef>
              <a:spcAft>
                <a:spcPts val="0"/>
              </a:spcAft>
              <a:buNone/>
            </a:pPr>
            <a:r>
              <a:rPr lang="en"/>
              <a:t>9:02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5e17a6e8c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5e17a6e8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Statistic resource: https://www.npr.org/2022/03/29/1089467750/in-case-you-missed-it-civic-education-101</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728342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728342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9:05-9:10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e101681b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e101681b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9:10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e17a6e8c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e17a6e8c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BJ - talk about </a:t>
            </a:r>
            <a:r>
              <a:rPr lang="en"/>
              <a:t>what an welcoming space (maybe include what that means specifically for museums) is and why it is important for everyone to commit.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9:10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SLIDES_API161062118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SLIDES_API161062118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9:10-9:15</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e17a6e8c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5e17a6e8c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a:t>
            </a:r>
            <a:endParaRPr/>
          </a:p>
          <a:p>
            <a:pPr indent="0" lvl="0" marL="0" rtl="0" algn="l">
              <a:spcBef>
                <a:spcPts val="0"/>
              </a:spcBef>
              <a:spcAft>
                <a:spcPts val="0"/>
              </a:spcAft>
              <a:buNone/>
            </a:pPr>
            <a:r>
              <a:rPr lang="en"/>
              <a:t>9:15-9:20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Share story about being open/on the look-out for </a:t>
            </a:r>
            <a:r>
              <a:rPr lang="en"/>
              <a:t>opportunities</a:t>
            </a:r>
            <a:r>
              <a:rPr lang="en"/>
              <a:t> to partner like </a:t>
            </a:r>
            <a:r>
              <a:rPr lang="en"/>
              <a:t>through</a:t>
            </a:r>
            <a:r>
              <a:rPr lang="en"/>
              <a:t> our Smithsonian connection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AutoNum type="arabicPeriod"/>
              <a:defRPr/>
            </a:lvl1pPr>
            <a:lvl2pPr indent="-317500" lvl="1" marL="914400">
              <a:spcBef>
                <a:spcPts val="0"/>
              </a:spcBef>
              <a:spcAft>
                <a:spcPts val="0"/>
              </a:spcAft>
              <a:buSzPts val="1400"/>
              <a:buAutoNum type="alphaLcPeriod"/>
              <a:defRPr/>
            </a:lvl2pPr>
            <a:lvl3pPr indent="-317500" lvl="2" marL="1371600">
              <a:spcBef>
                <a:spcPts val="0"/>
              </a:spcBef>
              <a:spcAft>
                <a:spcPts val="0"/>
              </a:spcAft>
              <a:buSzPts val="1400"/>
              <a:buAutoNum type="romanLcPeriod"/>
              <a:defRPr/>
            </a:lvl3pPr>
            <a:lvl4pPr indent="-317500" lvl="3" marL="1828800">
              <a:spcBef>
                <a:spcPts val="0"/>
              </a:spcBef>
              <a:spcAft>
                <a:spcPts val="0"/>
              </a:spcAft>
              <a:buSzPts val="1400"/>
              <a:buAutoNum type="arabicPeriod"/>
              <a:defRPr/>
            </a:lvl4pPr>
            <a:lvl5pPr indent="-317500" lvl="4" marL="2286000">
              <a:spcBef>
                <a:spcPts val="0"/>
              </a:spcBef>
              <a:spcAft>
                <a:spcPts val="0"/>
              </a:spcAft>
              <a:buSzPts val="1400"/>
              <a:buAutoNum type="alphaLcPeriod"/>
              <a:defRPr/>
            </a:lvl5pPr>
            <a:lvl6pPr indent="-317500" lvl="5" marL="2743200">
              <a:spcBef>
                <a:spcPts val="0"/>
              </a:spcBef>
              <a:spcAft>
                <a:spcPts val="0"/>
              </a:spcAft>
              <a:buSzPts val="1400"/>
              <a:buAutoNum type="romanLcPeriod"/>
              <a:defRPr/>
            </a:lvl6pPr>
            <a:lvl7pPr indent="-317500" lvl="6" marL="3200400">
              <a:spcBef>
                <a:spcPts val="0"/>
              </a:spcBef>
              <a:spcAft>
                <a:spcPts val="0"/>
              </a:spcAft>
              <a:buSzPts val="1400"/>
              <a:buAutoNum type="arabicPeriod"/>
              <a:defRPr/>
            </a:lvl7pPr>
            <a:lvl8pPr indent="-317500" lvl="7" marL="3657600">
              <a:spcBef>
                <a:spcPts val="0"/>
              </a:spcBef>
              <a:spcAft>
                <a:spcPts val="0"/>
              </a:spcAft>
              <a:buSzPts val="1400"/>
              <a:buAutoNum type="alphaLcPeriod"/>
              <a:defRPr/>
            </a:lvl8pPr>
            <a:lvl9pPr indent="-317500" lvl="8" marL="4114800">
              <a:spcBef>
                <a:spcPts val="0"/>
              </a:spcBef>
              <a:spcAft>
                <a:spcPts val="0"/>
              </a:spcAft>
              <a:buSzPts val="1400"/>
              <a:buAutoNum type="romanLcPeriod"/>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drive.google.com/file/d/1O3WtcUWCu0z6ZrFGfIjbzKBQAmg3rznF/view" TargetMode="External"/><Relationship Id="rId4" Type="http://schemas.openxmlformats.org/officeDocument/2006/relationships/image" Target="../media/image1.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5.png"/><Relationship Id="rId5" Type="http://schemas.openxmlformats.org/officeDocument/2006/relationships/hyperlink" Target="https://www.sli.do/features-google-slides?payload=eyJwb2xsVXVpZCI6IjcxYWJmYTg5LTkxM2YtNDU4Ni05ZTQwLTBlYzlhYmFjNGVhYSIsInByZXNlbnRhdGlvbklkIjoiMUZxazJKYmNUYVNUenpFNHNYcXFFUklYOHNieU1hVGpHWkotZ2EzV01TUlEiLCJzbGlkZUlkIjoiU0xJREVTX0FQSTY1OTk3NjA1MF8wIiwidGltZWxpbmUiOlt7InBvbGxRdWVzdGlvblV1aWQiOiI0ZDEwMTQ1NC04MzIwLTQ5Y2ItYjc4ZS1hZWFjODc2OTA1MzAiLCJzaG93UmVzdWx0cyI6dHJ1ZX1dLCJ0eXBlIjoiU2xpZG9Qb2xsIn0%3D" TargetMode="External"/><Relationship Id="rId6" Type="http://schemas.openxmlformats.org/officeDocument/2006/relationships/image" Target="../media/image4.png"/><Relationship Id="rId7" Type="http://schemas.openxmlformats.org/officeDocument/2006/relationships/hyperlink" Target="https://chrome.google.com/webstore/detail/slido/dhhclfjehmpacimcdknijodpjpmppki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22.jpg"/><Relationship Id="rId9"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s://www.sli.do/features-google-slides?interaction-type=UUE%3D" TargetMode="External"/><Relationship Id="rId4" Type="http://schemas.openxmlformats.org/officeDocument/2006/relationships/image" Target="../media/image16.png"/><Relationship Id="rId5" Type="http://schemas.openxmlformats.org/officeDocument/2006/relationships/hyperlink" Target="https://www.sli.do/features-google-slides?payload=eyJwcmVzZW50YXRpb25JZCI6IjFGcWsySmJjVGFTVHp6RTRzWHFxRVJJWDhzYnlNYVRqR1pKLWdhM1dNU1JRIiwic2xpZGVJZCI6IlNMSURFU19BUEkzNzM0MDMzMzdfMCIsInR5cGUiOiJTbGlkb1FBIn0%3D" TargetMode="External"/><Relationship Id="rId6" Type="http://schemas.openxmlformats.org/officeDocument/2006/relationships/image" Target="../media/image4.png"/><Relationship Id="rId7" Type="http://schemas.openxmlformats.org/officeDocument/2006/relationships/hyperlink" Target="https://chrome.google.com/webstore/detail/slido/dhhclfjehmpacimcdknijodpjpmppki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www.sli.do/features-google-slides?interaction-type=TXVsdGlwbGVDaG9pY2U%3D" TargetMode="External"/><Relationship Id="rId4" Type="http://schemas.openxmlformats.org/officeDocument/2006/relationships/image" Target="../media/image7.png"/><Relationship Id="rId5" Type="http://schemas.openxmlformats.org/officeDocument/2006/relationships/hyperlink" Target="https://www.sli.do/features-google-slides?payload=eyJwb2xsVXVpZCI6IjM4Yjc5YzdmLWZlNTEtNGU1My05Zjc0LWM1YTU2MWJmNjllYyIsInByZXNlbnRhdGlvbklkIjoiMUZxazJKYmNUYVNUenpFNHNYcXFFUklYOHNieU1hVGpHWkotZ2EzV01TUlEiLCJzbGlkZUlkIjoiU0xJREVTX0FQSTcyODM0MjRfMCIsInRpbWVsaW5lIjpbeyJzaG93UmVzdWx0cyI6dHJ1ZSwicG9sbFF1ZXN0aW9uVXVpZCI6ImY2OGZjMjc0LTFlYzMtNDdhMy1hZjkzLTEwMjZmMWJiMmNhMyJ9XSwidHlwZSI6IlNsaWRvUG9sbCJ9" TargetMode="External"/><Relationship Id="rId6" Type="http://schemas.openxmlformats.org/officeDocument/2006/relationships/image" Target="../media/image4.png"/><Relationship Id="rId7" Type="http://schemas.openxmlformats.org/officeDocument/2006/relationships/hyperlink" Target="https://chrome.google.com/webstore/detail/slido/dhhclfjehmpacimcdknijodpjpmppki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5.png"/><Relationship Id="rId5" Type="http://schemas.openxmlformats.org/officeDocument/2006/relationships/hyperlink" Target="https://www.sli.do/features-google-slides?payload=eyJwb2xsVXVpZCI6Ijg2MjE5YTY2LWM3ZTQtNDk2MC1iYTI0LTgyNDUxMTg5ZWU3MCIsInByZXNlbnRhdGlvbklkIjoiMUZxazJKYmNUYVNUenpFNHNYcXFFUklYOHNieU1hVGpHWkotZ2EzV01TUlEiLCJzbGlkZUlkIjoiU0xJREVTX0FQSTE2MTA2MjExODNfMCIsInRpbWVsaW5lIjpbeyJwb2xsUXVlc3Rpb25VdWlkIjoiMjUzODIwNmMtODg4NC00NmQwLWEyM2QtYzEwNDQ0MzIyNTM4Iiwic2hvd1Jlc3VsdHMiOnRydWV9XSwidHlwZSI6IlNsaWRvUG9sbCJ9" TargetMode="External"/><Relationship Id="rId6" Type="http://schemas.openxmlformats.org/officeDocument/2006/relationships/image" Target="../media/image4.png"/><Relationship Id="rId7" Type="http://schemas.openxmlformats.org/officeDocument/2006/relationships/hyperlink" Target="https://chrome.google.com/webstore/detail/slido/dhhclfjehmpacimcdknijodpjpmppki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Centering Community Partners to Prioritize Change</a:t>
            </a:r>
            <a:endParaRPr/>
          </a:p>
        </p:txBody>
      </p:sp>
      <p:sp>
        <p:nvSpPr>
          <p:cNvPr id="60" name="Google Shape;60;p13"/>
          <p:cNvSpPr txBox="1"/>
          <p:nvPr>
            <p:ph idx="1" type="subTitle"/>
          </p:nvPr>
        </p:nvSpPr>
        <p:spPr>
          <a:xfrm>
            <a:off x="311700" y="3096575"/>
            <a:ext cx="8520600" cy="7926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a:t>Emily Sanderell, Museum History Educator &amp; Collections </a:t>
            </a:r>
            <a:r>
              <a:rPr lang="en"/>
              <a:t>Coordinator</a:t>
            </a:r>
            <a:endParaRPr/>
          </a:p>
          <a:p>
            <a:pPr indent="0" lvl="0" marL="0" rtl="0" algn="ctr">
              <a:spcBef>
                <a:spcPts val="0"/>
              </a:spcBef>
              <a:spcAft>
                <a:spcPts val="0"/>
              </a:spcAft>
              <a:buNone/>
            </a:pPr>
            <a:r>
              <a:rPr lang="en"/>
              <a:t>Brianna Davis Johnson Ph.D., Director of </a:t>
            </a:r>
            <a:r>
              <a:rPr lang="en"/>
              <a:t>Diversity</a:t>
            </a:r>
            <a:r>
              <a:rPr lang="en"/>
              <a:t>, Equity, and Inclusion/Chief Diversity Officer </a:t>
            </a:r>
            <a:endParaRPr/>
          </a:p>
        </p:txBody>
      </p:sp>
      <p:pic>
        <p:nvPicPr>
          <p:cNvPr id="61" name="Google Shape;61;p13"/>
          <p:cNvPicPr preferRelativeResize="0"/>
          <p:nvPr/>
        </p:nvPicPr>
        <p:blipFill>
          <a:blip r:embed="rId3">
            <a:alphaModFix/>
          </a:blip>
          <a:stretch>
            <a:fillRect/>
          </a:stretch>
        </p:blipFill>
        <p:spPr>
          <a:xfrm>
            <a:off x="311700" y="3889172"/>
            <a:ext cx="1348925" cy="1053350"/>
          </a:xfrm>
          <a:prstGeom prst="rect">
            <a:avLst/>
          </a:prstGeom>
          <a:noFill/>
          <a:ln>
            <a:noFill/>
          </a:ln>
        </p:spPr>
      </p:pic>
      <p:pic>
        <p:nvPicPr>
          <p:cNvPr id="62" name="Google Shape;62;p13"/>
          <p:cNvPicPr preferRelativeResize="0"/>
          <p:nvPr/>
        </p:nvPicPr>
        <p:blipFill>
          <a:blip r:embed="rId4">
            <a:alphaModFix/>
          </a:blip>
          <a:stretch>
            <a:fillRect/>
          </a:stretch>
        </p:blipFill>
        <p:spPr>
          <a:xfrm>
            <a:off x="6352100" y="3795800"/>
            <a:ext cx="2480202" cy="12401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Places to Look</a:t>
            </a:r>
            <a:endParaRPr sz="3200"/>
          </a:p>
        </p:txBody>
      </p:sp>
      <p:sp>
        <p:nvSpPr>
          <p:cNvPr id="120" name="Google Shape;120;p22"/>
          <p:cNvSpPr txBox="1"/>
          <p:nvPr>
            <p:ph idx="1" type="body"/>
          </p:nvPr>
        </p:nvSpPr>
        <p:spPr>
          <a:xfrm>
            <a:off x="311700" y="11419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Other local community non-profits</a:t>
            </a:r>
            <a:endParaRPr/>
          </a:p>
          <a:p>
            <a:pPr indent="-342900" lvl="0" marL="457200" rtl="0" algn="l">
              <a:spcBef>
                <a:spcPts val="0"/>
              </a:spcBef>
              <a:spcAft>
                <a:spcPts val="0"/>
              </a:spcAft>
              <a:buSzPts val="1800"/>
              <a:buAutoNum type="arabicPeriod"/>
            </a:pPr>
            <a:r>
              <a:rPr lang="en"/>
              <a:t>Other museums</a:t>
            </a:r>
            <a:endParaRPr/>
          </a:p>
          <a:p>
            <a:pPr indent="-342900" lvl="0" marL="457200" rtl="0" algn="l">
              <a:spcBef>
                <a:spcPts val="0"/>
              </a:spcBef>
              <a:spcAft>
                <a:spcPts val="0"/>
              </a:spcAft>
              <a:buSzPts val="1800"/>
              <a:buAutoNum type="arabicPeriod"/>
            </a:pPr>
            <a:r>
              <a:rPr lang="en"/>
              <a:t>Local, State, and National organizations</a:t>
            </a:r>
            <a:endParaRPr/>
          </a:p>
          <a:p>
            <a:pPr indent="-317500" lvl="1" marL="914400" rtl="0" algn="l">
              <a:spcBef>
                <a:spcPts val="0"/>
              </a:spcBef>
              <a:spcAft>
                <a:spcPts val="0"/>
              </a:spcAft>
              <a:buSzPts val="1400"/>
              <a:buAutoNum type="alphaLcPeriod"/>
            </a:pPr>
            <a:r>
              <a:rPr lang="en"/>
              <a:t>County or City Historical Alliances</a:t>
            </a:r>
            <a:endParaRPr/>
          </a:p>
          <a:p>
            <a:pPr indent="-317500" lvl="1" marL="914400" rtl="0" algn="l">
              <a:spcBef>
                <a:spcPts val="0"/>
              </a:spcBef>
              <a:spcAft>
                <a:spcPts val="0"/>
              </a:spcAft>
              <a:buSzPts val="1400"/>
              <a:buAutoNum type="alphaLcPeriod"/>
            </a:pPr>
            <a:r>
              <a:rPr lang="en"/>
              <a:t>OMA, OLHA</a:t>
            </a:r>
            <a:endParaRPr/>
          </a:p>
          <a:p>
            <a:pPr indent="-317500" lvl="1" marL="914400" rtl="0" algn="l">
              <a:spcBef>
                <a:spcPts val="0"/>
              </a:spcBef>
              <a:spcAft>
                <a:spcPts val="0"/>
              </a:spcAft>
              <a:buSzPts val="1400"/>
              <a:buAutoNum type="alphaLcPeriod"/>
            </a:pPr>
            <a:r>
              <a:rPr lang="en"/>
              <a:t>AAM, AASLH, Smithsonian, </a:t>
            </a:r>
            <a:r>
              <a:rPr lang="en"/>
              <a:t>Library</a:t>
            </a:r>
            <a:r>
              <a:rPr lang="en"/>
              <a:t> of Congress, PBS</a:t>
            </a:r>
            <a:endParaRPr/>
          </a:p>
          <a:p>
            <a:pPr indent="-342900" lvl="0" marL="457200" rtl="0" algn="l">
              <a:spcBef>
                <a:spcPts val="0"/>
              </a:spcBef>
              <a:spcAft>
                <a:spcPts val="0"/>
              </a:spcAft>
              <a:buSzPts val="1800"/>
              <a:buAutoNum type="arabicPeriod"/>
            </a:pPr>
            <a:r>
              <a:rPr lang="en"/>
              <a:t>Local small businesses</a:t>
            </a:r>
            <a:endParaRPr/>
          </a:p>
          <a:p>
            <a:pPr indent="-342900" lvl="0" marL="457200" rtl="0" algn="l">
              <a:spcBef>
                <a:spcPts val="0"/>
              </a:spcBef>
              <a:spcAft>
                <a:spcPts val="0"/>
              </a:spcAft>
              <a:buSzPts val="1800"/>
              <a:buAutoNum type="arabicPeriod"/>
            </a:pPr>
            <a:r>
              <a:rPr lang="en"/>
              <a:t>Other educational institutions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24" name="Shape 124"/>
        <p:cNvGrpSpPr/>
        <p:nvPr/>
      </p:nvGrpSpPr>
      <p:grpSpPr>
        <a:xfrm>
          <a:off x="0" y="0"/>
          <a:ext cx="0" cy="0"/>
          <a:chOff x="0" y="0"/>
          <a:chExt cx="0" cy="0"/>
        </a:xfrm>
      </p:grpSpPr>
      <p:sp>
        <p:nvSpPr>
          <p:cNvPr id="125" name="Google Shape;125;p23"/>
          <p:cNvSpPr txBox="1"/>
          <p:nvPr/>
        </p:nvSpPr>
        <p:spPr>
          <a:xfrm>
            <a:off x="761550" y="1983000"/>
            <a:ext cx="7620900" cy="11775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0"/>
              </a:spcBef>
              <a:spcAft>
                <a:spcPts val="0"/>
              </a:spcAft>
              <a:buClr>
                <a:schemeClr val="accent3"/>
              </a:buClr>
              <a:buSzPts val="3000"/>
              <a:buFont typeface="Average"/>
              <a:buAutoNum type="arabicPeriod" startAt="3"/>
            </a:pPr>
            <a:r>
              <a:rPr lang="en" sz="3000">
                <a:solidFill>
                  <a:schemeClr val="accent3"/>
                </a:solidFill>
                <a:latin typeface="Average"/>
                <a:ea typeface="Average"/>
                <a:cs typeface="Average"/>
                <a:sym typeface="Average"/>
              </a:rPr>
              <a:t>Invite in Community Partners (preferably before committing to programming)</a:t>
            </a:r>
            <a:endParaRPr sz="3000">
              <a:solidFill>
                <a:schemeClr val="accent3"/>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Best Practices For Community Partnership</a:t>
            </a:r>
            <a:endParaRPr sz="3200"/>
          </a:p>
        </p:txBody>
      </p:sp>
      <p:sp>
        <p:nvSpPr>
          <p:cNvPr id="131" name="Google Shape;131;p2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Museum Perspective</a:t>
            </a:r>
            <a:endParaRPr b="1" sz="2000"/>
          </a:p>
          <a:p>
            <a:pPr indent="-342900" lvl="0" marL="457200" rtl="0" algn="l">
              <a:spcBef>
                <a:spcPts val="1200"/>
              </a:spcBef>
              <a:spcAft>
                <a:spcPts val="0"/>
              </a:spcAft>
              <a:buSzPts val="1800"/>
              <a:buChar char="●"/>
            </a:pPr>
            <a:r>
              <a:rPr lang="en" sz="1800"/>
              <a:t>Be Flexible</a:t>
            </a:r>
            <a:endParaRPr sz="1800"/>
          </a:p>
          <a:p>
            <a:pPr indent="-342900" lvl="0" marL="457200" rtl="0" algn="l">
              <a:spcBef>
                <a:spcPts val="0"/>
              </a:spcBef>
              <a:spcAft>
                <a:spcPts val="0"/>
              </a:spcAft>
              <a:buSzPts val="1800"/>
              <a:buChar char="●"/>
            </a:pPr>
            <a:r>
              <a:rPr lang="en" sz="1800"/>
              <a:t>Be Open-minded</a:t>
            </a:r>
            <a:endParaRPr sz="1800"/>
          </a:p>
          <a:p>
            <a:pPr indent="-342900" lvl="0" marL="457200" rtl="0" algn="l">
              <a:spcBef>
                <a:spcPts val="0"/>
              </a:spcBef>
              <a:spcAft>
                <a:spcPts val="0"/>
              </a:spcAft>
              <a:buSzPts val="1800"/>
              <a:buChar char="●"/>
            </a:pPr>
            <a:r>
              <a:rPr lang="en" sz="1800"/>
              <a:t>Partner with organizations with similar goals</a:t>
            </a:r>
            <a:endParaRPr sz="1800"/>
          </a:p>
          <a:p>
            <a:pPr indent="-317500" lvl="1" marL="914400" rtl="0" algn="l">
              <a:spcBef>
                <a:spcPts val="0"/>
              </a:spcBef>
              <a:spcAft>
                <a:spcPts val="0"/>
              </a:spcAft>
              <a:buSzPts val="1400"/>
              <a:buChar char="○"/>
            </a:pPr>
            <a:r>
              <a:rPr lang="en" sz="1400"/>
              <a:t>Shared commitment to improving the community through DEI</a:t>
            </a:r>
            <a:endParaRPr sz="1400"/>
          </a:p>
          <a:p>
            <a:pPr indent="-342900" lvl="0" marL="457200" rtl="0" algn="l">
              <a:spcBef>
                <a:spcPts val="0"/>
              </a:spcBef>
              <a:spcAft>
                <a:spcPts val="0"/>
              </a:spcAft>
              <a:buSzPts val="1800"/>
              <a:buChar char="●"/>
            </a:pPr>
            <a:r>
              <a:rPr lang="en" sz="1800"/>
              <a:t>Bring in community experts &amp; solicit their feedback</a:t>
            </a:r>
            <a:endParaRPr/>
          </a:p>
        </p:txBody>
      </p:sp>
      <p:sp>
        <p:nvSpPr>
          <p:cNvPr id="132" name="Google Shape;132;p2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Community Partner Perspective</a:t>
            </a:r>
            <a:endParaRPr b="1" sz="2000"/>
          </a:p>
          <a:p>
            <a:pPr indent="-342900" lvl="0" marL="457200" rtl="0" algn="l">
              <a:spcBef>
                <a:spcPts val="1200"/>
              </a:spcBef>
              <a:spcAft>
                <a:spcPts val="0"/>
              </a:spcAft>
              <a:buSzPts val="1800"/>
              <a:buChar char="●"/>
            </a:pPr>
            <a:r>
              <a:rPr lang="en" sz="1800"/>
              <a:t>Seek partners with shared values</a:t>
            </a:r>
            <a:endParaRPr sz="1800"/>
          </a:p>
          <a:p>
            <a:pPr indent="-342900" lvl="0" marL="457200" rtl="0" algn="l">
              <a:spcBef>
                <a:spcPts val="0"/>
              </a:spcBef>
              <a:spcAft>
                <a:spcPts val="0"/>
              </a:spcAft>
              <a:buSzPts val="1800"/>
              <a:buChar char="●"/>
            </a:pPr>
            <a:r>
              <a:rPr lang="en" sz="1800"/>
              <a:t>Communicate about what, how, and when you can contribute  </a:t>
            </a:r>
            <a:r>
              <a:rPr lang="en" sz="1800"/>
              <a:t> </a:t>
            </a:r>
            <a:endParaRPr sz="1800"/>
          </a:p>
          <a:p>
            <a:pPr indent="-342900" lvl="0" marL="457200" rtl="0" algn="l">
              <a:spcBef>
                <a:spcPts val="0"/>
              </a:spcBef>
              <a:spcAft>
                <a:spcPts val="0"/>
              </a:spcAft>
              <a:buSzPts val="1800"/>
              <a:buChar char="●"/>
            </a:pPr>
            <a:r>
              <a:rPr lang="en" sz="1800"/>
              <a:t>Understand your role in the partnership</a:t>
            </a:r>
            <a:endParaRPr sz="1800"/>
          </a:p>
          <a:p>
            <a:pPr indent="-342900" lvl="0" marL="457200" rtl="0" algn="l">
              <a:spcBef>
                <a:spcPts val="0"/>
              </a:spcBef>
              <a:spcAft>
                <a:spcPts val="0"/>
              </a:spcAft>
              <a:buSzPts val="1800"/>
              <a:buChar char="●"/>
            </a:pPr>
            <a:r>
              <a:rPr lang="en" sz="1800"/>
              <a:t>Stay in communication</a:t>
            </a:r>
            <a:endParaRPr sz="1800"/>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36" name="Shape 136"/>
        <p:cNvGrpSpPr/>
        <p:nvPr/>
      </p:nvGrpSpPr>
      <p:grpSpPr>
        <a:xfrm>
          <a:off x="0" y="0"/>
          <a:ext cx="0" cy="0"/>
          <a:chOff x="0" y="0"/>
          <a:chExt cx="0" cy="0"/>
        </a:xfrm>
      </p:grpSpPr>
      <p:sp>
        <p:nvSpPr>
          <p:cNvPr id="137" name="Google Shape;137;p25"/>
          <p:cNvSpPr txBox="1"/>
          <p:nvPr/>
        </p:nvSpPr>
        <p:spPr>
          <a:xfrm>
            <a:off x="1817850" y="2248500"/>
            <a:ext cx="5508300" cy="6465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0"/>
              </a:spcBef>
              <a:spcAft>
                <a:spcPts val="0"/>
              </a:spcAft>
              <a:buClr>
                <a:schemeClr val="accent3"/>
              </a:buClr>
              <a:buSzPts val="3000"/>
              <a:buFont typeface="Average"/>
              <a:buAutoNum type="arabicPeriod" startAt="4"/>
            </a:pPr>
            <a:r>
              <a:rPr lang="en" sz="3000">
                <a:solidFill>
                  <a:schemeClr val="accent3"/>
                </a:solidFill>
                <a:latin typeface="Average"/>
                <a:ea typeface="Average"/>
                <a:cs typeface="Average"/>
                <a:sym typeface="Average"/>
              </a:rPr>
              <a:t>Take Risks &amp; Forgive Yourself</a:t>
            </a:r>
            <a:endParaRPr sz="3000">
              <a:solidFill>
                <a:schemeClr val="accent3"/>
              </a:solidFill>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41" name="Shape 141"/>
        <p:cNvGrpSpPr/>
        <p:nvPr/>
      </p:nvGrpSpPr>
      <p:grpSpPr>
        <a:xfrm>
          <a:off x="0" y="0"/>
          <a:ext cx="0" cy="0"/>
          <a:chOff x="0" y="0"/>
          <a:chExt cx="0" cy="0"/>
        </a:xfrm>
      </p:grpSpPr>
      <p:sp>
        <p:nvSpPr>
          <p:cNvPr id="142" name="Google Shape;142;p26"/>
          <p:cNvSpPr txBox="1"/>
          <p:nvPr/>
        </p:nvSpPr>
        <p:spPr>
          <a:xfrm>
            <a:off x="2656350" y="2241150"/>
            <a:ext cx="3895800" cy="6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3"/>
                </a:solidFill>
                <a:latin typeface="Average"/>
                <a:ea typeface="Average"/>
                <a:cs typeface="Average"/>
                <a:sym typeface="Average"/>
              </a:rPr>
              <a:t>5.</a:t>
            </a:r>
            <a:r>
              <a:rPr lang="en" sz="3000">
                <a:latin typeface="Average"/>
                <a:ea typeface="Average"/>
                <a:cs typeface="Average"/>
                <a:sym typeface="Average"/>
              </a:rPr>
              <a:t> </a:t>
            </a:r>
            <a:r>
              <a:rPr lang="en" sz="3000">
                <a:solidFill>
                  <a:schemeClr val="accent3"/>
                </a:solidFill>
                <a:latin typeface="Average"/>
                <a:ea typeface="Average"/>
                <a:cs typeface="Average"/>
                <a:sym typeface="Average"/>
              </a:rPr>
              <a:t>Do Post-Evaluations </a:t>
            </a:r>
            <a:endParaRPr sz="3000">
              <a:solidFill>
                <a:schemeClr val="accent3"/>
              </a:solidFill>
              <a:latin typeface="Average"/>
              <a:ea typeface="Average"/>
              <a:cs typeface="Average"/>
              <a:sym typeface="Average"/>
            </a:endParaRPr>
          </a:p>
          <a:p>
            <a:pPr indent="0" lvl="0" marL="0" rtl="0" algn="l">
              <a:spcBef>
                <a:spcPts val="0"/>
              </a:spcBef>
              <a:spcAft>
                <a:spcPts val="0"/>
              </a:spcAft>
              <a:buNone/>
            </a:pPr>
            <a:r>
              <a:t/>
            </a:r>
            <a:endParaRPr sz="3000">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46" name="Shape 146"/>
        <p:cNvGrpSpPr/>
        <p:nvPr/>
      </p:nvGrpSpPr>
      <p:grpSpPr>
        <a:xfrm>
          <a:off x="0" y="0"/>
          <a:ext cx="0" cy="0"/>
          <a:chOff x="0" y="0"/>
          <a:chExt cx="0" cy="0"/>
        </a:xfrm>
      </p:grpSpPr>
      <p:sp>
        <p:nvSpPr>
          <p:cNvPr id="147" name="Google Shape;147;p27"/>
          <p:cNvSpPr txBox="1"/>
          <p:nvPr>
            <p:ph idx="2" type="body"/>
          </p:nvPr>
        </p:nvSpPr>
        <p:spPr>
          <a:xfrm>
            <a:off x="4832400" y="1152475"/>
            <a:ext cx="2475600" cy="394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2.     </a:t>
            </a:r>
            <a:r>
              <a:rPr i="1" lang="en"/>
              <a:t>The Overground Railroad</a:t>
            </a:r>
            <a:endParaRPr i="1"/>
          </a:p>
        </p:txBody>
      </p:sp>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What We’ve Done</a:t>
            </a:r>
            <a:endParaRPr sz="3200"/>
          </a:p>
        </p:txBody>
      </p:sp>
      <p:sp>
        <p:nvSpPr>
          <p:cNvPr id="149" name="Google Shape;149;p27"/>
          <p:cNvSpPr txBox="1"/>
          <p:nvPr>
            <p:ph idx="1" type="body"/>
          </p:nvPr>
        </p:nvSpPr>
        <p:spPr>
          <a:xfrm>
            <a:off x="311700" y="1152475"/>
            <a:ext cx="2062800" cy="3945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AutoNum type="arabicPeriod"/>
            </a:pPr>
            <a:r>
              <a:rPr i="1" lang="en"/>
              <a:t>The Color of Care</a:t>
            </a:r>
            <a:endParaRPr i="1"/>
          </a:p>
        </p:txBody>
      </p:sp>
      <p:pic>
        <p:nvPicPr>
          <p:cNvPr id="150" name="Google Shape;150;p27"/>
          <p:cNvPicPr preferRelativeResize="0"/>
          <p:nvPr/>
        </p:nvPicPr>
        <p:blipFill>
          <a:blip r:embed="rId3">
            <a:alphaModFix/>
          </a:blip>
          <a:stretch>
            <a:fillRect/>
          </a:stretch>
        </p:blipFill>
        <p:spPr>
          <a:xfrm>
            <a:off x="819966" y="1546975"/>
            <a:ext cx="2717085" cy="3515249"/>
          </a:xfrm>
          <a:prstGeom prst="rect">
            <a:avLst/>
          </a:prstGeom>
          <a:noFill/>
          <a:ln>
            <a:noFill/>
          </a:ln>
        </p:spPr>
      </p:pic>
      <p:pic>
        <p:nvPicPr>
          <p:cNvPr id="151" name="Google Shape;151;p27"/>
          <p:cNvPicPr preferRelativeResize="0"/>
          <p:nvPr/>
        </p:nvPicPr>
        <p:blipFill>
          <a:blip r:embed="rId4">
            <a:alphaModFix/>
          </a:blip>
          <a:stretch>
            <a:fillRect/>
          </a:stretch>
        </p:blipFill>
        <p:spPr>
          <a:xfrm>
            <a:off x="5427913" y="1546975"/>
            <a:ext cx="2693137" cy="3515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55" name="Shape 155"/>
        <p:cNvGrpSpPr/>
        <p:nvPr/>
      </p:nvGrpSpPr>
      <p:grpSpPr>
        <a:xfrm>
          <a:off x="0" y="0"/>
          <a:ext cx="0" cy="0"/>
          <a:chOff x="0" y="0"/>
          <a:chExt cx="0" cy="0"/>
        </a:xfrm>
      </p:grpSpPr>
      <p:pic>
        <p:nvPicPr>
          <p:cNvPr id="156" name="Google Shape;156;p28" title="Color of Care Clip_1.mp4">
            <a:hlinkClick r:id="rId3"/>
          </p:cNvPr>
          <p:cNvPicPr preferRelativeResize="0"/>
          <p:nvPr/>
        </p:nvPicPr>
        <p:blipFill>
          <a:blip r:embed="rId4">
            <a:alphaModFix/>
          </a:blip>
          <a:stretch>
            <a:fillRect/>
          </a:stretch>
        </p:blipFill>
        <p:spPr>
          <a:xfrm>
            <a:off x="4046850" y="728238"/>
            <a:ext cx="4916026" cy="3687025"/>
          </a:xfrm>
          <a:prstGeom prst="rect">
            <a:avLst/>
          </a:prstGeom>
          <a:noFill/>
          <a:ln>
            <a:noFill/>
          </a:ln>
        </p:spPr>
      </p:pic>
      <p:pic>
        <p:nvPicPr>
          <p:cNvPr id="157" name="Google Shape;157;p28"/>
          <p:cNvPicPr preferRelativeResize="0"/>
          <p:nvPr/>
        </p:nvPicPr>
        <p:blipFill>
          <a:blip r:embed="rId5">
            <a:alphaModFix/>
          </a:blip>
          <a:stretch>
            <a:fillRect/>
          </a:stretch>
        </p:blipFill>
        <p:spPr>
          <a:xfrm>
            <a:off x="183900" y="1519300"/>
            <a:ext cx="3742051" cy="21049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61" name="Shape 161"/>
        <p:cNvGrpSpPr/>
        <p:nvPr/>
      </p:nvGrpSpPr>
      <p:grpSpPr>
        <a:xfrm>
          <a:off x="0" y="0"/>
          <a:ext cx="0" cy="0"/>
          <a:chOff x="0" y="0"/>
          <a:chExt cx="0" cy="0"/>
        </a:xfrm>
      </p:grpSpPr>
      <p:sp>
        <p:nvSpPr>
          <p:cNvPr id="162" name="Google Shape;162;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63" name="Google Shape;163;p29"/>
          <p:cNvPicPr preferRelativeResize="0"/>
          <p:nvPr/>
        </p:nvPicPr>
        <p:blipFill>
          <a:blip r:embed="rId3">
            <a:alphaModFix/>
          </a:blip>
          <a:stretch>
            <a:fillRect/>
          </a:stretch>
        </p:blipFill>
        <p:spPr>
          <a:xfrm>
            <a:off x="792437" y="2261025"/>
            <a:ext cx="3654948" cy="2741226"/>
          </a:xfrm>
          <a:prstGeom prst="rect">
            <a:avLst/>
          </a:prstGeom>
          <a:noFill/>
          <a:ln>
            <a:noFill/>
          </a:ln>
        </p:spPr>
      </p:pic>
      <p:pic>
        <p:nvPicPr>
          <p:cNvPr id="164" name="Google Shape;164;p29"/>
          <p:cNvPicPr preferRelativeResize="0"/>
          <p:nvPr/>
        </p:nvPicPr>
        <p:blipFill>
          <a:blip r:embed="rId4">
            <a:alphaModFix/>
          </a:blip>
          <a:stretch>
            <a:fillRect/>
          </a:stretch>
        </p:blipFill>
        <p:spPr>
          <a:xfrm>
            <a:off x="1282724" y="180726"/>
            <a:ext cx="2674350" cy="2005774"/>
          </a:xfrm>
          <a:prstGeom prst="rect">
            <a:avLst/>
          </a:prstGeom>
          <a:noFill/>
          <a:ln>
            <a:noFill/>
          </a:ln>
        </p:spPr>
      </p:pic>
      <p:pic>
        <p:nvPicPr>
          <p:cNvPr id="165" name="Google Shape;165;p29"/>
          <p:cNvPicPr preferRelativeResize="0"/>
          <p:nvPr/>
        </p:nvPicPr>
        <p:blipFill>
          <a:blip r:embed="rId5">
            <a:alphaModFix/>
          </a:blip>
          <a:stretch>
            <a:fillRect/>
          </a:stretch>
        </p:blipFill>
        <p:spPr>
          <a:xfrm>
            <a:off x="5366026" y="746925"/>
            <a:ext cx="2839426" cy="3649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69" name="Shape 169"/>
        <p:cNvGrpSpPr/>
        <p:nvPr/>
      </p:nvGrpSpPr>
      <p:grpSpPr>
        <a:xfrm>
          <a:off x="0" y="0"/>
          <a:ext cx="0" cy="0"/>
          <a:chOff x="0" y="0"/>
          <a:chExt cx="0" cy="0"/>
        </a:xfrm>
      </p:grpSpPr>
      <p:sp>
        <p:nvSpPr>
          <p:cNvPr id="170" name="Google Shape;170;p30"/>
          <p:cNvSpPr txBox="1"/>
          <p:nvPr>
            <p:ph type="title"/>
          </p:nvPr>
        </p:nvSpPr>
        <p:spPr>
          <a:xfrm>
            <a:off x="184000" y="372675"/>
            <a:ext cx="7852200" cy="3033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300">
                <a:latin typeface="Oswald Light"/>
                <a:ea typeface="Oswald Light"/>
                <a:cs typeface="Oswald Light"/>
                <a:sym typeface="Oswald Light"/>
              </a:rPr>
              <a:t>“I received the incredible collection of postcards from the students and I am overwhelmed with gratitude. They are so thoughtful and so special. The drawing of me and my mother brought tears to my eyes. Thank you for adding this joy to my life.”</a:t>
            </a:r>
            <a:r>
              <a:rPr lang="en" sz="3300"/>
              <a:t> </a:t>
            </a:r>
            <a:endParaRPr sz="3300"/>
          </a:p>
          <a:p>
            <a:pPr indent="0" lvl="0" marL="0" rtl="0" algn="ctr">
              <a:spcBef>
                <a:spcPts val="0"/>
              </a:spcBef>
              <a:spcAft>
                <a:spcPts val="0"/>
              </a:spcAft>
              <a:buNone/>
            </a:pPr>
            <a:r>
              <a:rPr lang="en" sz="3300"/>
              <a:t>						~ </a:t>
            </a:r>
            <a:r>
              <a:rPr lang="en" sz="3300"/>
              <a:t>Candacy Taylor, Author &amp; Speaker</a:t>
            </a:r>
            <a:endParaRPr sz="1200">
              <a:solidFill>
                <a:srgbClr val="000000"/>
              </a:solidFill>
              <a:latin typeface="Times New Roman"/>
              <a:ea typeface="Times New Roman"/>
              <a:cs typeface="Times New Roman"/>
              <a:sym typeface="Times New Roman"/>
            </a:endParaRPr>
          </a:p>
        </p:txBody>
      </p:sp>
      <p:pic>
        <p:nvPicPr>
          <p:cNvPr id="171" name="Google Shape;171;p30"/>
          <p:cNvPicPr preferRelativeResize="0"/>
          <p:nvPr/>
        </p:nvPicPr>
        <p:blipFill rotWithShape="1">
          <a:blip r:embed="rId3">
            <a:alphaModFix/>
          </a:blip>
          <a:srcRect b="20508" l="10714" r="30702" t="0"/>
          <a:stretch/>
        </p:blipFill>
        <p:spPr>
          <a:xfrm>
            <a:off x="6352750" y="3290825"/>
            <a:ext cx="2330327" cy="17832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pic>
        <p:nvPicPr>
          <p:cNvPr descr="poll-type-id" id="176" name="Google Shape;176;p31">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177" name="Google Shape;177;p31">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178" name="Google Shape;178;p31"/>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What has your experience been in building community partnerships?</a:t>
            </a:r>
            <a:endParaRPr b="1" sz="3600">
              <a:solidFill>
                <a:srgbClr val="5B5B5B"/>
              </a:solidFill>
              <a:latin typeface="Roboto"/>
              <a:ea typeface="Roboto"/>
              <a:cs typeface="Roboto"/>
              <a:sym typeface="Roboto"/>
            </a:endParaRPr>
          </a:p>
        </p:txBody>
      </p:sp>
      <p:sp>
        <p:nvSpPr>
          <p:cNvPr descr="footer-id" id="179" name="Google Shape;179;p31"/>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180" name="Google Shape;180;p31"/>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Session Overview</a:t>
            </a:r>
            <a:endParaRPr/>
          </a:p>
        </p:txBody>
      </p:sp>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Introductions</a:t>
            </a:r>
            <a:endParaRPr/>
          </a:p>
          <a:p>
            <a:pPr indent="-342900" lvl="0" marL="457200" rtl="0" algn="l">
              <a:spcBef>
                <a:spcPts val="0"/>
              </a:spcBef>
              <a:spcAft>
                <a:spcPts val="0"/>
              </a:spcAft>
              <a:buSzPts val="1800"/>
              <a:buAutoNum type="arabicPeriod"/>
            </a:pPr>
            <a:r>
              <a:rPr lang="en"/>
              <a:t>Why is History Necessary?</a:t>
            </a:r>
            <a:endParaRPr/>
          </a:p>
          <a:p>
            <a:pPr indent="-342900" lvl="0" marL="457200" rtl="0" algn="l">
              <a:spcBef>
                <a:spcPts val="0"/>
              </a:spcBef>
              <a:spcAft>
                <a:spcPts val="0"/>
              </a:spcAft>
              <a:buSzPts val="1800"/>
              <a:buAutoNum type="arabicPeriod"/>
            </a:pPr>
            <a:r>
              <a:rPr lang="en"/>
              <a:t>Practical Steps</a:t>
            </a:r>
            <a:endParaRPr/>
          </a:p>
          <a:p>
            <a:pPr indent="-342900" lvl="0" marL="457200" rtl="0" algn="l">
              <a:spcBef>
                <a:spcPts val="0"/>
              </a:spcBef>
              <a:spcAft>
                <a:spcPts val="0"/>
              </a:spcAft>
              <a:buSzPts val="1800"/>
              <a:buAutoNum type="arabicPeriod"/>
            </a:pPr>
            <a:r>
              <a:rPr lang="en"/>
              <a:t>Our Examples</a:t>
            </a:r>
            <a:endParaRPr/>
          </a:p>
          <a:p>
            <a:pPr indent="-342900" lvl="0" marL="457200" rtl="0" algn="l">
              <a:spcBef>
                <a:spcPts val="0"/>
              </a:spcBef>
              <a:spcAft>
                <a:spcPts val="0"/>
              </a:spcAft>
              <a:buSzPts val="1800"/>
              <a:buAutoNum type="arabicPeriod"/>
            </a:pPr>
            <a:r>
              <a:rPr lang="en"/>
              <a:t>Breakout!</a:t>
            </a:r>
            <a:endParaRPr/>
          </a:p>
          <a:p>
            <a:pPr indent="-342900" lvl="0" marL="457200" rtl="0" algn="l">
              <a:spcBef>
                <a:spcPts val="0"/>
              </a:spcBef>
              <a:spcAft>
                <a:spcPts val="0"/>
              </a:spcAft>
              <a:buSzPts val="1800"/>
              <a:buAutoNum type="arabicPeriod"/>
            </a:pPr>
            <a:r>
              <a:rPr lang="en"/>
              <a:t>Q&amp;A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Outcomes</a:t>
            </a:r>
            <a:endParaRPr sz="3200"/>
          </a:p>
        </p:txBody>
      </p:sp>
      <p:sp>
        <p:nvSpPr>
          <p:cNvPr id="186" name="Google Shape;18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More conversations in the community about DEI</a:t>
            </a:r>
            <a:endParaRPr/>
          </a:p>
        </p:txBody>
      </p:sp>
      <p:pic>
        <p:nvPicPr>
          <p:cNvPr id="187" name="Google Shape;187;p32" title="Points scored"/>
          <p:cNvPicPr preferRelativeResize="0"/>
          <p:nvPr/>
        </p:nvPicPr>
        <p:blipFill>
          <a:blip r:embed="rId3">
            <a:alphaModFix/>
          </a:blip>
          <a:stretch>
            <a:fillRect/>
          </a:stretch>
        </p:blipFill>
        <p:spPr>
          <a:xfrm>
            <a:off x="1957834" y="1650450"/>
            <a:ext cx="5228325" cy="3232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Outcomes</a:t>
            </a:r>
            <a:endParaRPr/>
          </a:p>
        </p:txBody>
      </p:sp>
      <p:sp>
        <p:nvSpPr>
          <p:cNvPr id="193" name="Google Shape;19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a:t>
            </a:r>
            <a:r>
              <a:rPr lang="en"/>
              <a:t>.</a:t>
            </a:r>
            <a:r>
              <a:rPr lang="en"/>
              <a:t> </a:t>
            </a:r>
            <a:r>
              <a:rPr i="1" lang="en"/>
              <a:t>Overground Railroad </a:t>
            </a:r>
            <a:r>
              <a:rPr lang="en"/>
              <a:t>integrated into Newark City Schools 10th grade curriculum</a:t>
            </a:r>
            <a:endParaRPr/>
          </a:p>
          <a:p>
            <a:pPr indent="0" lvl="0" marL="0" rtl="0" algn="l">
              <a:spcBef>
                <a:spcPts val="1200"/>
              </a:spcBef>
              <a:spcAft>
                <a:spcPts val="0"/>
              </a:spcAft>
              <a:buNone/>
            </a:pPr>
            <a:r>
              <a:rPr lang="en"/>
              <a:t>3. Community relationships to continue nurturing</a:t>
            </a:r>
            <a:endParaRPr/>
          </a:p>
          <a:p>
            <a:pPr indent="0" lvl="0" marL="914400" rtl="0" algn="l">
              <a:spcBef>
                <a:spcPts val="1200"/>
              </a:spcBef>
              <a:spcAft>
                <a:spcPts val="1200"/>
              </a:spcAft>
              <a:buNone/>
            </a:pPr>
            <a:r>
              <a:t/>
            </a:r>
            <a:endParaRPr/>
          </a:p>
        </p:txBody>
      </p:sp>
      <p:pic>
        <p:nvPicPr>
          <p:cNvPr id="194" name="Google Shape;194;p33"/>
          <p:cNvPicPr preferRelativeResize="0"/>
          <p:nvPr/>
        </p:nvPicPr>
        <p:blipFill>
          <a:blip r:embed="rId3">
            <a:alphaModFix/>
          </a:blip>
          <a:stretch>
            <a:fillRect/>
          </a:stretch>
        </p:blipFill>
        <p:spPr>
          <a:xfrm>
            <a:off x="6220425" y="3820725"/>
            <a:ext cx="2480202" cy="1240101"/>
          </a:xfrm>
          <a:prstGeom prst="rect">
            <a:avLst/>
          </a:prstGeom>
          <a:noFill/>
          <a:ln>
            <a:noFill/>
          </a:ln>
          <a:effectLst>
            <a:outerShdw blurRad="57150" rotWithShape="0" algn="bl" dir="5400000" dist="19050">
              <a:srgbClr val="000000">
                <a:alpha val="50000"/>
              </a:srgbClr>
            </a:outerShdw>
          </a:effectLst>
        </p:spPr>
      </p:pic>
      <p:pic>
        <p:nvPicPr>
          <p:cNvPr id="195" name="Google Shape;195;p33"/>
          <p:cNvPicPr preferRelativeResize="0"/>
          <p:nvPr/>
        </p:nvPicPr>
        <p:blipFill>
          <a:blip r:embed="rId4">
            <a:alphaModFix/>
          </a:blip>
          <a:stretch>
            <a:fillRect/>
          </a:stretch>
        </p:blipFill>
        <p:spPr>
          <a:xfrm>
            <a:off x="3671387" y="3500475"/>
            <a:ext cx="1422601" cy="1423900"/>
          </a:xfrm>
          <a:prstGeom prst="rect">
            <a:avLst/>
          </a:prstGeom>
          <a:noFill/>
          <a:ln>
            <a:noFill/>
          </a:ln>
        </p:spPr>
      </p:pic>
      <p:pic>
        <p:nvPicPr>
          <p:cNvPr id="196" name="Google Shape;196;p33"/>
          <p:cNvPicPr preferRelativeResize="0"/>
          <p:nvPr/>
        </p:nvPicPr>
        <p:blipFill>
          <a:blip r:embed="rId5">
            <a:alphaModFix/>
          </a:blip>
          <a:stretch>
            <a:fillRect/>
          </a:stretch>
        </p:blipFill>
        <p:spPr>
          <a:xfrm>
            <a:off x="5566597" y="2876800"/>
            <a:ext cx="3444677" cy="1240100"/>
          </a:xfrm>
          <a:prstGeom prst="rect">
            <a:avLst/>
          </a:prstGeom>
          <a:noFill/>
          <a:ln>
            <a:noFill/>
          </a:ln>
          <a:effectLst>
            <a:outerShdw blurRad="57150" rotWithShape="0" algn="bl" dir="5400000" dist="19050">
              <a:srgbClr val="000000">
                <a:alpha val="50000"/>
              </a:srgbClr>
            </a:outerShdw>
          </a:effectLst>
        </p:spPr>
      </p:pic>
      <p:pic>
        <p:nvPicPr>
          <p:cNvPr id="197" name="Google Shape;197;p33"/>
          <p:cNvPicPr preferRelativeResize="0"/>
          <p:nvPr/>
        </p:nvPicPr>
        <p:blipFill>
          <a:blip r:embed="rId6">
            <a:alphaModFix/>
          </a:blip>
          <a:stretch>
            <a:fillRect/>
          </a:stretch>
        </p:blipFill>
        <p:spPr>
          <a:xfrm>
            <a:off x="311700" y="3684275"/>
            <a:ext cx="2233251" cy="1240099"/>
          </a:xfrm>
          <a:prstGeom prst="rect">
            <a:avLst/>
          </a:prstGeom>
          <a:noFill/>
          <a:ln>
            <a:noFill/>
          </a:ln>
        </p:spPr>
      </p:pic>
      <p:pic>
        <p:nvPicPr>
          <p:cNvPr id="198" name="Google Shape;198;p33"/>
          <p:cNvPicPr preferRelativeResize="0"/>
          <p:nvPr/>
        </p:nvPicPr>
        <p:blipFill>
          <a:blip r:embed="rId7">
            <a:alphaModFix/>
          </a:blip>
          <a:stretch>
            <a:fillRect/>
          </a:stretch>
        </p:blipFill>
        <p:spPr>
          <a:xfrm>
            <a:off x="510699" y="2286004"/>
            <a:ext cx="1512625" cy="778050"/>
          </a:xfrm>
          <a:prstGeom prst="rect">
            <a:avLst/>
          </a:prstGeom>
          <a:noFill/>
          <a:ln>
            <a:noFill/>
          </a:ln>
        </p:spPr>
      </p:pic>
      <p:pic>
        <p:nvPicPr>
          <p:cNvPr id="199" name="Google Shape;199;p33"/>
          <p:cNvPicPr preferRelativeResize="0"/>
          <p:nvPr/>
        </p:nvPicPr>
        <p:blipFill>
          <a:blip r:embed="rId8">
            <a:alphaModFix/>
          </a:blip>
          <a:stretch>
            <a:fillRect/>
          </a:stretch>
        </p:blipFill>
        <p:spPr>
          <a:xfrm>
            <a:off x="3049450" y="2182724"/>
            <a:ext cx="2615274" cy="778050"/>
          </a:xfrm>
          <a:prstGeom prst="rect">
            <a:avLst/>
          </a:prstGeom>
          <a:noFill/>
          <a:ln>
            <a:noFill/>
          </a:ln>
        </p:spPr>
      </p:pic>
      <p:pic>
        <p:nvPicPr>
          <p:cNvPr id="200" name="Google Shape;200;p33"/>
          <p:cNvPicPr preferRelativeResize="0"/>
          <p:nvPr/>
        </p:nvPicPr>
        <p:blipFill>
          <a:blip r:embed="rId9">
            <a:alphaModFix/>
          </a:blip>
          <a:stretch>
            <a:fillRect/>
          </a:stretch>
        </p:blipFill>
        <p:spPr>
          <a:xfrm>
            <a:off x="6690838" y="1821125"/>
            <a:ext cx="1196200" cy="1196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204" name="Shape 204"/>
        <p:cNvGrpSpPr/>
        <p:nvPr/>
      </p:nvGrpSpPr>
      <p:grpSpPr>
        <a:xfrm>
          <a:off x="0" y="0"/>
          <a:ext cx="0" cy="0"/>
          <a:chOff x="0" y="0"/>
          <a:chExt cx="0" cy="0"/>
        </a:xfrm>
      </p:grpSpPr>
      <p:sp>
        <p:nvSpPr>
          <p:cNvPr id="205" name="Google Shape;205;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BREAKOUT!</a:t>
            </a:r>
            <a:endParaRPr sz="3200"/>
          </a:p>
        </p:txBody>
      </p:sp>
      <p:sp>
        <p:nvSpPr>
          <p:cNvPr id="206" name="Google Shape;206;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19100" lvl="0" marL="457200" rtl="0" algn="l">
              <a:spcBef>
                <a:spcPts val="0"/>
              </a:spcBef>
              <a:spcAft>
                <a:spcPts val="0"/>
              </a:spcAft>
              <a:buSzPts val="3000"/>
              <a:buAutoNum type="arabicPeriod"/>
            </a:pPr>
            <a:r>
              <a:rPr lang="en" sz="3000"/>
              <a:t>What’s one partner you’d like to reach out to after this session? Why?</a:t>
            </a:r>
            <a:endParaRPr sz="3000"/>
          </a:p>
          <a:p>
            <a:pPr indent="-419100" lvl="0" marL="457200" rtl="0" algn="l">
              <a:spcBef>
                <a:spcPts val="0"/>
              </a:spcBef>
              <a:spcAft>
                <a:spcPts val="0"/>
              </a:spcAft>
              <a:buSzPts val="3000"/>
              <a:buAutoNum type="arabicPeriod"/>
            </a:pPr>
            <a:r>
              <a:rPr lang="en" sz="3000"/>
              <a:t>What conversations do you want to commit to having?</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0" name="Shape 210"/>
        <p:cNvGrpSpPr/>
        <p:nvPr/>
      </p:nvGrpSpPr>
      <p:grpSpPr>
        <a:xfrm>
          <a:off x="0" y="0"/>
          <a:ext cx="0" cy="0"/>
          <a:chOff x="0" y="0"/>
          <a:chExt cx="0" cy="0"/>
        </a:xfrm>
      </p:grpSpPr>
      <p:pic>
        <p:nvPicPr>
          <p:cNvPr descr="poll-type-id" id="211" name="Google Shape;211;p35">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212" name="Google Shape;212;p35">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213" name="Google Shape;213;p35"/>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Audience Q&amp;A Session</a:t>
            </a:r>
            <a:endParaRPr b="1" sz="3600">
              <a:solidFill>
                <a:srgbClr val="5B5B5B"/>
              </a:solidFill>
              <a:latin typeface="Roboto"/>
              <a:ea typeface="Roboto"/>
              <a:cs typeface="Roboto"/>
              <a:sym typeface="Roboto"/>
            </a:endParaRPr>
          </a:p>
        </p:txBody>
      </p:sp>
      <p:sp>
        <p:nvSpPr>
          <p:cNvPr descr="footer-id" id="214" name="Google Shape;214;p35"/>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215" name="Google Shape;215;p35"/>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show live Q&amp;A while presenting.</a:t>
            </a:r>
            <a:endParaRPr>
              <a:solidFill>
                <a:srgbClr val="5B5B5B"/>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219" name="Shape 219"/>
        <p:cNvGrpSpPr/>
        <p:nvPr/>
      </p:nvGrpSpPr>
      <p:grpSpPr>
        <a:xfrm>
          <a:off x="0" y="0"/>
          <a:ext cx="0" cy="0"/>
          <a:chOff x="0" y="0"/>
          <a:chExt cx="0" cy="0"/>
        </a:xfrm>
      </p:grpSpPr>
      <p:sp>
        <p:nvSpPr>
          <p:cNvPr id="220" name="Google Shape;22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 Information</a:t>
            </a:r>
            <a:endParaRPr/>
          </a:p>
        </p:txBody>
      </p:sp>
      <p:sp>
        <p:nvSpPr>
          <p:cNvPr id="221" name="Google Shape;221;p36"/>
          <p:cNvSpPr txBox="1"/>
          <p:nvPr>
            <p:ph idx="1" type="body"/>
          </p:nvPr>
        </p:nvSpPr>
        <p:spPr>
          <a:xfrm>
            <a:off x="311700" y="1152475"/>
            <a:ext cx="4260300" cy="1885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Emily Sanderell</a:t>
            </a:r>
            <a:endParaRPr b="1"/>
          </a:p>
          <a:p>
            <a:pPr indent="0" lvl="0" marL="0" rtl="0" algn="ctr">
              <a:spcBef>
                <a:spcPts val="1200"/>
              </a:spcBef>
              <a:spcAft>
                <a:spcPts val="0"/>
              </a:spcAft>
              <a:buNone/>
            </a:pPr>
            <a:r>
              <a:rPr lang="en"/>
              <a:t>Museum History Eductor &amp; Collections Coordinator</a:t>
            </a:r>
            <a:endParaRPr/>
          </a:p>
          <a:p>
            <a:pPr indent="0" lvl="0" marL="0" rtl="0" algn="ctr">
              <a:spcBef>
                <a:spcPts val="1200"/>
              </a:spcBef>
              <a:spcAft>
                <a:spcPts val="1200"/>
              </a:spcAft>
              <a:buNone/>
            </a:pPr>
            <a:r>
              <a:rPr lang="en"/>
              <a:t>e</a:t>
            </a:r>
            <a:r>
              <a:rPr lang="en"/>
              <a:t>milysanderell@attheworks.org</a:t>
            </a:r>
            <a:endParaRPr/>
          </a:p>
        </p:txBody>
      </p:sp>
      <p:sp>
        <p:nvSpPr>
          <p:cNvPr id="222" name="Google Shape;222;p36"/>
          <p:cNvSpPr txBox="1"/>
          <p:nvPr/>
        </p:nvSpPr>
        <p:spPr>
          <a:xfrm>
            <a:off x="4999500" y="1232275"/>
            <a:ext cx="3832800" cy="172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chemeClr val="accent3"/>
                </a:solidFill>
                <a:latin typeface="Average"/>
                <a:ea typeface="Average"/>
                <a:cs typeface="Average"/>
                <a:sym typeface="Average"/>
              </a:rPr>
              <a:t>Brianna Johnson, PhD</a:t>
            </a:r>
            <a:endParaRPr b="1" sz="1800">
              <a:solidFill>
                <a:schemeClr val="accent3"/>
              </a:solidFill>
              <a:latin typeface="Average"/>
              <a:ea typeface="Average"/>
              <a:cs typeface="Average"/>
              <a:sym typeface="Average"/>
            </a:endParaRPr>
          </a:p>
          <a:p>
            <a:pPr indent="0" lvl="0" marL="0" rtl="0" algn="ctr">
              <a:lnSpc>
                <a:spcPct val="115000"/>
              </a:lnSpc>
              <a:spcBef>
                <a:spcPts val="1200"/>
              </a:spcBef>
              <a:spcAft>
                <a:spcPts val="0"/>
              </a:spcAft>
              <a:buNone/>
            </a:pPr>
            <a:r>
              <a:rPr lang="en" sz="1800">
                <a:solidFill>
                  <a:schemeClr val="accent3"/>
                </a:solidFill>
                <a:latin typeface="Average"/>
                <a:ea typeface="Average"/>
                <a:cs typeface="Average"/>
                <a:sym typeface="Average"/>
              </a:rPr>
              <a:t>Director of Diversity, Equity and Inclusion/Chief Diversity Officer</a:t>
            </a:r>
            <a:endParaRPr sz="1800">
              <a:solidFill>
                <a:schemeClr val="accent3"/>
              </a:solidFill>
              <a:latin typeface="Average"/>
              <a:ea typeface="Average"/>
              <a:cs typeface="Average"/>
              <a:sym typeface="Average"/>
            </a:endParaRPr>
          </a:p>
          <a:p>
            <a:pPr indent="0" lvl="0" marL="0" rtl="0" algn="ctr">
              <a:lnSpc>
                <a:spcPct val="115000"/>
              </a:lnSpc>
              <a:spcBef>
                <a:spcPts val="1200"/>
              </a:spcBef>
              <a:spcAft>
                <a:spcPts val="1200"/>
              </a:spcAft>
              <a:buNone/>
            </a:pPr>
            <a:r>
              <a:rPr lang="en" sz="1800">
                <a:solidFill>
                  <a:schemeClr val="accent3"/>
                </a:solidFill>
                <a:latin typeface="Average"/>
                <a:ea typeface="Average"/>
                <a:cs typeface="Average"/>
                <a:sym typeface="Average"/>
              </a:rPr>
              <a:t>johnson.9155@osu.edu</a:t>
            </a:r>
            <a:endParaRPr/>
          </a:p>
        </p:txBody>
      </p:sp>
      <p:pic>
        <p:nvPicPr>
          <p:cNvPr id="223" name="Google Shape;223;p36"/>
          <p:cNvPicPr preferRelativeResize="0"/>
          <p:nvPr/>
        </p:nvPicPr>
        <p:blipFill>
          <a:blip r:embed="rId3">
            <a:alphaModFix/>
          </a:blip>
          <a:stretch>
            <a:fillRect/>
          </a:stretch>
        </p:blipFill>
        <p:spPr>
          <a:xfrm>
            <a:off x="1557275" y="3037675"/>
            <a:ext cx="1769150" cy="1381550"/>
          </a:xfrm>
          <a:prstGeom prst="rect">
            <a:avLst/>
          </a:prstGeom>
          <a:noFill/>
          <a:ln>
            <a:noFill/>
          </a:ln>
        </p:spPr>
      </p:pic>
      <p:pic>
        <p:nvPicPr>
          <p:cNvPr id="224" name="Google Shape;224;p36"/>
          <p:cNvPicPr preferRelativeResize="0"/>
          <p:nvPr/>
        </p:nvPicPr>
        <p:blipFill>
          <a:blip r:embed="rId4">
            <a:alphaModFix/>
          </a:blip>
          <a:stretch>
            <a:fillRect/>
          </a:stretch>
        </p:blipFill>
        <p:spPr>
          <a:xfrm>
            <a:off x="5702050" y="3113700"/>
            <a:ext cx="2763099" cy="13815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Why is History Necessary?</a:t>
            </a:r>
            <a:endParaRPr sz="3200"/>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History teaches vital skills needed in a healthy functioning democracy such as:</a:t>
            </a:r>
            <a:endParaRPr sz="2100"/>
          </a:p>
          <a:p>
            <a:pPr indent="-336550" lvl="1" marL="914400" rtl="0" algn="l">
              <a:spcBef>
                <a:spcPts val="0"/>
              </a:spcBef>
              <a:spcAft>
                <a:spcPts val="0"/>
              </a:spcAft>
              <a:buSzPts val="1700"/>
              <a:buChar char="○"/>
            </a:pPr>
            <a:r>
              <a:rPr lang="en" sz="1700"/>
              <a:t>Critical thinking</a:t>
            </a:r>
            <a:endParaRPr sz="1700"/>
          </a:p>
          <a:p>
            <a:pPr indent="-336550" lvl="1" marL="914400" rtl="0" algn="l">
              <a:spcBef>
                <a:spcPts val="0"/>
              </a:spcBef>
              <a:spcAft>
                <a:spcPts val="0"/>
              </a:spcAft>
              <a:buSzPts val="1700"/>
              <a:buChar char="○"/>
            </a:pPr>
            <a:r>
              <a:rPr lang="en" sz="1700"/>
              <a:t>Empathy</a:t>
            </a:r>
            <a:endParaRPr sz="1700"/>
          </a:p>
          <a:p>
            <a:pPr indent="-336550" lvl="1" marL="914400" rtl="0" algn="l">
              <a:spcBef>
                <a:spcPts val="0"/>
              </a:spcBef>
              <a:spcAft>
                <a:spcPts val="0"/>
              </a:spcAft>
              <a:buSzPts val="1700"/>
              <a:buChar char="○"/>
            </a:pPr>
            <a:r>
              <a:rPr lang="en" sz="1700"/>
              <a:t>Listening</a:t>
            </a:r>
            <a:endParaRPr sz="1700"/>
          </a:p>
          <a:p>
            <a:pPr indent="-336550" lvl="1" marL="914400" rtl="0" algn="l">
              <a:spcBef>
                <a:spcPts val="0"/>
              </a:spcBef>
              <a:spcAft>
                <a:spcPts val="0"/>
              </a:spcAft>
              <a:buSzPts val="1700"/>
              <a:buChar char="○"/>
            </a:pPr>
            <a:r>
              <a:rPr lang="en" sz="1700"/>
              <a:t>Point-of-view</a:t>
            </a:r>
            <a:endParaRPr sz="1700"/>
          </a:p>
          <a:p>
            <a:pPr indent="-336550" lvl="1" marL="914400" rtl="0" algn="l">
              <a:spcBef>
                <a:spcPts val="0"/>
              </a:spcBef>
              <a:spcAft>
                <a:spcPts val="0"/>
              </a:spcAft>
              <a:buSzPts val="1700"/>
              <a:buChar char="○"/>
            </a:pPr>
            <a:r>
              <a:rPr lang="en" sz="1700"/>
              <a:t>Bias</a:t>
            </a:r>
            <a:endParaRPr sz="1700"/>
          </a:p>
          <a:p>
            <a:pPr indent="-336550" lvl="1" marL="914400" rtl="0" algn="l">
              <a:spcBef>
                <a:spcPts val="0"/>
              </a:spcBef>
              <a:spcAft>
                <a:spcPts val="0"/>
              </a:spcAft>
              <a:buSzPts val="1700"/>
              <a:buChar char="○"/>
            </a:pPr>
            <a:r>
              <a:rPr lang="en" sz="1700"/>
              <a:t>Cause &amp; effect</a:t>
            </a:r>
            <a:endParaRPr sz="1700"/>
          </a:p>
          <a:p>
            <a:pPr indent="-336550" lvl="1" marL="914400" rtl="0" algn="l">
              <a:spcBef>
                <a:spcPts val="0"/>
              </a:spcBef>
              <a:spcAft>
                <a:spcPts val="0"/>
              </a:spcAft>
              <a:buSzPts val="1700"/>
              <a:buChar char="○"/>
            </a:pPr>
            <a:r>
              <a:rPr lang="en" sz="1700"/>
              <a:t>Change over time</a:t>
            </a:r>
            <a:endParaRPr sz="1700"/>
          </a:p>
          <a:p>
            <a:pPr indent="-336550" lvl="1" marL="914400" rtl="0" algn="l">
              <a:spcBef>
                <a:spcPts val="0"/>
              </a:spcBef>
              <a:spcAft>
                <a:spcPts val="0"/>
              </a:spcAft>
              <a:buSzPts val="1700"/>
              <a:buChar char="○"/>
            </a:pPr>
            <a:r>
              <a:rPr lang="en" sz="1700"/>
              <a:t>Reasoning</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The Big Statistic</a:t>
            </a:r>
            <a:endParaRPr sz="3200"/>
          </a:p>
        </p:txBody>
      </p:sp>
      <p:sp>
        <p:nvSpPr>
          <p:cNvPr id="80" name="Google Shape;80;p16"/>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3000"/>
              <a:t>On average the federal government spends $50 per student on STEM education and 5 cents per student on civics education</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pic>
        <p:nvPicPr>
          <p:cNvPr descr="poll-type-id" id="85" name="Google Shape;85;p17">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86" name="Google Shape;86;p17">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87" name="Google Shape;87;p17"/>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How does this statistic make you feel?</a:t>
            </a:r>
            <a:endParaRPr b="1" sz="3600">
              <a:solidFill>
                <a:srgbClr val="5B5B5B"/>
              </a:solidFill>
              <a:latin typeface="Roboto"/>
              <a:ea typeface="Roboto"/>
              <a:cs typeface="Roboto"/>
              <a:sym typeface="Roboto"/>
            </a:endParaRPr>
          </a:p>
        </p:txBody>
      </p:sp>
      <p:sp>
        <p:nvSpPr>
          <p:cNvPr descr="footer-id" id="88" name="Google Shape;88;p17"/>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89" name="Google Shape;89;p17"/>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200"/>
              <a:t>What can Museums do</a:t>
            </a:r>
            <a:r>
              <a:rPr lang="en" sz="3200"/>
              <a:t>?</a:t>
            </a:r>
            <a:endParaRPr sz="3200"/>
          </a:p>
        </p:txBody>
      </p:sp>
      <p:sp>
        <p:nvSpPr>
          <p:cNvPr id="95" name="Google Shape;95;p18"/>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3000"/>
              <a:t>Seize </a:t>
            </a:r>
            <a:r>
              <a:rPr lang="en" sz="3000"/>
              <a:t>Opportunities</a:t>
            </a:r>
            <a:r>
              <a:rPr lang="en" sz="3000"/>
              <a:t> &amp; Center Partnerships</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99" name="Shape 99"/>
        <p:cNvGrpSpPr/>
        <p:nvPr/>
      </p:nvGrpSpPr>
      <p:grpSpPr>
        <a:xfrm>
          <a:off x="0" y="0"/>
          <a:ext cx="0" cy="0"/>
          <a:chOff x="0" y="0"/>
          <a:chExt cx="0" cy="0"/>
        </a:xfrm>
      </p:grpSpPr>
      <p:sp>
        <p:nvSpPr>
          <p:cNvPr id="100" name="Google Shape;100;p19"/>
          <p:cNvSpPr txBox="1"/>
          <p:nvPr>
            <p:ph idx="1" type="body"/>
          </p:nvPr>
        </p:nvSpPr>
        <p:spPr>
          <a:xfrm>
            <a:off x="1034550" y="1955850"/>
            <a:ext cx="7074900" cy="1231800"/>
          </a:xfrm>
          <a:prstGeom prst="rect">
            <a:avLst/>
          </a:prstGeom>
        </p:spPr>
        <p:txBody>
          <a:bodyPr anchorCtr="0" anchor="t" bIns="91425" lIns="91425" spcFirstLastPara="1" rIns="91425" wrap="square" tIns="91425">
            <a:normAutofit/>
          </a:bodyPr>
          <a:lstStyle/>
          <a:p>
            <a:pPr indent="-419100" lvl="0" marL="457200" rtl="0" algn="l">
              <a:spcBef>
                <a:spcPts val="0"/>
              </a:spcBef>
              <a:spcAft>
                <a:spcPts val="0"/>
              </a:spcAft>
              <a:buSzPts val="3000"/>
              <a:buAutoNum type="arabicPeriod"/>
            </a:pPr>
            <a:r>
              <a:rPr lang="en" sz="3000"/>
              <a:t>Commit to creating welcoming spaces at all levels</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4" name="Shape 104"/>
        <p:cNvGrpSpPr/>
        <p:nvPr/>
      </p:nvGrpSpPr>
      <p:grpSpPr>
        <a:xfrm>
          <a:off x="0" y="0"/>
          <a:ext cx="0" cy="0"/>
          <a:chOff x="0" y="0"/>
          <a:chExt cx="0" cy="0"/>
        </a:xfrm>
      </p:grpSpPr>
      <p:pic>
        <p:nvPicPr>
          <p:cNvPr descr="poll-type-id" id="105" name="Google Shape;105;p20">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106" name="Google Shape;106;p20">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107" name="Google Shape;107;p20"/>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300">
                <a:solidFill>
                  <a:srgbClr val="5B5B5B"/>
                </a:solidFill>
                <a:latin typeface="Roboto"/>
                <a:ea typeface="Roboto"/>
                <a:cs typeface="Roboto"/>
                <a:sym typeface="Roboto"/>
              </a:rPr>
              <a:t>What can get in the way of creating welcoming spaces for everyone within your organization?</a:t>
            </a:r>
            <a:endParaRPr b="1" sz="3300">
              <a:solidFill>
                <a:srgbClr val="5B5B5B"/>
              </a:solidFill>
              <a:latin typeface="Roboto"/>
              <a:ea typeface="Roboto"/>
              <a:cs typeface="Roboto"/>
              <a:sym typeface="Roboto"/>
            </a:endParaRPr>
          </a:p>
        </p:txBody>
      </p:sp>
      <p:sp>
        <p:nvSpPr>
          <p:cNvPr descr="footer-id" id="108" name="Google Shape;108;p20"/>
          <p:cNvSpPr txBox="1"/>
          <p:nvPr/>
        </p:nvSpPr>
        <p:spPr>
          <a:xfrm>
            <a:off x="2286000" y="4381500"/>
            <a:ext cx="3048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endParaRPr b="1" sz="1300">
              <a:solidFill>
                <a:srgbClr val="5B5B5B"/>
              </a:solidFill>
              <a:latin typeface="Roboto"/>
              <a:ea typeface="Roboto"/>
              <a:cs typeface="Roboto"/>
              <a:sym typeface="Roboto"/>
            </a:endParaRPr>
          </a:p>
        </p:txBody>
      </p:sp>
      <p:sp>
        <p:nvSpPr>
          <p:cNvPr descr="footer-id" id="109" name="Google Shape;109;p20"/>
          <p:cNvSpPr txBox="1"/>
          <p:nvPr/>
        </p:nvSpPr>
        <p:spPr>
          <a:xfrm>
            <a:off x="2590800" y="4381500"/>
            <a:ext cx="60453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5B5B5B"/>
                </a:solidFill>
                <a:latin typeface="Roboto"/>
                <a:ea typeface="Roboto"/>
                <a:cs typeface="Roboto"/>
                <a:sym typeface="Roboto"/>
              </a:rPr>
              <a:t>Click </a:t>
            </a:r>
            <a:r>
              <a:rPr b="1" lang="en">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7"/>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5085"/>
        </a:solidFill>
      </p:bgPr>
    </p:bg>
    <p:spTree>
      <p:nvGrpSpPr>
        <p:cNvPr id="113" name="Shape 113"/>
        <p:cNvGrpSpPr/>
        <p:nvPr/>
      </p:nvGrpSpPr>
      <p:grpSpPr>
        <a:xfrm>
          <a:off x="0" y="0"/>
          <a:ext cx="0" cy="0"/>
          <a:chOff x="0" y="0"/>
          <a:chExt cx="0" cy="0"/>
        </a:xfrm>
      </p:grpSpPr>
      <p:sp>
        <p:nvSpPr>
          <p:cNvPr id="114" name="Google Shape;114;p21"/>
          <p:cNvSpPr txBox="1"/>
          <p:nvPr/>
        </p:nvSpPr>
        <p:spPr>
          <a:xfrm>
            <a:off x="961050" y="1983000"/>
            <a:ext cx="7221900" cy="11775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0"/>
              </a:spcBef>
              <a:spcAft>
                <a:spcPts val="0"/>
              </a:spcAft>
              <a:buClr>
                <a:schemeClr val="accent3"/>
              </a:buClr>
              <a:buSzPts val="3000"/>
              <a:buFont typeface="Average"/>
              <a:buAutoNum type="arabicPeriod" startAt="2"/>
            </a:pPr>
            <a:r>
              <a:rPr lang="en" sz="3000">
                <a:solidFill>
                  <a:schemeClr val="accent3"/>
                </a:solidFill>
                <a:latin typeface="Average"/>
                <a:ea typeface="Average"/>
                <a:cs typeface="Average"/>
                <a:sym typeface="Average"/>
              </a:rPr>
              <a:t>Seek o</a:t>
            </a:r>
            <a:r>
              <a:rPr lang="en" sz="3000">
                <a:solidFill>
                  <a:schemeClr val="accent3"/>
                </a:solidFill>
                <a:latin typeface="Average"/>
                <a:ea typeface="Average"/>
                <a:cs typeface="Average"/>
                <a:sym typeface="Average"/>
              </a:rPr>
              <a:t>pportunities for programs that lead to partnerships</a:t>
            </a:r>
            <a:endParaRPr sz="3000">
              <a:solidFill>
                <a:schemeClr val="accent3"/>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