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4"/>
  </p:notesMasterIdLst>
  <p:sldIdLst>
    <p:sldId id="256" r:id="rId5"/>
    <p:sldId id="257" r:id="rId6"/>
    <p:sldId id="259" r:id="rId7"/>
    <p:sldId id="258" r:id="rId8"/>
    <p:sldId id="260" r:id="rId9"/>
    <p:sldId id="261" r:id="rId10"/>
    <p:sldId id="262" r:id="rId11"/>
    <p:sldId id="284"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82" r:id="rId26"/>
    <p:sldId id="276" r:id="rId27"/>
    <p:sldId id="277" r:id="rId28"/>
    <p:sldId id="278" r:id="rId29"/>
    <p:sldId id="285" r:id="rId30"/>
    <p:sldId id="279" r:id="rId31"/>
    <p:sldId id="280" r:id="rId32"/>
    <p:sldId id="281" r:id="rId33"/>
  </p:sldIdLst>
  <p:sldSz cx="18288000" cy="10287000"/>
  <p:notesSz cx="7077075" cy="9363075"/>
  <p:embeddedFontLst>
    <p:embeddedFont>
      <p:font typeface="Calibri" panose="020F0502020204030204" pitchFamily="34" charset="0"/>
      <p:regular r:id="rId35"/>
      <p:bold r:id="rId36"/>
      <p:italic r:id="rId37"/>
      <p:boldItalic r:id="rId38"/>
    </p:embeddedFont>
    <p:embeddedFont>
      <p:font typeface="Canva Sans Bold" panose="020B0604020202020204" charset="0"/>
      <p:regular r:id="rId39"/>
      <p:bold r:id="rId40"/>
    </p:embeddedFont>
    <p:embeddedFont>
      <p:font typeface="Codec Pro ExtraBold" panose="020B0604020202020204" charset="0"/>
      <p:regular r:id="rId41"/>
      <p:bold r:id="rId42"/>
    </p:embeddedFont>
    <p:embeddedFont>
      <p:font typeface="Montserrat Light" panose="00000400000000000000" pitchFamily="2" charset="0"/>
      <p:regular r:id="rId43"/>
      <p:italic r:id="rId44"/>
    </p:embeddedFont>
    <p:embeddedFont>
      <p:font typeface="Open Sauce" panose="020B0604020202020204" charset="0"/>
      <p:regular r:id="rId45"/>
    </p:embeddedFont>
    <p:embeddedFont>
      <p:font typeface="Open Sauce Bold" panose="020B0604020202020204" charset="0"/>
      <p:regular r:id="rId46"/>
      <p:bold r:id="rId47"/>
    </p:embeddedFont>
    <p:embeddedFont>
      <p:font typeface="Open Sauce Italics" panose="020B0604020202020204" charset="0"/>
      <p:regular r:id="rId48"/>
      <p: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6F24E-1E5C-4E9B-93D5-34F005048787}" v="12" dt="2023-10-08T23:45:03.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5" autoAdjust="0"/>
  </p:normalViewPr>
  <p:slideViewPr>
    <p:cSldViewPr>
      <p:cViewPr varScale="1">
        <p:scale>
          <a:sx n="69" d="100"/>
          <a:sy n="69" d="100"/>
        </p:scale>
        <p:origin x="4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4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88977" cy="351115"/>
          </a:xfrm>
          <a:prstGeom prst="rect">
            <a:avLst/>
          </a:prstGeom>
        </p:spPr>
        <p:txBody>
          <a:bodyPr vert="horz" lIns="93936" tIns="46968" rIns="93936" bIns="46968" rtlCol="0"/>
          <a:lstStyle>
            <a:lvl1pPr algn="l">
              <a:defRPr sz="1200"/>
            </a:lvl1pPr>
          </a:lstStyle>
          <a:p>
            <a:endParaRPr lang="cs-CZ"/>
          </a:p>
        </p:txBody>
      </p:sp>
      <p:sp>
        <p:nvSpPr>
          <p:cNvPr id="3" name="Date Placeholder 2"/>
          <p:cNvSpPr>
            <a:spLocks noGrp="1"/>
          </p:cNvSpPr>
          <p:nvPr>
            <p:ph type="dt" idx="1"/>
          </p:nvPr>
        </p:nvSpPr>
        <p:spPr>
          <a:xfrm>
            <a:off x="5345485" y="0"/>
            <a:ext cx="4088977" cy="351115"/>
          </a:xfrm>
          <a:prstGeom prst="rect">
            <a:avLst/>
          </a:prstGeom>
        </p:spPr>
        <p:txBody>
          <a:bodyPr vert="horz" lIns="93936" tIns="46968" rIns="93936" bIns="46968" rtlCol="0"/>
          <a:lstStyle>
            <a:lvl1pPr algn="r">
              <a:defRPr sz="1200"/>
            </a:lvl1pPr>
          </a:lstStyle>
          <a:p>
            <a:fld id="{B7268E1E-0E44-426D-905E-8AD9B19D2182}" type="datetimeFigureOut">
              <a:rPr lang="cs-CZ" smtClean="0"/>
              <a:t>10.10.2023</a:t>
            </a:fld>
            <a:endParaRPr lang="cs-CZ"/>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lang="cs-CZ"/>
          </a:p>
        </p:txBody>
      </p:sp>
      <p:sp>
        <p:nvSpPr>
          <p:cNvPr id="5" name="Notes Placeholder 4"/>
          <p:cNvSpPr>
            <a:spLocks noGrp="1"/>
          </p:cNvSpPr>
          <p:nvPr>
            <p:ph type="body" sz="quarter" idx="3"/>
          </p:nvPr>
        </p:nvSpPr>
        <p:spPr>
          <a:xfrm>
            <a:off x="943610" y="3329093"/>
            <a:ext cx="7548880" cy="3155162"/>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lang="cs-CZ"/>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Jail built in 1878 Acquired 2021;  Nash House built 1878 Acquired in 1954; Cryder Library purpose built 1971</a:t>
            </a:r>
          </a:p>
          <a:p>
            <a:r>
              <a:rPr lang="en-US" dirty="0"/>
              <a:t>Meeker House built 1823 Acquired 2010; Barn built 1848; Acquired 2010; Millworker Cottage built 1852; acquired 2018</a:t>
            </a:r>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375497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88977" cy="351115"/>
          </a:xfrm>
          <a:prstGeom prst="rect">
            <a:avLst/>
          </a:prstGeom>
        </p:spPr>
        <p:txBody>
          <a:bodyPr vert="horz" lIns="93936" tIns="46968" rIns="93936" bIns="46968" rtlCol="0"/>
          <a:lstStyle>
            <a:lvl1pPr algn="l">
              <a:defRPr sz="1200"/>
            </a:lvl1pPr>
          </a:lstStyle>
          <a:p>
            <a:endParaRPr/>
          </a:p>
        </p:txBody>
      </p:sp>
      <p:sp>
        <p:nvSpPr>
          <p:cNvPr id="3" name="Date Placeholder 2"/>
          <p:cNvSpPr>
            <a:spLocks noGrp="1"/>
          </p:cNvSpPr>
          <p:nvPr>
            <p:ph type="dt" idx="1"/>
          </p:nvPr>
        </p:nvSpPr>
        <p:spPr>
          <a:xfrm>
            <a:off x="5345485" y="0"/>
            <a:ext cx="4088977" cy="351115"/>
          </a:xfrm>
          <a:prstGeom prst="rect">
            <a:avLst/>
          </a:prstGeom>
        </p:spPr>
        <p:txBody>
          <a:bodyPr vert="horz" lIns="93936" tIns="46968" rIns="93936" bIns="46968"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82838" y="525463"/>
            <a:ext cx="4670425" cy="2627312"/>
          </a:xfrm>
          <a:prstGeom prst="rect">
            <a:avLst/>
          </a:prstGeom>
          <a:noFill/>
          <a:ln w="12700">
            <a:solidFill>
              <a:prstClr val="black"/>
            </a:solidFill>
          </a:ln>
        </p:spPr>
        <p:txBody>
          <a:bodyPr vert="horz" lIns="93936" tIns="46968" rIns="93936" bIns="46968" rtlCol="0" anchor="ctr"/>
          <a:lstStyle/>
          <a:p>
            <a:endParaRPr/>
          </a:p>
        </p:txBody>
      </p:sp>
      <p:sp>
        <p:nvSpPr>
          <p:cNvPr id="5" name="Notes Placeholder 4"/>
          <p:cNvSpPr>
            <a:spLocks noGrp="1"/>
          </p:cNvSpPr>
          <p:nvPr>
            <p:ph type="body" sz="quarter" idx="3"/>
          </p:nvPr>
        </p:nvSpPr>
        <p:spPr>
          <a:xfrm>
            <a:off x="943610" y="3329093"/>
            <a:ext cx="7548880" cy="3155162"/>
          </a:xfrm>
          <a:prstGeom prst="rect">
            <a:avLst/>
          </a:prstGeom>
        </p:spPr>
        <p:txBody>
          <a:bodyPr vert="horz" lIns="93936" tIns="46968" rIns="93936" bIns="46968" rtlCol="0"/>
          <a:lstStyle/>
          <a:p>
            <a:r>
              <a:rPr lang="en-US"/>
              <a:t> 2 autistic young men have volunteered with us – 1 wanted job experience </a:t>
            </a:r>
          </a:p>
        </p:txBody>
      </p:sp>
      <p:sp>
        <p:nvSpPr>
          <p:cNvPr id="6" name="Footer Placeholder 5"/>
          <p:cNvSpPr>
            <a:spLocks noGrp="1"/>
          </p:cNvSpPr>
          <p:nvPr>
            <p:ph type="ftr" sz="quarter" idx="4"/>
          </p:nvPr>
        </p:nvSpPr>
        <p:spPr>
          <a:xfrm>
            <a:off x="0" y="6658187"/>
            <a:ext cx="4088977" cy="349490"/>
          </a:xfrm>
          <a:prstGeom prst="rect">
            <a:avLst/>
          </a:prstGeom>
        </p:spPr>
        <p:txBody>
          <a:bodyPr vert="horz" lIns="93936" tIns="46968" rIns="93936" bIns="46968" rtlCol="0" anchor="b"/>
          <a:lstStyle>
            <a:lvl1pPr algn="l">
              <a:defRPr sz="1200"/>
            </a:lvl1pPr>
          </a:lstStyle>
          <a:p>
            <a:endParaRPr/>
          </a:p>
        </p:txBody>
      </p:sp>
      <p:sp>
        <p:nvSpPr>
          <p:cNvPr id="7" name="Slide Number Placeholder 6"/>
          <p:cNvSpPr>
            <a:spLocks noGrp="1"/>
          </p:cNvSpPr>
          <p:nvPr>
            <p:ph type="sldNum" sz="quarter" idx="5"/>
          </p:nvPr>
        </p:nvSpPr>
        <p:spPr>
          <a:xfrm>
            <a:off x="5345485" y="6658187"/>
            <a:ext cx="4088977" cy="349490"/>
          </a:xfrm>
          <a:prstGeom prst="rect">
            <a:avLst/>
          </a:prstGeom>
        </p:spPr>
        <p:txBody>
          <a:bodyPr vert="horz" lIns="93936" tIns="46968" rIns="93936" bIns="46968"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53094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2223369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80695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14229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1460871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pn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4.pn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10" Type="http://schemas.openxmlformats.org/officeDocument/2006/relationships/image" Target="../media/image4.png"/><Relationship Id="rId4" Type="http://schemas.openxmlformats.org/officeDocument/2006/relationships/image" Target="../media/image45.png"/><Relationship Id="rId9" Type="http://schemas.openxmlformats.org/officeDocument/2006/relationships/image" Target="../media/image39.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3.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jpeg"/></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mailto:slogan@DelawareOhioHistory.org" TargetMode="External"/><Relationship Id="rId4" Type="http://schemas.openxmlformats.org/officeDocument/2006/relationships/hyperlink" Target="mailto:kcowan@DelawareOhioHistory.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image" Target="../media/image12.sv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2974764" y="-207071"/>
            <a:ext cx="3086100" cy="1129990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99391B"/>
            </a:solidFill>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543050" y="-558218"/>
            <a:ext cx="3086100" cy="112999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40B60"/>
            </a:solidFill>
          </p:spPr>
          <p:txBody>
            <a:bodyPr/>
            <a:lstStyle/>
            <a:p>
              <a:endParaRPr lang="en-US"/>
            </a:p>
          </p:txBody>
        </p:sp>
        <p:sp>
          <p:nvSpPr>
            <p:cNvPr id="7" name="TextBox 7"/>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1227773" y="4163622"/>
            <a:ext cx="110236" cy="2818996"/>
            <a:chOff x="0" y="0"/>
            <a:chExt cx="26312" cy="672855"/>
          </a:xfrm>
        </p:grpSpPr>
        <p:sp>
          <p:nvSpPr>
            <p:cNvPr id="9" name="Freeform 9"/>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txBody>
            <a:bodyPr/>
            <a:lstStyle/>
            <a:p>
              <a:endParaRPr lang="en-US"/>
            </a:p>
          </p:txBody>
        </p:sp>
        <p:sp>
          <p:nvSpPr>
            <p:cNvPr id="10" name="TextBox 10"/>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11" name="Group 11"/>
          <p:cNvGrpSpPr/>
          <p:nvPr/>
        </p:nvGrpSpPr>
        <p:grpSpPr>
          <a:xfrm>
            <a:off x="1752928" y="3206708"/>
            <a:ext cx="3459096" cy="569486"/>
            <a:chOff x="0" y="0"/>
            <a:chExt cx="825638" cy="135928"/>
          </a:xfrm>
        </p:grpSpPr>
        <p:sp>
          <p:nvSpPr>
            <p:cNvPr id="12" name="Freeform 12"/>
            <p:cNvSpPr/>
            <p:nvPr/>
          </p:nvSpPr>
          <p:spPr>
            <a:xfrm>
              <a:off x="0" y="0"/>
              <a:ext cx="825638" cy="135928"/>
            </a:xfrm>
            <a:custGeom>
              <a:avLst/>
              <a:gdLst/>
              <a:ahLst/>
              <a:cxnLst/>
              <a:rect l="l" t="t" r="r" b="b"/>
              <a:pathLst>
                <a:path w="825638" h="135928">
                  <a:moveTo>
                    <a:pt x="40286" y="0"/>
                  </a:moveTo>
                  <a:lnTo>
                    <a:pt x="785351" y="0"/>
                  </a:lnTo>
                  <a:cubicBezTo>
                    <a:pt x="807601" y="0"/>
                    <a:pt x="825638" y="18037"/>
                    <a:pt x="825638" y="40286"/>
                  </a:cubicBezTo>
                  <a:lnTo>
                    <a:pt x="825638" y="95642"/>
                  </a:lnTo>
                  <a:cubicBezTo>
                    <a:pt x="825638" y="117891"/>
                    <a:pt x="807601" y="135928"/>
                    <a:pt x="785351" y="135928"/>
                  </a:cubicBezTo>
                  <a:lnTo>
                    <a:pt x="40286" y="135928"/>
                  </a:lnTo>
                  <a:cubicBezTo>
                    <a:pt x="18037" y="135928"/>
                    <a:pt x="0" y="117891"/>
                    <a:pt x="0" y="95642"/>
                  </a:cubicBezTo>
                  <a:lnTo>
                    <a:pt x="0" y="40286"/>
                  </a:lnTo>
                  <a:cubicBezTo>
                    <a:pt x="0" y="18037"/>
                    <a:pt x="18037" y="0"/>
                    <a:pt x="40286" y="0"/>
                  </a:cubicBezTo>
                  <a:close/>
                </a:path>
              </a:pathLst>
            </a:custGeom>
            <a:solidFill>
              <a:srgbClr val="99391B"/>
            </a:solidFill>
          </p:spPr>
          <p:txBody>
            <a:bodyPr/>
            <a:lstStyle/>
            <a:p>
              <a:endParaRPr lang="en-US"/>
            </a:p>
          </p:txBody>
        </p:sp>
        <p:sp>
          <p:nvSpPr>
            <p:cNvPr id="13" name="TextBox 13"/>
            <p:cNvSpPr txBox="1"/>
            <p:nvPr/>
          </p:nvSpPr>
          <p:spPr>
            <a:xfrm>
              <a:off x="0" y="-28575"/>
              <a:ext cx="812800" cy="841375"/>
            </a:xfrm>
            <a:prstGeom prst="rect">
              <a:avLst/>
            </a:prstGeom>
          </p:spPr>
          <p:txBody>
            <a:bodyPr lIns="56055" tIns="56055" rIns="56055" bIns="56055" rtlCol="0" anchor="ctr"/>
            <a:lstStyle/>
            <a:p>
              <a:pPr algn="ctr">
                <a:lnSpc>
                  <a:spcPts val="3120"/>
                </a:lnSpc>
              </a:pPr>
              <a:r>
                <a:rPr lang="en-US" sz="2400">
                  <a:solidFill>
                    <a:srgbClr val="FFFFFF"/>
                  </a:solidFill>
                  <a:latin typeface="Montserrat Light"/>
                </a:rPr>
                <a:t>October 2023</a:t>
              </a:r>
            </a:p>
          </p:txBody>
        </p:sp>
      </p:grpSp>
      <p:sp>
        <p:nvSpPr>
          <p:cNvPr id="14" name="Freeform 14"/>
          <p:cNvSpPr/>
          <p:nvPr/>
        </p:nvSpPr>
        <p:spPr>
          <a:xfrm>
            <a:off x="2278446" y="800508"/>
            <a:ext cx="1228073" cy="948965"/>
          </a:xfrm>
          <a:custGeom>
            <a:avLst/>
            <a:gdLst/>
            <a:ahLst/>
            <a:cxnLst/>
            <a:rect l="l" t="t" r="r" b="b"/>
            <a:pathLst>
              <a:path w="1228073" h="948965">
                <a:moveTo>
                  <a:pt x="0" y="0"/>
                </a:moveTo>
                <a:lnTo>
                  <a:pt x="1228072" y="0"/>
                </a:lnTo>
                <a:lnTo>
                  <a:pt x="1228072" y="948965"/>
                </a:lnTo>
                <a:lnTo>
                  <a:pt x="0" y="94896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15" name="Group 15"/>
          <p:cNvGrpSpPr/>
          <p:nvPr/>
        </p:nvGrpSpPr>
        <p:grpSpPr>
          <a:xfrm>
            <a:off x="2197538" y="580047"/>
            <a:ext cx="1389887" cy="138988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397D5A"/>
              </a:solidFill>
              <a:prstDash val="solid"/>
              <a:miter/>
            </a:ln>
          </p:spPr>
          <p:txBody>
            <a:bodyPr/>
            <a:lstStyle/>
            <a:p>
              <a:endParaRPr lang="en-US"/>
            </a:p>
          </p:txBody>
        </p:sp>
        <p:sp>
          <p:nvSpPr>
            <p:cNvPr id="17" name="TextBox 1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8" name="Freeform 18"/>
          <p:cNvSpPr/>
          <p:nvPr/>
        </p:nvSpPr>
        <p:spPr>
          <a:xfrm>
            <a:off x="11112363" y="2882067"/>
            <a:ext cx="6810903" cy="4522866"/>
          </a:xfrm>
          <a:custGeom>
            <a:avLst/>
            <a:gdLst/>
            <a:ahLst/>
            <a:cxnLst/>
            <a:rect l="l" t="t" r="r" b="b"/>
            <a:pathLst>
              <a:path w="6810903" h="4522866">
                <a:moveTo>
                  <a:pt x="0" y="0"/>
                </a:moveTo>
                <a:lnTo>
                  <a:pt x="6810903" y="0"/>
                </a:lnTo>
                <a:lnTo>
                  <a:pt x="6810903" y="4522866"/>
                </a:lnTo>
                <a:lnTo>
                  <a:pt x="0" y="4522866"/>
                </a:lnTo>
                <a:lnTo>
                  <a:pt x="0" y="0"/>
                </a:lnTo>
                <a:close/>
              </a:path>
            </a:pathLst>
          </a:custGeom>
          <a:blipFill>
            <a:blip r:embed="rId3"/>
            <a:stretch>
              <a:fillRect/>
            </a:stretch>
          </a:blipFill>
        </p:spPr>
        <p:txBody>
          <a:bodyPr/>
          <a:lstStyle/>
          <a:p>
            <a:endParaRPr lang="en-US"/>
          </a:p>
        </p:txBody>
      </p:sp>
      <p:sp>
        <p:nvSpPr>
          <p:cNvPr id="19" name="TextBox 19"/>
          <p:cNvSpPr txBox="1"/>
          <p:nvPr/>
        </p:nvSpPr>
        <p:spPr>
          <a:xfrm>
            <a:off x="1752928" y="6434984"/>
            <a:ext cx="9905672" cy="2234843"/>
          </a:xfrm>
          <a:prstGeom prst="rect">
            <a:avLst/>
          </a:prstGeom>
        </p:spPr>
        <p:txBody>
          <a:bodyPr wrap="square" lIns="0" tIns="0" rIns="0" bIns="0" rtlCol="0" anchor="t">
            <a:spAutoFit/>
          </a:bodyPr>
          <a:lstStyle/>
          <a:p>
            <a:pPr>
              <a:lnSpc>
                <a:spcPts val="4465"/>
              </a:lnSpc>
            </a:pPr>
            <a:r>
              <a:rPr lang="en-US" sz="3189" spc="159" dirty="0">
                <a:solidFill>
                  <a:srgbClr val="140B60"/>
                </a:solidFill>
                <a:latin typeface="Open Sauce Bold"/>
              </a:rPr>
              <a:t>Volunteer &amp; Recruitment Insights</a:t>
            </a:r>
          </a:p>
          <a:p>
            <a:pPr>
              <a:lnSpc>
                <a:spcPts val="4465"/>
              </a:lnSpc>
            </a:pPr>
            <a:endParaRPr lang="en-US" sz="3189" spc="159" dirty="0">
              <a:solidFill>
                <a:srgbClr val="140B60"/>
              </a:solidFill>
              <a:latin typeface="Open Sauce Bold"/>
            </a:endParaRPr>
          </a:p>
          <a:p>
            <a:pPr algn="ctr">
              <a:lnSpc>
                <a:spcPts val="4465"/>
              </a:lnSpc>
            </a:pPr>
            <a:r>
              <a:rPr lang="en-US" sz="2400" spc="159" dirty="0">
                <a:solidFill>
                  <a:srgbClr val="140B60"/>
                </a:solidFill>
                <a:latin typeface="Open Sauce Bold"/>
              </a:rPr>
              <a:t>Karen Cowan and Susan Logan, Volunteers  </a:t>
            </a:r>
          </a:p>
          <a:p>
            <a:pPr algn="ctr">
              <a:lnSpc>
                <a:spcPts val="4465"/>
              </a:lnSpc>
            </a:pPr>
            <a:r>
              <a:rPr lang="en-US" sz="2400" spc="159" dirty="0">
                <a:solidFill>
                  <a:srgbClr val="140B60"/>
                </a:solidFill>
                <a:latin typeface="Open Sauce Bold"/>
              </a:rPr>
              <a:t>October 6, 2023</a:t>
            </a:r>
          </a:p>
        </p:txBody>
      </p:sp>
      <p:sp>
        <p:nvSpPr>
          <p:cNvPr id="20" name="TextBox 20"/>
          <p:cNvSpPr txBox="1"/>
          <p:nvPr/>
        </p:nvSpPr>
        <p:spPr>
          <a:xfrm>
            <a:off x="1752928" y="4021945"/>
            <a:ext cx="9511146" cy="1690497"/>
          </a:xfrm>
          <a:prstGeom prst="rect">
            <a:avLst/>
          </a:prstGeom>
        </p:spPr>
        <p:txBody>
          <a:bodyPr lIns="0" tIns="0" rIns="0" bIns="0" rtlCol="0" anchor="t">
            <a:spAutoFit/>
          </a:bodyPr>
          <a:lstStyle/>
          <a:p>
            <a:pPr>
              <a:lnSpc>
                <a:spcPts val="6143"/>
              </a:lnSpc>
            </a:pPr>
            <a:r>
              <a:rPr lang="en-US" sz="6399">
                <a:solidFill>
                  <a:srgbClr val="140B60"/>
                </a:solidFill>
                <a:latin typeface="Codec Pro ExtraBold"/>
              </a:rPr>
              <a:t>DELAWARE COUNTY HISTORICAL SOCIETY</a:t>
            </a:r>
          </a:p>
        </p:txBody>
      </p:sp>
      <p:sp>
        <p:nvSpPr>
          <p:cNvPr id="21" name="TextBox 21"/>
          <p:cNvSpPr txBox="1"/>
          <p:nvPr/>
        </p:nvSpPr>
        <p:spPr>
          <a:xfrm>
            <a:off x="1752928" y="1991225"/>
            <a:ext cx="2279109" cy="355990"/>
          </a:xfrm>
          <a:prstGeom prst="rect">
            <a:avLst/>
          </a:prstGeom>
        </p:spPr>
        <p:txBody>
          <a:bodyPr lIns="0" tIns="0" rIns="0" bIns="0" rtlCol="0" anchor="t">
            <a:spAutoFit/>
          </a:bodyPr>
          <a:lstStyle/>
          <a:p>
            <a:pPr algn="ctr">
              <a:lnSpc>
                <a:spcPts val="2953"/>
              </a:lnSpc>
            </a:pPr>
            <a:r>
              <a:rPr lang="en-US" sz="2109" spc="105">
                <a:solidFill>
                  <a:srgbClr val="1C5739"/>
                </a:solidFill>
                <a:latin typeface="Open Sauce"/>
              </a:rPr>
              <a:t>DCHS</a:t>
            </a:r>
          </a:p>
        </p:txBody>
      </p:sp>
      <p:sp>
        <p:nvSpPr>
          <p:cNvPr id="22" name="TextBox 22"/>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1028700" y="2039072"/>
            <a:ext cx="16230600" cy="6208856"/>
            <a:chOff x="0" y="0"/>
            <a:chExt cx="4274726" cy="1635254"/>
          </a:xfrm>
        </p:grpSpPr>
        <p:sp>
          <p:nvSpPr>
            <p:cNvPr id="4" name="Freeform 4"/>
            <p:cNvSpPr/>
            <p:nvPr/>
          </p:nvSpPr>
          <p:spPr>
            <a:xfrm>
              <a:off x="0" y="0"/>
              <a:ext cx="4274726" cy="1635254"/>
            </a:xfrm>
            <a:custGeom>
              <a:avLst/>
              <a:gdLst/>
              <a:ahLst/>
              <a:cxnLst/>
              <a:rect l="l" t="t" r="r" b="b"/>
              <a:pathLst>
                <a:path w="4274726" h="1635254">
                  <a:moveTo>
                    <a:pt x="0" y="0"/>
                  </a:moveTo>
                  <a:lnTo>
                    <a:pt x="4274726" y="0"/>
                  </a:lnTo>
                  <a:lnTo>
                    <a:pt x="4274726" y="1635254"/>
                  </a:lnTo>
                  <a:lnTo>
                    <a:pt x="0" y="1635254"/>
                  </a:lnTo>
                  <a:close/>
                </a:path>
              </a:pathLst>
            </a:custGeom>
            <a:solidFill>
              <a:srgbClr val="000000">
                <a:alpha val="0"/>
              </a:srgbClr>
            </a:solidFill>
            <a:ln w="76200" cap="sq">
              <a:solidFill>
                <a:srgbClr val="99391B"/>
              </a:solidFill>
              <a:prstDash val="solid"/>
              <a:miter/>
            </a:ln>
          </p:spPr>
          <p:txBody>
            <a:bodyPr/>
            <a:lstStyle/>
            <a:p>
              <a:endParaRPr lang="en-US"/>
            </a:p>
          </p:txBody>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6" name="TextBox 6"/>
          <p:cNvSpPr txBox="1"/>
          <p:nvPr/>
        </p:nvSpPr>
        <p:spPr>
          <a:xfrm>
            <a:off x="1370826" y="3606643"/>
            <a:ext cx="15546349" cy="1974554"/>
          </a:xfrm>
          <a:prstGeom prst="rect">
            <a:avLst/>
          </a:prstGeom>
        </p:spPr>
        <p:txBody>
          <a:bodyPr lIns="0" tIns="0" rIns="0" bIns="0" rtlCol="0" anchor="t">
            <a:spAutoFit/>
          </a:bodyPr>
          <a:lstStyle/>
          <a:p>
            <a:pPr algn="ctr">
              <a:lnSpc>
                <a:spcPts val="14776"/>
              </a:lnSpc>
            </a:pPr>
            <a:r>
              <a:rPr lang="en-US" sz="10707" spc="1049">
                <a:solidFill>
                  <a:srgbClr val="FFFFFF"/>
                </a:solidFill>
                <a:latin typeface="Codec Pro ExtraBold"/>
              </a:rPr>
              <a:t>ACCOMPLISHMENTS</a:t>
            </a:r>
          </a:p>
        </p:txBody>
      </p:sp>
      <p:sp>
        <p:nvSpPr>
          <p:cNvPr id="7" name="TextBox 7"/>
          <p:cNvSpPr txBox="1"/>
          <p:nvPr/>
        </p:nvSpPr>
        <p:spPr>
          <a:xfrm>
            <a:off x="4995836" y="5292275"/>
            <a:ext cx="8296328" cy="520695"/>
          </a:xfrm>
          <a:prstGeom prst="rect">
            <a:avLst/>
          </a:prstGeom>
        </p:spPr>
        <p:txBody>
          <a:bodyPr lIns="0" tIns="0" rIns="0" bIns="0" rtlCol="0" anchor="t">
            <a:spAutoFit/>
          </a:bodyPr>
          <a:lstStyle/>
          <a:p>
            <a:pPr algn="ctr">
              <a:lnSpc>
                <a:spcPts val="4216"/>
              </a:lnSpc>
            </a:pPr>
            <a:r>
              <a:rPr lang="en-US" sz="3055" spc="299">
                <a:solidFill>
                  <a:srgbClr val="F5FFF5"/>
                </a:solidFill>
                <a:latin typeface="Open Sauce"/>
              </a:rPr>
              <a:t>Examples of how we stay busy</a:t>
            </a:r>
          </a:p>
        </p:txBody>
      </p:sp>
      <p:grpSp>
        <p:nvGrpSpPr>
          <p:cNvPr id="8" name="Group 8"/>
          <p:cNvGrpSpPr>
            <a:grpSpLocks noChangeAspect="1"/>
          </p:cNvGrpSpPr>
          <p:nvPr/>
        </p:nvGrpSpPr>
        <p:grpSpPr>
          <a:xfrm>
            <a:off x="16491865" y="415966"/>
            <a:ext cx="1225472" cy="1225467"/>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10" name="TextBox 10"/>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FFFFFF"/>
                </a:solidFill>
                <a:latin typeface="Open Sauce"/>
              </a:rPr>
              <a:t>09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61938" y="2083531"/>
            <a:ext cx="1662621" cy="1661456"/>
            <a:chOff x="0" y="0"/>
            <a:chExt cx="2056320" cy="2054880"/>
          </a:xfrm>
        </p:grpSpPr>
        <p:sp>
          <p:nvSpPr>
            <p:cNvPr id="3" name="Freeform 3"/>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99391B"/>
            </a:solidFill>
          </p:spPr>
          <p:txBody>
            <a:bodyPr/>
            <a:lstStyle/>
            <a:p>
              <a:endParaRPr lang="en-US"/>
            </a:p>
          </p:txBody>
        </p:sp>
      </p:grpSp>
      <p:grpSp>
        <p:nvGrpSpPr>
          <p:cNvPr id="4" name="Group 4"/>
          <p:cNvGrpSpPr/>
          <p:nvPr/>
        </p:nvGrpSpPr>
        <p:grpSpPr>
          <a:xfrm>
            <a:off x="1220023" y="3951849"/>
            <a:ext cx="1664367" cy="1663203"/>
            <a:chOff x="0" y="0"/>
            <a:chExt cx="2058480" cy="2057040"/>
          </a:xfrm>
        </p:grpSpPr>
        <p:sp>
          <p:nvSpPr>
            <p:cNvPr id="5" name="Freeform 5"/>
            <p:cNvSpPr/>
            <p:nvPr/>
          </p:nvSpPr>
          <p:spPr>
            <a:xfrm>
              <a:off x="0" y="0"/>
              <a:ext cx="2058416" cy="2057146"/>
            </a:xfrm>
            <a:custGeom>
              <a:avLst/>
              <a:gdLst/>
              <a:ahLst/>
              <a:cxnLst/>
              <a:rect l="l" t="t" r="r" b="b"/>
              <a:pathLst>
                <a:path w="2058416" h="2057146">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99391B"/>
            </a:solidFill>
          </p:spPr>
          <p:txBody>
            <a:bodyPr/>
            <a:lstStyle/>
            <a:p>
              <a:endParaRPr lang="en-US"/>
            </a:p>
          </p:txBody>
        </p:sp>
      </p:grpSp>
      <p:grpSp>
        <p:nvGrpSpPr>
          <p:cNvPr id="6" name="Group 6"/>
          <p:cNvGrpSpPr/>
          <p:nvPr/>
        </p:nvGrpSpPr>
        <p:grpSpPr>
          <a:xfrm>
            <a:off x="1263102" y="5775435"/>
            <a:ext cx="1662038" cy="1662038"/>
            <a:chOff x="0" y="0"/>
            <a:chExt cx="2055600" cy="2055600"/>
          </a:xfrm>
        </p:grpSpPr>
        <p:sp>
          <p:nvSpPr>
            <p:cNvPr id="7" name="Freeform 7"/>
            <p:cNvSpPr/>
            <p:nvPr/>
          </p:nvSpPr>
          <p:spPr>
            <a:xfrm>
              <a:off x="0" y="0"/>
              <a:ext cx="2055622" cy="2055622"/>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99391B"/>
            </a:solidFill>
          </p:spPr>
          <p:txBody>
            <a:bodyPr/>
            <a:lstStyle/>
            <a:p>
              <a:endParaRPr lang="en-US"/>
            </a:p>
          </p:txBody>
        </p:sp>
      </p:grpSp>
      <p:grpSp>
        <p:nvGrpSpPr>
          <p:cNvPr id="8" name="Group 8"/>
          <p:cNvGrpSpPr/>
          <p:nvPr/>
        </p:nvGrpSpPr>
        <p:grpSpPr>
          <a:xfrm>
            <a:off x="1263102" y="7595097"/>
            <a:ext cx="1661456" cy="1663203"/>
            <a:chOff x="0" y="0"/>
            <a:chExt cx="2054880" cy="2057040"/>
          </a:xfrm>
        </p:grpSpPr>
        <p:sp>
          <p:nvSpPr>
            <p:cNvPr id="9" name="Freeform 9"/>
            <p:cNvSpPr/>
            <p:nvPr/>
          </p:nvSpPr>
          <p:spPr>
            <a:xfrm>
              <a:off x="0" y="0"/>
              <a:ext cx="2054860" cy="2057146"/>
            </a:xfrm>
            <a:custGeom>
              <a:avLst/>
              <a:gdLst/>
              <a:ahLst/>
              <a:cxnLst/>
              <a:rect l="l" t="t" r="r" b="b"/>
              <a:pathLst>
                <a:path w="2054860" h="2057146">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99391B"/>
            </a:solidFill>
          </p:spPr>
          <p:txBody>
            <a:bodyPr/>
            <a:lstStyle/>
            <a:p>
              <a:endParaRPr lang="en-US"/>
            </a:p>
          </p:txBody>
        </p:sp>
      </p:grpSp>
      <p:sp>
        <p:nvSpPr>
          <p:cNvPr id="10" name="AutoShape 10"/>
          <p:cNvSpPr/>
          <p:nvPr/>
        </p:nvSpPr>
        <p:spPr>
          <a:xfrm>
            <a:off x="12870418" y="1051755"/>
            <a:ext cx="4388882" cy="0"/>
          </a:xfrm>
          <a:prstGeom prst="line">
            <a:avLst/>
          </a:prstGeom>
          <a:ln w="38100" cap="flat">
            <a:solidFill>
              <a:srgbClr val="99391B"/>
            </a:solidFill>
            <a:prstDash val="solid"/>
            <a:headEnd type="none" w="sm" len="sm"/>
            <a:tailEnd type="none" w="sm" len="sm"/>
          </a:ln>
        </p:spPr>
        <p:txBody>
          <a:bodyPr/>
          <a:lstStyle/>
          <a:p>
            <a:endParaRPr lang="en-US"/>
          </a:p>
        </p:txBody>
      </p:sp>
      <p:grpSp>
        <p:nvGrpSpPr>
          <p:cNvPr id="11" name="Group 11"/>
          <p:cNvGrpSpPr/>
          <p:nvPr/>
        </p:nvGrpSpPr>
        <p:grpSpPr>
          <a:xfrm>
            <a:off x="9615972" y="2187835"/>
            <a:ext cx="1662621" cy="1661456"/>
            <a:chOff x="0" y="0"/>
            <a:chExt cx="2056320" cy="2054880"/>
          </a:xfrm>
        </p:grpSpPr>
        <p:sp>
          <p:nvSpPr>
            <p:cNvPr id="12" name="Freeform 12"/>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99391B"/>
            </a:solidFill>
          </p:spPr>
          <p:txBody>
            <a:bodyPr/>
            <a:lstStyle/>
            <a:p>
              <a:endParaRPr lang="en-US"/>
            </a:p>
          </p:txBody>
        </p:sp>
      </p:grpSp>
      <p:grpSp>
        <p:nvGrpSpPr>
          <p:cNvPr id="13" name="Group 13"/>
          <p:cNvGrpSpPr/>
          <p:nvPr/>
        </p:nvGrpSpPr>
        <p:grpSpPr>
          <a:xfrm>
            <a:off x="9574058" y="4056154"/>
            <a:ext cx="1664367" cy="1663203"/>
            <a:chOff x="0" y="0"/>
            <a:chExt cx="2058480" cy="2057040"/>
          </a:xfrm>
        </p:grpSpPr>
        <p:sp>
          <p:nvSpPr>
            <p:cNvPr id="14" name="Freeform 14"/>
            <p:cNvSpPr/>
            <p:nvPr/>
          </p:nvSpPr>
          <p:spPr>
            <a:xfrm>
              <a:off x="0" y="0"/>
              <a:ext cx="2058416" cy="2057146"/>
            </a:xfrm>
            <a:custGeom>
              <a:avLst/>
              <a:gdLst/>
              <a:ahLst/>
              <a:cxnLst/>
              <a:rect l="l" t="t" r="r" b="b"/>
              <a:pathLst>
                <a:path w="2058416" h="2057146">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99391B"/>
            </a:solidFill>
          </p:spPr>
          <p:txBody>
            <a:bodyPr/>
            <a:lstStyle/>
            <a:p>
              <a:endParaRPr lang="en-US"/>
            </a:p>
          </p:txBody>
        </p:sp>
      </p:grpSp>
      <p:grpSp>
        <p:nvGrpSpPr>
          <p:cNvPr id="15" name="Group 15"/>
          <p:cNvGrpSpPr/>
          <p:nvPr/>
        </p:nvGrpSpPr>
        <p:grpSpPr>
          <a:xfrm>
            <a:off x="9574058" y="5880170"/>
            <a:ext cx="1662038" cy="1662038"/>
            <a:chOff x="0" y="0"/>
            <a:chExt cx="2055600" cy="2055600"/>
          </a:xfrm>
        </p:grpSpPr>
        <p:sp>
          <p:nvSpPr>
            <p:cNvPr id="16" name="Freeform 16"/>
            <p:cNvSpPr/>
            <p:nvPr/>
          </p:nvSpPr>
          <p:spPr>
            <a:xfrm>
              <a:off x="0" y="0"/>
              <a:ext cx="2055622" cy="2055622"/>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99391B"/>
            </a:solidFill>
          </p:spPr>
          <p:txBody>
            <a:bodyPr/>
            <a:lstStyle/>
            <a:p>
              <a:endParaRPr lang="en-US"/>
            </a:p>
          </p:txBody>
        </p:sp>
      </p:grpSp>
      <p:grpSp>
        <p:nvGrpSpPr>
          <p:cNvPr id="17" name="Group 17"/>
          <p:cNvGrpSpPr/>
          <p:nvPr/>
        </p:nvGrpSpPr>
        <p:grpSpPr>
          <a:xfrm>
            <a:off x="9574058" y="7699832"/>
            <a:ext cx="1661456" cy="1663203"/>
            <a:chOff x="0" y="0"/>
            <a:chExt cx="2054880" cy="2057040"/>
          </a:xfrm>
        </p:grpSpPr>
        <p:sp>
          <p:nvSpPr>
            <p:cNvPr id="18" name="Freeform 18"/>
            <p:cNvSpPr/>
            <p:nvPr/>
          </p:nvSpPr>
          <p:spPr>
            <a:xfrm>
              <a:off x="0" y="0"/>
              <a:ext cx="2054860" cy="2057146"/>
            </a:xfrm>
            <a:custGeom>
              <a:avLst/>
              <a:gdLst/>
              <a:ahLst/>
              <a:cxnLst/>
              <a:rect l="l" t="t" r="r" b="b"/>
              <a:pathLst>
                <a:path w="2054860" h="2057146">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99391B"/>
            </a:solidFill>
          </p:spPr>
          <p:txBody>
            <a:bodyPr/>
            <a:lstStyle/>
            <a:p>
              <a:endParaRPr lang="en-US"/>
            </a:p>
          </p:txBody>
        </p:sp>
      </p:grpSp>
      <p:sp>
        <p:nvSpPr>
          <p:cNvPr id="19" name="Freeform 19"/>
          <p:cNvSpPr/>
          <p:nvPr/>
        </p:nvSpPr>
        <p:spPr>
          <a:xfrm>
            <a:off x="10003162" y="2517439"/>
            <a:ext cx="888242" cy="1002247"/>
          </a:xfrm>
          <a:custGeom>
            <a:avLst/>
            <a:gdLst/>
            <a:ahLst/>
            <a:cxnLst/>
            <a:rect l="l" t="t" r="r" b="b"/>
            <a:pathLst>
              <a:path w="888242" h="1002247">
                <a:moveTo>
                  <a:pt x="0" y="0"/>
                </a:moveTo>
                <a:lnTo>
                  <a:pt x="888242" y="0"/>
                </a:lnTo>
                <a:lnTo>
                  <a:pt x="888242" y="1002248"/>
                </a:lnTo>
                <a:lnTo>
                  <a:pt x="0" y="10022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a:off x="9910480" y="4413683"/>
            <a:ext cx="991523" cy="948144"/>
          </a:xfrm>
          <a:custGeom>
            <a:avLst/>
            <a:gdLst/>
            <a:ahLst/>
            <a:cxnLst/>
            <a:rect l="l" t="t" r="r" b="b"/>
            <a:pathLst>
              <a:path w="991523" h="948144">
                <a:moveTo>
                  <a:pt x="0" y="0"/>
                </a:moveTo>
                <a:lnTo>
                  <a:pt x="991522" y="0"/>
                </a:lnTo>
                <a:lnTo>
                  <a:pt x="991522" y="948144"/>
                </a:lnTo>
                <a:lnTo>
                  <a:pt x="0" y="948144"/>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9993528" y="6237117"/>
            <a:ext cx="822515" cy="948144"/>
          </a:xfrm>
          <a:custGeom>
            <a:avLst/>
            <a:gdLst/>
            <a:ahLst/>
            <a:cxnLst/>
            <a:rect l="l" t="t" r="r" b="b"/>
            <a:pathLst>
              <a:path w="822515" h="948144">
                <a:moveTo>
                  <a:pt x="0" y="0"/>
                </a:moveTo>
                <a:lnTo>
                  <a:pt x="822515" y="0"/>
                </a:lnTo>
                <a:lnTo>
                  <a:pt x="822515" y="948144"/>
                </a:lnTo>
                <a:lnTo>
                  <a:pt x="0" y="948144"/>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a:p>
        </p:txBody>
      </p:sp>
      <p:sp>
        <p:nvSpPr>
          <p:cNvPr id="22" name="Freeform 22"/>
          <p:cNvSpPr/>
          <p:nvPr/>
        </p:nvSpPr>
        <p:spPr>
          <a:xfrm>
            <a:off x="10028215" y="8043658"/>
            <a:ext cx="756051" cy="975550"/>
          </a:xfrm>
          <a:custGeom>
            <a:avLst/>
            <a:gdLst/>
            <a:ahLst/>
            <a:cxnLst/>
            <a:rect l="l" t="t" r="r" b="b"/>
            <a:pathLst>
              <a:path w="756051" h="975550">
                <a:moveTo>
                  <a:pt x="0" y="0"/>
                </a:moveTo>
                <a:lnTo>
                  <a:pt x="756052" y="0"/>
                </a:lnTo>
                <a:lnTo>
                  <a:pt x="756052" y="975551"/>
                </a:lnTo>
                <a:lnTo>
                  <a:pt x="0" y="9755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Freeform 23"/>
          <p:cNvSpPr/>
          <p:nvPr/>
        </p:nvSpPr>
        <p:spPr>
          <a:xfrm>
            <a:off x="1604047" y="7993187"/>
            <a:ext cx="980148" cy="867022"/>
          </a:xfrm>
          <a:custGeom>
            <a:avLst/>
            <a:gdLst/>
            <a:ahLst/>
            <a:cxnLst/>
            <a:rect l="l" t="t" r="r" b="b"/>
            <a:pathLst>
              <a:path w="980148" h="867022">
                <a:moveTo>
                  <a:pt x="0" y="0"/>
                </a:moveTo>
                <a:lnTo>
                  <a:pt x="980148" y="0"/>
                </a:lnTo>
                <a:lnTo>
                  <a:pt x="980148" y="867023"/>
                </a:lnTo>
                <a:lnTo>
                  <a:pt x="0" y="8670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4" name="Freeform 24"/>
          <p:cNvSpPr/>
          <p:nvPr/>
        </p:nvSpPr>
        <p:spPr>
          <a:xfrm>
            <a:off x="1590558" y="6098538"/>
            <a:ext cx="980148" cy="1013073"/>
          </a:xfrm>
          <a:custGeom>
            <a:avLst/>
            <a:gdLst/>
            <a:ahLst/>
            <a:cxnLst/>
            <a:rect l="l" t="t" r="r" b="b"/>
            <a:pathLst>
              <a:path w="980148" h="1013073">
                <a:moveTo>
                  <a:pt x="0" y="0"/>
                </a:moveTo>
                <a:lnTo>
                  <a:pt x="980148" y="0"/>
                </a:lnTo>
                <a:lnTo>
                  <a:pt x="980148" y="1013073"/>
                </a:lnTo>
                <a:lnTo>
                  <a:pt x="0" y="101307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5" name="Freeform 25"/>
          <p:cNvSpPr/>
          <p:nvPr/>
        </p:nvSpPr>
        <p:spPr>
          <a:xfrm>
            <a:off x="1579982" y="4345462"/>
            <a:ext cx="944449" cy="875977"/>
          </a:xfrm>
          <a:custGeom>
            <a:avLst/>
            <a:gdLst/>
            <a:ahLst/>
            <a:cxnLst/>
            <a:rect l="l" t="t" r="r" b="b"/>
            <a:pathLst>
              <a:path w="944449" h="875977">
                <a:moveTo>
                  <a:pt x="0" y="0"/>
                </a:moveTo>
                <a:lnTo>
                  <a:pt x="944449" y="0"/>
                </a:lnTo>
                <a:lnTo>
                  <a:pt x="944449" y="875977"/>
                </a:lnTo>
                <a:lnTo>
                  <a:pt x="0" y="8759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6" name="Freeform 26"/>
          <p:cNvSpPr/>
          <p:nvPr/>
        </p:nvSpPr>
        <p:spPr>
          <a:xfrm>
            <a:off x="1593335" y="2390561"/>
            <a:ext cx="1001573" cy="1047396"/>
          </a:xfrm>
          <a:custGeom>
            <a:avLst/>
            <a:gdLst/>
            <a:ahLst/>
            <a:cxnLst/>
            <a:rect l="l" t="t" r="r" b="b"/>
            <a:pathLst>
              <a:path w="1001573" h="1047396">
                <a:moveTo>
                  <a:pt x="0" y="0"/>
                </a:moveTo>
                <a:lnTo>
                  <a:pt x="1001572" y="0"/>
                </a:lnTo>
                <a:lnTo>
                  <a:pt x="1001572" y="1047396"/>
                </a:lnTo>
                <a:lnTo>
                  <a:pt x="0" y="1047396"/>
                </a:lnTo>
                <a:lnTo>
                  <a:pt x="0" y="0"/>
                </a:lnTo>
                <a:close/>
              </a:path>
            </a:pathLst>
          </a:custGeom>
          <a: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a:blipFill>
        </p:spPr>
        <p:txBody>
          <a:bodyPr/>
          <a:lstStyle/>
          <a:p>
            <a:endParaRPr lang="en-US"/>
          </a:p>
        </p:txBody>
      </p:sp>
      <p:sp>
        <p:nvSpPr>
          <p:cNvPr id="27" name="TextBox 27"/>
          <p:cNvSpPr txBox="1"/>
          <p:nvPr/>
        </p:nvSpPr>
        <p:spPr>
          <a:xfrm>
            <a:off x="11485619" y="2441120"/>
            <a:ext cx="5773681" cy="6531083"/>
          </a:xfrm>
          <a:prstGeom prst="rect">
            <a:avLst/>
          </a:prstGeom>
        </p:spPr>
        <p:txBody>
          <a:bodyPr lIns="0" tIns="0" rIns="0" bIns="0" rtlCol="0" anchor="t">
            <a:spAutoFit/>
          </a:bodyPr>
          <a:lstStyle/>
          <a:p>
            <a:pPr>
              <a:lnSpc>
                <a:spcPts val="3174"/>
              </a:lnSpc>
            </a:pPr>
            <a:r>
              <a:rPr lang="en-US" sz="2300" spc="225">
                <a:solidFill>
                  <a:srgbClr val="231F20"/>
                </a:solidFill>
                <a:latin typeface="Open Sauce"/>
              </a:rPr>
              <a:t>Interact with </a:t>
            </a:r>
            <a:r>
              <a:rPr lang="en-US" sz="2300" spc="225">
                <a:solidFill>
                  <a:srgbClr val="231F20"/>
                </a:solidFill>
                <a:latin typeface="Open Sauce Bold"/>
              </a:rPr>
              <a:t>3,500 primary grade students annually </a:t>
            </a:r>
          </a:p>
          <a:p>
            <a:pPr>
              <a:lnSpc>
                <a:spcPts val="3174"/>
              </a:lnSpc>
            </a:pPr>
            <a:endParaRPr lang="en-US" sz="2300" spc="225">
              <a:solidFill>
                <a:srgbClr val="231F20"/>
              </a:solidFill>
              <a:latin typeface="Open Sauce Bold"/>
            </a:endParaRPr>
          </a:p>
          <a:p>
            <a:pPr>
              <a:lnSpc>
                <a:spcPts val="3174"/>
              </a:lnSpc>
            </a:pPr>
            <a:endParaRPr lang="en-US" sz="2300" spc="225">
              <a:solidFill>
                <a:srgbClr val="231F20"/>
              </a:solidFill>
              <a:latin typeface="Open Sauce Bold"/>
            </a:endParaRPr>
          </a:p>
          <a:p>
            <a:pPr>
              <a:lnSpc>
                <a:spcPts val="3174"/>
              </a:lnSpc>
            </a:pPr>
            <a:r>
              <a:rPr lang="en-US" sz="2300" spc="225">
                <a:solidFill>
                  <a:srgbClr val="231F20"/>
                </a:solidFill>
                <a:latin typeface="Open Sauce Bold"/>
              </a:rPr>
              <a:t>5 museum building</a:t>
            </a:r>
          </a:p>
          <a:p>
            <a:pPr>
              <a:lnSpc>
                <a:spcPts val="3174"/>
              </a:lnSpc>
            </a:pPr>
            <a:r>
              <a:rPr lang="en-US" sz="2300" spc="225">
                <a:solidFill>
                  <a:srgbClr val="231F20"/>
                </a:solidFill>
                <a:latin typeface="Open Sauce"/>
              </a:rPr>
              <a:t>Offsite exhibits in public libraries, government buildings, store windows</a:t>
            </a:r>
            <a:endParaRPr lang="en-US"/>
          </a:p>
          <a:p>
            <a:pPr>
              <a:lnSpc>
                <a:spcPts val="3174"/>
              </a:lnSpc>
            </a:pPr>
            <a:endParaRPr lang="en-US" sz="2300" spc="225">
              <a:solidFill>
                <a:srgbClr val="231F20"/>
              </a:solidFill>
              <a:latin typeface="Open Sauce"/>
            </a:endParaRPr>
          </a:p>
          <a:p>
            <a:pPr>
              <a:lnSpc>
                <a:spcPts val="3174"/>
              </a:lnSpc>
            </a:pPr>
            <a:r>
              <a:rPr lang="en-US" sz="2300" spc="225">
                <a:solidFill>
                  <a:srgbClr val="231F20"/>
                </a:solidFill>
                <a:latin typeface="Open Sauce"/>
              </a:rPr>
              <a:t>Applied for and </a:t>
            </a:r>
            <a:r>
              <a:rPr lang="en-US" sz="2300" spc="225">
                <a:solidFill>
                  <a:srgbClr val="231F20"/>
                </a:solidFill>
                <a:latin typeface="Open Sauce Bold"/>
              </a:rPr>
              <a:t>received 4 grants last year</a:t>
            </a:r>
          </a:p>
          <a:p>
            <a:pPr>
              <a:lnSpc>
                <a:spcPts val="3174"/>
              </a:lnSpc>
            </a:pPr>
            <a:endParaRPr lang="en-US" sz="2300" spc="225">
              <a:solidFill>
                <a:srgbClr val="231F20"/>
              </a:solidFill>
              <a:latin typeface="Open Sauce Bold"/>
            </a:endParaRPr>
          </a:p>
          <a:p>
            <a:pPr>
              <a:lnSpc>
                <a:spcPts val="3174"/>
              </a:lnSpc>
            </a:pPr>
            <a:endParaRPr lang="en-US" sz="2300" spc="225">
              <a:solidFill>
                <a:srgbClr val="231F20"/>
              </a:solidFill>
              <a:latin typeface="Open Sauce Bold"/>
            </a:endParaRPr>
          </a:p>
          <a:p>
            <a:pPr>
              <a:lnSpc>
                <a:spcPts val="3174"/>
              </a:lnSpc>
            </a:pPr>
            <a:r>
              <a:rPr lang="en-US" sz="2300" spc="225">
                <a:solidFill>
                  <a:srgbClr val="231F20"/>
                </a:solidFill>
                <a:latin typeface="Open Sauce"/>
              </a:rPr>
              <a:t>Received </a:t>
            </a:r>
            <a:r>
              <a:rPr lang="en-US" sz="2300" spc="225">
                <a:solidFill>
                  <a:srgbClr val="231F20"/>
                </a:solidFill>
                <a:latin typeface="Open Sauce Bold"/>
              </a:rPr>
              <a:t>5 awards for programming from OLHA</a:t>
            </a:r>
          </a:p>
          <a:p>
            <a:pPr>
              <a:lnSpc>
                <a:spcPts val="3174"/>
              </a:lnSpc>
            </a:pPr>
            <a:endParaRPr lang="en-US" sz="2300" spc="225">
              <a:solidFill>
                <a:srgbClr val="231F20"/>
              </a:solidFill>
              <a:latin typeface="Open Sauce Bold"/>
            </a:endParaRPr>
          </a:p>
        </p:txBody>
      </p:sp>
      <p:sp>
        <p:nvSpPr>
          <p:cNvPr id="28" name="TextBox 28"/>
          <p:cNvSpPr txBox="1"/>
          <p:nvPr/>
        </p:nvSpPr>
        <p:spPr>
          <a:xfrm>
            <a:off x="1285861" y="606840"/>
            <a:ext cx="11584557" cy="918404"/>
          </a:xfrm>
          <a:prstGeom prst="rect">
            <a:avLst/>
          </a:prstGeom>
        </p:spPr>
        <p:txBody>
          <a:bodyPr lIns="0" tIns="0" rIns="0" bIns="0" rtlCol="0" anchor="t">
            <a:spAutoFit/>
          </a:bodyPr>
          <a:lstStyle/>
          <a:p>
            <a:pPr marL="0" lvl="0" indent="0">
              <a:lnSpc>
                <a:spcPts val="6159"/>
              </a:lnSpc>
              <a:spcBef>
                <a:spcPct val="0"/>
              </a:spcBef>
            </a:pPr>
            <a:r>
              <a:rPr lang="en-US" sz="6221" spc="217">
                <a:solidFill>
                  <a:srgbClr val="140B60"/>
                </a:solidFill>
                <a:latin typeface="Codec Pro ExtraBold"/>
              </a:rPr>
              <a:t>History of Achievements</a:t>
            </a:r>
          </a:p>
        </p:txBody>
      </p:sp>
      <p:sp>
        <p:nvSpPr>
          <p:cNvPr id="29" name="TextBox 29"/>
          <p:cNvSpPr txBox="1"/>
          <p:nvPr/>
        </p:nvSpPr>
        <p:spPr>
          <a:xfrm>
            <a:off x="3269651" y="2192864"/>
            <a:ext cx="5576843" cy="6934591"/>
          </a:xfrm>
          <a:prstGeom prst="rect">
            <a:avLst/>
          </a:prstGeom>
        </p:spPr>
        <p:txBody>
          <a:bodyPr lIns="0" tIns="0" rIns="0" bIns="0" rtlCol="0" anchor="t">
            <a:spAutoFit/>
          </a:bodyPr>
          <a:lstStyle/>
          <a:p>
            <a:pPr>
              <a:lnSpc>
                <a:spcPts val="3174"/>
              </a:lnSpc>
            </a:pPr>
            <a:r>
              <a:rPr lang="en-US" sz="2300" spc="225" dirty="0">
                <a:solidFill>
                  <a:srgbClr val="231F20"/>
                </a:solidFill>
                <a:latin typeface="Open Sauce"/>
              </a:rPr>
              <a:t>Designed and delivered </a:t>
            </a:r>
            <a:r>
              <a:rPr lang="en-US" sz="2300" spc="225" dirty="0">
                <a:solidFill>
                  <a:srgbClr val="231F20"/>
                </a:solidFill>
                <a:latin typeface="Open Sauce Bold"/>
              </a:rPr>
              <a:t>10-11 Adult evening programs annually</a:t>
            </a:r>
            <a:endParaRPr lang="en-US" sz="2300" spc="225" dirty="0">
              <a:solidFill>
                <a:srgbClr val="231F20"/>
              </a:solidFill>
              <a:latin typeface="Open Sauce"/>
            </a:endParaRPr>
          </a:p>
          <a:p>
            <a:pPr marL="496570" lvl="1" indent="-248285">
              <a:lnSpc>
                <a:spcPts val="3174"/>
              </a:lnSpc>
              <a:buFont typeface="Arial"/>
              <a:buChar char="•"/>
            </a:pPr>
            <a:r>
              <a:rPr lang="en-US" sz="2300" spc="225" dirty="0">
                <a:solidFill>
                  <a:srgbClr val="231F20"/>
                </a:solidFill>
                <a:latin typeface="Open Sauce"/>
              </a:rPr>
              <a:t>Average attendance: 70-80</a:t>
            </a:r>
          </a:p>
          <a:p>
            <a:pPr>
              <a:lnSpc>
                <a:spcPts val="3174"/>
              </a:lnSpc>
            </a:pPr>
            <a:endParaRPr lang="en-US" sz="2300" spc="225" dirty="0">
              <a:solidFill>
                <a:srgbClr val="231F20"/>
              </a:solidFill>
              <a:latin typeface="Open Sauce"/>
            </a:endParaRPr>
          </a:p>
          <a:p>
            <a:pPr>
              <a:lnSpc>
                <a:spcPts val="3174"/>
              </a:lnSpc>
            </a:pPr>
            <a:r>
              <a:rPr lang="en-US" sz="2300" spc="225" dirty="0">
                <a:solidFill>
                  <a:srgbClr val="231F20"/>
                </a:solidFill>
                <a:latin typeface="Open Sauce"/>
              </a:rPr>
              <a:t>Completed </a:t>
            </a:r>
            <a:r>
              <a:rPr lang="en-US" sz="2300" spc="225" dirty="0">
                <a:solidFill>
                  <a:srgbClr val="231F20"/>
                </a:solidFill>
                <a:latin typeface="Open Sauce Bold"/>
              </a:rPr>
              <a:t>1 Oral History project and working 2 more</a:t>
            </a:r>
          </a:p>
          <a:p>
            <a:pPr>
              <a:lnSpc>
                <a:spcPts val="3174"/>
              </a:lnSpc>
            </a:pPr>
            <a:endParaRPr lang="en-US" sz="2300" spc="225" dirty="0">
              <a:solidFill>
                <a:srgbClr val="231F20"/>
              </a:solidFill>
              <a:latin typeface="Open Sauce Bold"/>
            </a:endParaRPr>
          </a:p>
          <a:p>
            <a:pPr>
              <a:lnSpc>
                <a:spcPts val="3174"/>
              </a:lnSpc>
            </a:pPr>
            <a:endParaRPr lang="en-US" sz="2300" spc="225" dirty="0">
              <a:solidFill>
                <a:srgbClr val="231F20"/>
              </a:solidFill>
              <a:latin typeface="Open Sauce Bold"/>
            </a:endParaRPr>
          </a:p>
          <a:p>
            <a:pPr>
              <a:lnSpc>
                <a:spcPts val="3174"/>
              </a:lnSpc>
            </a:pPr>
            <a:r>
              <a:rPr lang="en-US" sz="2300" b="1" spc="225" dirty="0">
                <a:solidFill>
                  <a:srgbClr val="231F20"/>
                </a:solidFill>
                <a:latin typeface="Open Sauce"/>
              </a:rPr>
              <a:t>Added 24 years of daily </a:t>
            </a:r>
            <a:r>
              <a:rPr lang="en-US" sz="2300" spc="225" dirty="0">
                <a:solidFill>
                  <a:srgbClr val="231F20"/>
                </a:solidFill>
                <a:latin typeface="Open Sauce Bold"/>
              </a:rPr>
              <a:t>newspaper and 11 Delaware City Directories </a:t>
            </a:r>
            <a:r>
              <a:rPr lang="en-US" sz="2300" spc="225" dirty="0">
                <a:solidFill>
                  <a:srgbClr val="231F20"/>
                </a:solidFill>
                <a:latin typeface="Open Sauce"/>
              </a:rPr>
              <a:t>to </a:t>
            </a:r>
            <a:r>
              <a:rPr lang="en-US" sz="2300" spc="225" dirty="0">
                <a:solidFill>
                  <a:srgbClr val="231F20"/>
                </a:solidFill>
                <a:latin typeface="Open Sauce Bold"/>
              </a:rPr>
              <a:t>Ohio Memory</a:t>
            </a:r>
          </a:p>
          <a:p>
            <a:pPr>
              <a:lnSpc>
                <a:spcPts val="3174"/>
              </a:lnSpc>
            </a:pPr>
            <a:endParaRPr lang="en-US" sz="2300" spc="225" dirty="0">
              <a:solidFill>
                <a:srgbClr val="231F20"/>
              </a:solidFill>
              <a:latin typeface="Open Sauce Bold"/>
            </a:endParaRPr>
          </a:p>
          <a:p>
            <a:pPr>
              <a:lnSpc>
                <a:spcPts val="3174"/>
              </a:lnSpc>
            </a:pPr>
            <a:endParaRPr lang="en-US" sz="2300" spc="225" dirty="0">
              <a:solidFill>
                <a:srgbClr val="231F20"/>
              </a:solidFill>
              <a:latin typeface="Open Sauce Bold"/>
            </a:endParaRPr>
          </a:p>
          <a:p>
            <a:pPr>
              <a:lnSpc>
                <a:spcPts val="3174"/>
              </a:lnSpc>
            </a:pPr>
            <a:r>
              <a:rPr lang="en-US" sz="2300" spc="225" dirty="0">
                <a:solidFill>
                  <a:srgbClr val="231F20"/>
                </a:solidFill>
                <a:latin typeface="Open Sauce Bold"/>
              </a:rPr>
              <a:t>Registered 26,000+ items </a:t>
            </a:r>
          </a:p>
          <a:p>
            <a:pPr>
              <a:lnSpc>
                <a:spcPts val="3174"/>
              </a:lnSpc>
            </a:pPr>
            <a:endParaRPr lang="en-US" sz="2300" spc="225" dirty="0">
              <a:solidFill>
                <a:srgbClr val="231F20"/>
              </a:solidFill>
              <a:latin typeface="Open Sauce Bold"/>
            </a:endParaRPr>
          </a:p>
          <a:p>
            <a:pPr>
              <a:lnSpc>
                <a:spcPts val="3174"/>
              </a:lnSpc>
            </a:pPr>
            <a:r>
              <a:rPr lang="en-US" sz="2300" spc="225" dirty="0">
                <a:solidFill>
                  <a:srgbClr val="231F20"/>
                </a:solidFill>
                <a:latin typeface="Open Sauce Bold"/>
              </a:rPr>
              <a:t>Placed 55 videos on YouTube</a:t>
            </a:r>
            <a:endParaRPr lang="en-US" dirty="0"/>
          </a:p>
        </p:txBody>
      </p:sp>
      <p:grpSp>
        <p:nvGrpSpPr>
          <p:cNvPr id="30" name="Group 30"/>
          <p:cNvGrpSpPr>
            <a:grpSpLocks noChangeAspect="1"/>
          </p:cNvGrpSpPr>
          <p:nvPr/>
        </p:nvGrpSpPr>
        <p:grpSpPr>
          <a:xfrm>
            <a:off x="16491865" y="415966"/>
            <a:ext cx="1225472" cy="1225467"/>
            <a:chOff x="0" y="0"/>
            <a:chExt cx="6350000" cy="6349975"/>
          </a:xfrm>
        </p:grpSpPr>
        <p:sp>
          <p:nvSpPr>
            <p:cNvPr id="31" name="Freeform 3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8"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32" name="TextBox 32"/>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2649815" y="2039072"/>
            <a:ext cx="12988370" cy="6208856"/>
            <a:chOff x="0" y="0"/>
            <a:chExt cx="3420805" cy="1635254"/>
          </a:xfrm>
        </p:grpSpPr>
        <p:sp>
          <p:nvSpPr>
            <p:cNvPr id="4" name="Freeform 4"/>
            <p:cNvSpPr/>
            <p:nvPr/>
          </p:nvSpPr>
          <p:spPr>
            <a:xfrm>
              <a:off x="0" y="0"/>
              <a:ext cx="3420806" cy="1635254"/>
            </a:xfrm>
            <a:custGeom>
              <a:avLst/>
              <a:gdLst/>
              <a:ahLst/>
              <a:cxnLst/>
              <a:rect l="l" t="t" r="r" b="b"/>
              <a:pathLst>
                <a:path w="3420806" h="1635254">
                  <a:moveTo>
                    <a:pt x="0" y="0"/>
                  </a:moveTo>
                  <a:lnTo>
                    <a:pt x="3420806" y="0"/>
                  </a:lnTo>
                  <a:lnTo>
                    <a:pt x="3420806" y="1635254"/>
                  </a:lnTo>
                  <a:lnTo>
                    <a:pt x="0" y="1635254"/>
                  </a:lnTo>
                  <a:close/>
                </a:path>
              </a:pathLst>
            </a:custGeom>
            <a:solidFill>
              <a:srgbClr val="000000">
                <a:alpha val="0"/>
              </a:srgbClr>
            </a:solidFill>
            <a:ln w="76200" cap="sq">
              <a:solidFill>
                <a:srgbClr val="99391B"/>
              </a:solidFill>
              <a:prstDash val="solid"/>
              <a:miter/>
            </a:ln>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3057"/>
                </a:lnSpc>
              </a:pPr>
              <a:endParaRPr/>
            </a:p>
          </p:txBody>
        </p:sp>
      </p:grpSp>
      <p:sp>
        <p:nvSpPr>
          <p:cNvPr id="6" name="TextBox 6"/>
          <p:cNvSpPr txBox="1"/>
          <p:nvPr/>
        </p:nvSpPr>
        <p:spPr>
          <a:xfrm>
            <a:off x="2741651" y="4159093"/>
            <a:ext cx="12804698" cy="2546941"/>
          </a:xfrm>
          <a:prstGeom prst="rect">
            <a:avLst/>
          </a:prstGeom>
        </p:spPr>
        <p:txBody>
          <a:bodyPr lIns="0" tIns="0" rIns="0" bIns="0" rtlCol="0" anchor="t">
            <a:spAutoFit/>
          </a:bodyPr>
          <a:lstStyle/>
          <a:p>
            <a:pPr algn="ctr">
              <a:lnSpc>
                <a:spcPts val="8994"/>
              </a:lnSpc>
            </a:pPr>
            <a:r>
              <a:rPr lang="en-US" sz="10707" spc="1049">
                <a:solidFill>
                  <a:srgbClr val="FFFFFF"/>
                </a:solidFill>
                <a:latin typeface="Codec Pro ExtraBold"/>
              </a:rPr>
              <a:t>RECRUITMENT PROCESS</a:t>
            </a:r>
          </a:p>
        </p:txBody>
      </p:sp>
      <p:sp>
        <p:nvSpPr>
          <p:cNvPr id="7" name="TextBox 7"/>
          <p:cNvSpPr txBox="1"/>
          <p:nvPr/>
        </p:nvSpPr>
        <p:spPr>
          <a:xfrm>
            <a:off x="4995836" y="6417112"/>
            <a:ext cx="8296328" cy="520695"/>
          </a:xfrm>
          <a:prstGeom prst="rect">
            <a:avLst/>
          </a:prstGeom>
        </p:spPr>
        <p:txBody>
          <a:bodyPr lIns="0" tIns="0" rIns="0" bIns="0" rtlCol="0" anchor="t">
            <a:spAutoFit/>
          </a:bodyPr>
          <a:lstStyle/>
          <a:p>
            <a:pPr algn="ctr">
              <a:lnSpc>
                <a:spcPts val="4216"/>
              </a:lnSpc>
            </a:pPr>
            <a:r>
              <a:rPr lang="en-US" sz="3055" spc="299">
                <a:solidFill>
                  <a:srgbClr val="F5FFF5"/>
                </a:solidFill>
                <a:latin typeface="Open Sauce"/>
              </a:rPr>
              <a:t>How we find our talent</a:t>
            </a:r>
          </a:p>
        </p:txBody>
      </p:sp>
      <p:grpSp>
        <p:nvGrpSpPr>
          <p:cNvPr id="8" name="Group 8"/>
          <p:cNvGrpSpPr>
            <a:grpSpLocks noChangeAspect="1"/>
          </p:cNvGrpSpPr>
          <p:nvPr/>
        </p:nvGrpSpPr>
        <p:grpSpPr>
          <a:xfrm>
            <a:off x="16491865" y="415966"/>
            <a:ext cx="1225472" cy="1225467"/>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10" name="TextBox 10"/>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FFFFFF"/>
                </a:solidFill>
                <a:latin typeface="Open Sauce"/>
              </a:rP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870418" y="1051755"/>
            <a:ext cx="4388882" cy="0"/>
          </a:xfrm>
          <a:prstGeom prst="line">
            <a:avLst/>
          </a:prstGeom>
          <a:ln w="38100" cap="flat">
            <a:solidFill>
              <a:srgbClr val="99391B"/>
            </a:solidFill>
            <a:prstDash val="solid"/>
            <a:headEnd type="none" w="sm" len="sm"/>
            <a:tailEnd type="none" w="sm" len="sm"/>
          </a:ln>
        </p:spPr>
        <p:txBody>
          <a:bodyPr/>
          <a:lstStyle/>
          <a:p>
            <a:endParaRPr lang="en-US"/>
          </a:p>
        </p:txBody>
      </p:sp>
      <p:grpSp>
        <p:nvGrpSpPr>
          <p:cNvPr id="3" name="Group 3"/>
          <p:cNvGrpSpPr/>
          <p:nvPr/>
        </p:nvGrpSpPr>
        <p:grpSpPr>
          <a:xfrm rot="-10800000">
            <a:off x="-725074" y="8245959"/>
            <a:ext cx="10482206" cy="1151164"/>
            <a:chOff x="0" y="0"/>
            <a:chExt cx="2760746" cy="303187"/>
          </a:xfrm>
        </p:grpSpPr>
        <p:sp>
          <p:nvSpPr>
            <p:cNvPr id="4" name="Freeform 4"/>
            <p:cNvSpPr/>
            <p:nvPr/>
          </p:nvSpPr>
          <p:spPr>
            <a:xfrm>
              <a:off x="0" y="0"/>
              <a:ext cx="2760746" cy="303187"/>
            </a:xfrm>
            <a:custGeom>
              <a:avLst/>
              <a:gdLst/>
              <a:ahLst/>
              <a:cxnLst/>
              <a:rect l="l" t="t" r="r" b="b"/>
              <a:pathLst>
                <a:path w="2760746" h="303187">
                  <a:moveTo>
                    <a:pt x="203200" y="0"/>
                  </a:moveTo>
                  <a:lnTo>
                    <a:pt x="2760746" y="0"/>
                  </a:lnTo>
                  <a:lnTo>
                    <a:pt x="2557546" y="303187"/>
                  </a:lnTo>
                  <a:lnTo>
                    <a:pt x="0" y="303187"/>
                  </a:lnTo>
                  <a:lnTo>
                    <a:pt x="203200" y="0"/>
                  </a:lnTo>
                  <a:close/>
                </a:path>
              </a:pathLst>
            </a:custGeom>
            <a:solidFill>
              <a:srgbClr val="140B60"/>
            </a:solidFill>
          </p:spPr>
          <p:txBody>
            <a:bodyPr/>
            <a:lstStyle/>
            <a:p>
              <a:endParaRPr lang="en-US"/>
            </a:p>
          </p:txBody>
        </p:sp>
        <p:sp>
          <p:nvSpPr>
            <p:cNvPr id="5" name="TextBox 5"/>
            <p:cNvSpPr txBox="1"/>
            <p:nvPr/>
          </p:nvSpPr>
          <p:spPr>
            <a:xfrm>
              <a:off x="101600" y="-19050"/>
              <a:ext cx="609600" cy="628650"/>
            </a:xfrm>
            <a:prstGeom prst="rect">
              <a:avLst/>
            </a:prstGeom>
          </p:spPr>
          <p:txBody>
            <a:bodyPr lIns="50800" tIns="50800" rIns="50800" bIns="50800" rtlCol="0" anchor="ctr"/>
            <a:lstStyle/>
            <a:p>
              <a:pPr algn="ctr">
                <a:lnSpc>
                  <a:spcPts val="2859"/>
                </a:lnSpc>
              </a:pPr>
              <a:endParaRPr/>
            </a:p>
          </p:txBody>
        </p:sp>
      </p:grpSp>
      <p:sp>
        <p:nvSpPr>
          <p:cNvPr id="6" name="Freeform 6"/>
          <p:cNvSpPr/>
          <p:nvPr/>
        </p:nvSpPr>
        <p:spPr>
          <a:xfrm>
            <a:off x="10328632" y="4220536"/>
            <a:ext cx="7597370" cy="4802935"/>
          </a:xfrm>
          <a:custGeom>
            <a:avLst/>
            <a:gdLst/>
            <a:ahLst/>
            <a:cxnLst/>
            <a:rect l="l" t="t" r="r" b="b"/>
            <a:pathLst>
              <a:path w="7597370" h="4802935">
                <a:moveTo>
                  <a:pt x="0" y="0"/>
                </a:moveTo>
                <a:lnTo>
                  <a:pt x="7597371" y="0"/>
                </a:lnTo>
                <a:lnTo>
                  <a:pt x="7597371" y="4802935"/>
                </a:lnTo>
                <a:lnTo>
                  <a:pt x="0" y="4802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7" name="Group 7"/>
          <p:cNvGrpSpPr/>
          <p:nvPr/>
        </p:nvGrpSpPr>
        <p:grpSpPr>
          <a:xfrm>
            <a:off x="1028700" y="1869327"/>
            <a:ext cx="2586038" cy="258603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391B"/>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4159"/>
                </a:lnSpc>
              </a:pPr>
              <a:r>
                <a:rPr lang="en-US" sz="3199">
                  <a:solidFill>
                    <a:srgbClr val="FFFFFF"/>
                  </a:solidFill>
                  <a:latin typeface="Open Sauce Bold"/>
                </a:rPr>
                <a:t>Bring a positive attitude</a:t>
              </a:r>
            </a:p>
          </p:txBody>
        </p:sp>
      </p:grpSp>
      <p:sp>
        <p:nvSpPr>
          <p:cNvPr id="10" name="TextBox 10"/>
          <p:cNvSpPr txBox="1"/>
          <p:nvPr/>
        </p:nvSpPr>
        <p:spPr>
          <a:xfrm>
            <a:off x="4159482" y="5187388"/>
            <a:ext cx="8127839" cy="1705106"/>
          </a:xfrm>
          <a:prstGeom prst="rect">
            <a:avLst/>
          </a:prstGeom>
        </p:spPr>
        <p:txBody>
          <a:bodyPr lIns="0" tIns="0" rIns="0" bIns="0" rtlCol="0" anchor="t">
            <a:spAutoFit/>
          </a:bodyPr>
          <a:lstStyle/>
          <a:p>
            <a:pPr>
              <a:lnSpc>
                <a:spcPts val="3442"/>
              </a:lnSpc>
            </a:pPr>
            <a:r>
              <a:rPr lang="en-US" sz="2494" spc="244">
                <a:solidFill>
                  <a:srgbClr val="231F20"/>
                </a:solidFill>
                <a:latin typeface="Open Sauce"/>
              </a:rPr>
              <a:t>Job descriptions for positions</a:t>
            </a:r>
          </a:p>
          <a:p>
            <a:pPr marL="538514" lvl="1" indent="-269257">
              <a:lnSpc>
                <a:spcPts val="3442"/>
              </a:lnSpc>
              <a:buFont typeface="Arial"/>
              <a:buChar char="•"/>
            </a:pPr>
            <a:r>
              <a:rPr lang="en-US" sz="2494" spc="244">
                <a:solidFill>
                  <a:srgbClr val="231F20"/>
                </a:solidFill>
                <a:latin typeface="Open Sauce"/>
              </a:rPr>
              <a:t>What do you want them to do?</a:t>
            </a:r>
          </a:p>
          <a:p>
            <a:pPr marL="538514" lvl="1" indent="-269257">
              <a:lnSpc>
                <a:spcPts val="3442"/>
              </a:lnSpc>
              <a:buFont typeface="Arial"/>
              <a:buChar char="•"/>
            </a:pPr>
            <a:r>
              <a:rPr lang="en-US" sz="2494" spc="244">
                <a:solidFill>
                  <a:srgbClr val="231F20"/>
                </a:solidFill>
                <a:latin typeface="Open Sauce"/>
              </a:rPr>
              <a:t>What skills do they need?</a:t>
            </a:r>
          </a:p>
          <a:p>
            <a:pPr marL="538514" lvl="1" indent="-269257">
              <a:lnSpc>
                <a:spcPts val="3442"/>
              </a:lnSpc>
              <a:buFont typeface="Arial"/>
              <a:buChar char="•"/>
            </a:pPr>
            <a:r>
              <a:rPr lang="en-US" sz="2494" spc="244">
                <a:solidFill>
                  <a:srgbClr val="231F20"/>
                </a:solidFill>
                <a:latin typeface="Open Sauce"/>
              </a:rPr>
              <a:t>How much time will it take?</a:t>
            </a:r>
          </a:p>
        </p:txBody>
      </p:sp>
      <p:sp>
        <p:nvSpPr>
          <p:cNvPr id="11" name="TextBox 11"/>
          <p:cNvSpPr txBox="1"/>
          <p:nvPr/>
        </p:nvSpPr>
        <p:spPr>
          <a:xfrm>
            <a:off x="1285861" y="606840"/>
            <a:ext cx="11584557" cy="918404"/>
          </a:xfrm>
          <a:prstGeom prst="rect">
            <a:avLst/>
          </a:prstGeom>
        </p:spPr>
        <p:txBody>
          <a:bodyPr lIns="0" tIns="0" rIns="0" bIns="0" rtlCol="0" anchor="t">
            <a:spAutoFit/>
          </a:bodyPr>
          <a:lstStyle/>
          <a:p>
            <a:pPr marL="0" lvl="0" indent="0">
              <a:lnSpc>
                <a:spcPts val="6159"/>
              </a:lnSpc>
              <a:spcBef>
                <a:spcPct val="0"/>
              </a:spcBef>
            </a:pPr>
            <a:r>
              <a:rPr lang="en-US" sz="6221" spc="217">
                <a:solidFill>
                  <a:srgbClr val="140B60"/>
                </a:solidFill>
                <a:latin typeface="Codec Pro ExtraBold"/>
              </a:rPr>
              <a:t>Recruiting Prep</a:t>
            </a:r>
          </a:p>
        </p:txBody>
      </p:sp>
      <p:sp>
        <p:nvSpPr>
          <p:cNvPr id="12" name="TextBox 12"/>
          <p:cNvSpPr txBox="1"/>
          <p:nvPr/>
        </p:nvSpPr>
        <p:spPr>
          <a:xfrm>
            <a:off x="4159482" y="2395518"/>
            <a:ext cx="12393678" cy="1486031"/>
          </a:xfrm>
          <a:prstGeom prst="rect">
            <a:avLst/>
          </a:prstGeom>
        </p:spPr>
        <p:txBody>
          <a:bodyPr lIns="0" tIns="0" rIns="0" bIns="0" rtlCol="0" anchor="t">
            <a:spAutoFit/>
          </a:bodyPr>
          <a:lstStyle/>
          <a:p>
            <a:pPr>
              <a:lnSpc>
                <a:spcPts val="3442"/>
              </a:lnSpc>
            </a:pPr>
            <a:r>
              <a:rPr lang="en-US" sz="2494" spc="244">
                <a:solidFill>
                  <a:srgbClr val="231F20"/>
                </a:solidFill>
                <a:latin typeface="Open Sauce"/>
              </a:rPr>
              <a:t>“We want you”</a:t>
            </a:r>
          </a:p>
          <a:p>
            <a:pPr>
              <a:lnSpc>
                <a:spcPts val="1671"/>
              </a:lnSpc>
            </a:pPr>
            <a:endParaRPr lang="en-US" sz="2494" spc="244">
              <a:solidFill>
                <a:srgbClr val="231F20"/>
              </a:solidFill>
              <a:latin typeface="Open Sauce"/>
            </a:endParaRPr>
          </a:p>
          <a:p>
            <a:pPr>
              <a:lnSpc>
                <a:spcPts val="3442"/>
              </a:lnSpc>
            </a:pPr>
            <a:r>
              <a:rPr lang="en-US" sz="2494" spc="244">
                <a:solidFill>
                  <a:srgbClr val="231F20"/>
                </a:solidFill>
                <a:latin typeface="Open Sauce"/>
              </a:rPr>
              <a:t>“If you want to volunteer, we will search for positions where you can contribute and flourish”</a:t>
            </a:r>
          </a:p>
        </p:txBody>
      </p:sp>
      <p:sp>
        <p:nvSpPr>
          <p:cNvPr id="13" name="TextBox 13"/>
          <p:cNvSpPr txBox="1"/>
          <p:nvPr/>
        </p:nvSpPr>
        <p:spPr>
          <a:xfrm>
            <a:off x="1647603" y="8591036"/>
            <a:ext cx="6365873" cy="432435"/>
          </a:xfrm>
          <a:prstGeom prst="rect">
            <a:avLst/>
          </a:prstGeom>
        </p:spPr>
        <p:txBody>
          <a:bodyPr lIns="0" tIns="0" rIns="0" bIns="0" rtlCol="0" anchor="t">
            <a:spAutoFit/>
          </a:bodyPr>
          <a:lstStyle/>
          <a:p>
            <a:pPr algn="ctr">
              <a:lnSpc>
                <a:spcPts val="3509"/>
              </a:lnSpc>
              <a:spcBef>
                <a:spcPct val="0"/>
              </a:spcBef>
            </a:pPr>
            <a:r>
              <a:rPr lang="en-US" sz="2699">
                <a:solidFill>
                  <a:srgbClr val="FFFFFF"/>
                </a:solidFill>
                <a:latin typeface="Open Sauce Bold"/>
              </a:rPr>
              <a:t>Be open, sharing, flexible, and listen!</a:t>
            </a:r>
          </a:p>
        </p:txBody>
      </p:sp>
      <p:grpSp>
        <p:nvGrpSpPr>
          <p:cNvPr id="14" name="Group 14"/>
          <p:cNvGrpSpPr/>
          <p:nvPr/>
        </p:nvGrpSpPr>
        <p:grpSpPr>
          <a:xfrm>
            <a:off x="1028700" y="4798265"/>
            <a:ext cx="2586038" cy="258603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391B"/>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4159"/>
                </a:lnSpc>
              </a:pPr>
              <a:r>
                <a:rPr lang="en-US" sz="3199">
                  <a:solidFill>
                    <a:srgbClr val="FFFFFF"/>
                  </a:solidFill>
                  <a:latin typeface="Open Sauce Bold"/>
                </a:rPr>
                <a:t>Know what you need</a:t>
              </a:r>
            </a:p>
          </p:txBody>
        </p:sp>
      </p:grpSp>
      <p:sp>
        <p:nvSpPr>
          <p:cNvPr id="17" name="AutoShape 17"/>
          <p:cNvSpPr/>
          <p:nvPr/>
        </p:nvSpPr>
        <p:spPr>
          <a:xfrm>
            <a:off x="3888019" y="1869327"/>
            <a:ext cx="0" cy="2586037"/>
          </a:xfrm>
          <a:prstGeom prst="line">
            <a:avLst/>
          </a:prstGeom>
          <a:ln w="104775" cap="rnd">
            <a:solidFill>
              <a:srgbClr val="140B60"/>
            </a:solidFill>
            <a:prstDash val="solid"/>
            <a:headEnd type="none" w="sm" len="sm"/>
            <a:tailEnd type="none" w="sm" len="sm"/>
          </a:ln>
        </p:spPr>
        <p:txBody>
          <a:bodyPr/>
          <a:lstStyle/>
          <a:p>
            <a:endParaRPr lang="en-US"/>
          </a:p>
        </p:txBody>
      </p:sp>
      <p:sp>
        <p:nvSpPr>
          <p:cNvPr id="18" name="AutoShape 18"/>
          <p:cNvSpPr/>
          <p:nvPr/>
        </p:nvSpPr>
        <p:spPr>
          <a:xfrm>
            <a:off x="3888019" y="4798265"/>
            <a:ext cx="0" cy="2586037"/>
          </a:xfrm>
          <a:prstGeom prst="line">
            <a:avLst/>
          </a:prstGeom>
          <a:ln w="104775" cap="rnd">
            <a:solidFill>
              <a:srgbClr val="140B60"/>
            </a:solidFill>
            <a:prstDash val="solid"/>
            <a:headEnd type="none" w="sm" len="sm"/>
            <a:tailEnd type="none" w="sm" len="sm"/>
          </a:ln>
        </p:spPr>
        <p:txBody>
          <a:bodyPr/>
          <a:lstStyle/>
          <a:p>
            <a:endParaRPr lang="en-US"/>
          </a:p>
        </p:txBody>
      </p:sp>
      <p:grpSp>
        <p:nvGrpSpPr>
          <p:cNvPr id="19" name="Group 19"/>
          <p:cNvGrpSpPr>
            <a:grpSpLocks noChangeAspect="1"/>
          </p:cNvGrpSpPr>
          <p:nvPr/>
        </p:nvGrpSpPr>
        <p:grpSpPr>
          <a:xfrm>
            <a:off x="16491865" y="415966"/>
            <a:ext cx="1225472" cy="1225467"/>
            <a:chOff x="0" y="0"/>
            <a:chExt cx="6350000" cy="6349975"/>
          </a:xfrm>
        </p:grpSpPr>
        <p:sp>
          <p:nvSpPr>
            <p:cNvPr id="20" name="Freeform 2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21" name="TextBox 21"/>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870418" y="1051755"/>
            <a:ext cx="4388882" cy="0"/>
          </a:xfrm>
          <a:prstGeom prst="line">
            <a:avLst/>
          </a:prstGeom>
          <a:ln w="38100" cap="flat">
            <a:solidFill>
              <a:srgbClr val="99391B"/>
            </a:solidFill>
            <a:prstDash val="solid"/>
            <a:headEnd type="none" w="sm" len="sm"/>
            <a:tailEnd type="none" w="sm" len="sm"/>
          </a:ln>
        </p:spPr>
        <p:txBody>
          <a:bodyPr/>
          <a:lstStyle/>
          <a:p>
            <a:endParaRPr lang="en-US"/>
          </a:p>
        </p:txBody>
      </p:sp>
      <p:sp>
        <p:nvSpPr>
          <p:cNvPr id="3" name="Freeform 3"/>
          <p:cNvSpPr/>
          <p:nvPr/>
        </p:nvSpPr>
        <p:spPr>
          <a:xfrm>
            <a:off x="13079968" y="1385697"/>
            <a:ext cx="3659533" cy="4048120"/>
          </a:xfrm>
          <a:custGeom>
            <a:avLst/>
            <a:gdLst/>
            <a:ahLst/>
            <a:cxnLst/>
            <a:rect l="l" t="t" r="r" b="b"/>
            <a:pathLst>
              <a:path w="3659533" h="4048120">
                <a:moveTo>
                  <a:pt x="0" y="0"/>
                </a:moveTo>
                <a:lnTo>
                  <a:pt x="3659533" y="0"/>
                </a:lnTo>
                <a:lnTo>
                  <a:pt x="3659533" y="4048120"/>
                </a:lnTo>
                <a:lnTo>
                  <a:pt x="0" y="4048120"/>
                </a:lnTo>
                <a:lnTo>
                  <a:pt x="0" y="0"/>
                </a:lnTo>
                <a:close/>
              </a:path>
            </a:pathLst>
          </a:custGeom>
          <a:blipFill>
            <a:blip r:embed="rId2" cstate="email">
              <a:extLst>
                <a:ext uri="{28A0092B-C50C-407E-A947-70E740481C1C}">
                  <a14:useLocalDpi xmlns:a14="http://schemas.microsoft.com/office/drawing/2010/main"/>
                </a:ext>
              </a:extLst>
            </a:blip>
            <a:stretch>
              <a:fillRect/>
            </a:stretch>
          </a:blipFill>
          <a:ln w="28575" cap="sq">
            <a:solidFill>
              <a:srgbClr val="140B60"/>
            </a:solidFill>
            <a:prstDash val="solid"/>
            <a:miter/>
          </a:ln>
        </p:spPr>
        <p:txBody>
          <a:bodyPr/>
          <a:lstStyle/>
          <a:p>
            <a:endParaRPr lang="en-US"/>
          </a:p>
        </p:txBody>
      </p:sp>
      <p:sp>
        <p:nvSpPr>
          <p:cNvPr id="4" name="Freeform 4"/>
          <p:cNvSpPr/>
          <p:nvPr/>
        </p:nvSpPr>
        <p:spPr>
          <a:xfrm>
            <a:off x="13079968" y="5748709"/>
            <a:ext cx="4148697" cy="4154054"/>
          </a:xfrm>
          <a:custGeom>
            <a:avLst/>
            <a:gdLst/>
            <a:ahLst/>
            <a:cxnLst/>
            <a:rect l="l" t="t" r="r" b="b"/>
            <a:pathLst>
              <a:path w="4148697" h="4154054">
                <a:moveTo>
                  <a:pt x="0" y="0"/>
                </a:moveTo>
                <a:lnTo>
                  <a:pt x="4148697" y="0"/>
                </a:lnTo>
                <a:lnTo>
                  <a:pt x="4148697" y="4154054"/>
                </a:lnTo>
                <a:lnTo>
                  <a:pt x="0" y="4154054"/>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1657518" y="1768098"/>
            <a:ext cx="1395625" cy="139562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391B"/>
            </a:solidFill>
          </p:spPr>
          <p:txBody>
            <a:bodyPr/>
            <a:lstStyle/>
            <a:p>
              <a:endParaRPr lang="en-US"/>
            </a:p>
          </p:txBody>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1792111" y="1906075"/>
            <a:ext cx="1126439" cy="1097766"/>
          </a:xfrm>
          <a:custGeom>
            <a:avLst/>
            <a:gdLst/>
            <a:ahLst/>
            <a:cxnLst/>
            <a:rect l="l" t="t" r="r" b="b"/>
            <a:pathLst>
              <a:path w="1126439" h="1097766">
                <a:moveTo>
                  <a:pt x="0" y="0"/>
                </a:moveTo>
                <a:lnTo>
                  <a:pt x="1126438" y="0"/>
                </a:lnTo>
                <a:lnTo>
                  <a:pt x="1126438" y="1097766"/>
                </a:lnTo>
                <a:lnTo>
                  <a:pt x="0" y="10977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9" name="Group 9"/>
          <p:cNvGrpSpPr/>
          <p:nvPr/>
        </p:nvGrpSpPr>
        <p:grpSpPr>
          <a:xfrm>
            <a:off x="1657518" y="5789287"/>
            <a:ext cx="1395625" cy="139562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391B"/>
            </a:solidFill>
          </p:spPr>
          <p:txBody>
            <a:bodyPr/>
            <a:lstStyle/>
            <a:p>
              <a:endParaRPr lang="en-US"/>
            </a:p>
          </p:txBody>
        </p:sp>
        <p:sp>
          <p:nvSpPr>
            <p:cNvPr id="11" name="TextBox 1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12" name="Group 12"/>
          <p:cNvGrpSpPr/>
          <p:nvPr/>
        </p:nvGrpSpPr>
        <p:grpSpPr>
          <a:xfrm>
            <a:off x="1657518" y="7565912"/>
            <a:ext cx="1395625" cy="139562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391B"/>
            </a:solidFill>
          </p:spPr>
          <p:txBody>
            <a:bodyPr/>
            <a:lstStyle/>
            <a:p>
              <a:endParaRPr lang="en-US"/>
            </a:p>
          </p:txBody>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5" name="Freeform 15"/>
          <p:cNvSpPr/>
          <p:nvPr/>
        </p:nvSpPr>
        <p:spPr>
          <a:xfrm>
            <a:off x="1892679" y="6135485"/>
            <a:ext cx="925302" cy="703230"/>
          </a:xfrm>
          <a:custGeom>
            <a:avLst/>
            <a:gdLst/>
            <a:ahLst/>
            <a:cxnLst/>
            <a:rect l="l" t="t" r="r" b="b"/>
            <a:pathLst>
              <a:path w="925302" h="703230">
                <a:moveTo>
                  <a:pt x="0" y="0"/>
                </a:moveTo>
                <a:lnTo>
                  <a:pt x="925302" y="0"/>
                </a:lnTo>
                <a:lnTo>
                  <a:pt x="925302" y="703230"/>
                </a:lnTo>
                <a:lnTo>
                  <a:pt x="0" y="7032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TextBox 16"/>
          <p:cNvSpPr txBox="1"/>
          <p:nvPr/>
        </p:nvSpPr>
        <p:spPr>
          <a:xfrm>
            <a:off x="3261794" y="1739523"/>
            <a:ext cx="8633402" cy="4068871"/>
          </a:xfrm>
          <a:prstGeom prst="rect">
            <a:avLst/>
          </a:prstGeom>
        </p:spPr>
        <p:txBody>
          <a:bodyPr lIns="0" tIns="0" rIns="0" bIns="0" rtlCol="0" anchor="t">
            <a:spAutoFit/>
          </a:bodyPr>
          <a:lstStyle/>
          <a:p>
            <a:pPr>
              <a:lnSpc>
                <a:spcPts val="3174"/>
              </a:lnSpc>
            </a:pPr>
            <a:r>
              <a:rPr lang="en-US" sz="2300" spc="225">
                <a:solidFill>
                  <a:srgbClr val="231F20"/>
                </a:solidFill>
                <a:latin typeface="Open Sauce Bold"/>
              </a:rPr>
              <a:t>Advertise</a:t>
            </a:r>
          </a:p>
          <a:p>
            <a:pPr marL="496570" lvl="1" indent="-248285">
              <a:lnSpc>
                <a:spcPts val="3174"/>
              </a:lnSpc>
              <a:buFont typeface="Arial"/>
              <a:buChar char="•"/>
            </a:pPr>
            <a:r>
              <a:rPr lang="en-US" sz="2300" spc="225">
                <a:solidFill>
                  <a:srgbClr val="231F20"/>
                </a:solidFill>
                <a:latin typeface="Open Sauce"/>
              </a:rPr>
              <a:t>Social Media – Facebook, Website</a:t>
            </a:r>
          </a:p>
          <a:p>
            <a:pPr marL="496570" lvl="1" indent="-248285">
              <a:lnSpc>
                <a:spcPts val="3174"/>
              </a:lnSpc>
              <a:buFont typeface="Arial"/>
              <a:buChar char="•"/>
            </a:pPr>
            <a:r>
              <a:rPr lang="en-US" sz="2300" spc="225">
                <a:solidFill>
                  <a:srgbClr val="231F20"/>
                </a:solidFill>
                <a:latin typeface="Open Sauce"/>
              </a:rPr>
              <a:t>In organizational publications</a:t>
            </a:r>
          </a:p>
          <a:p>
            <a:pPr marL="496570" lvl="1" indent="-248285">
              <a:lnSpc>
                <a:spcPts val="3174"/>
              </a:lnSpc>
              <a:buFont typeface="Arial"/>
              <a:buChar char="•"/>
            </a:pPr>
            <a:r>
              <a:rPr lang="en-US" sz="2300" spc="225">
                <a:solidFill>
                  <a:srgbClr val="231F20"/>
                </a:solidFill>
                <a:latin typeface="Open Sauce"/>
              </a:rPr>
              <a:t>DCHS Insider – a publication for DCHS Volunteers</a:t>
            </a:r>
          </a:p>
          <a:p>
            <a:pPr marL="496570" lvl="1" indent="-248285">
              <a:lnSpc>
                <a:spcPts val="3174"/>
              </a:lnSpc>
              <a:buFont typeface="Arial"/>
              <a:buChar char="•"/>
            </a:pPr>
            <a:r>
              <a:rPr lang="en-US" sz="2300" spc="225">
                <a:solidFill>
                  <a:srgbClr val="231F20"/>
                </a:solidFill>
                <a:latin typeface="Open Sauce"/>
              </a:rPr>
              <a:t>On community sites- Volunteer Connection – Delaware County</a:t>
            </a:r>
          </a:p>
          <a:p>
            <a:pPr marL="496570" lvl="1" indent="-248285">
              <a:lnSpc>
                <a:spcPts val="3174"/>
              </a:lnSpc>
              <a:buFont typeface="Arial"/>
              <a:buChar char="•"/>
            </a:pPr>
            <a:r>
              <a:rPr lang="en-US" sz="2300" spc="225">
                <a:solidFill>
                  <a:srgbClr val="231F20"/>
                </a:solidFill>
                <a:latin typeface="Open Sauce"/>
              </a:rPr>
              <a:t>At DCHS activities</a:t>
            </a:r>
          </a:p>
          <a:p>
            <a:pPr marL="496570" lvl="1" indent="-248285">
              <a:lnSpc>
                <a:spcPts val="3174"/>
              </a:lnSpc>
              <a:buFont typeface="Arial"/>
              <a:buChar char="•"/>
            </a:pPr>
            <a:r>
              <a:rPr lang="en-US" sz="2300" spc="225">
                <a:solidFill>
                  <a:srgbClr val="231F20"/>
                </a:solidFill>
                <a:latin typeface="Open Sauce"/>
              </a:rPr>
              <a:t>Monthly programs</a:t>
            </a:r>
          </a:p>
          <a:p>
            <a:pPr marL="496570" lvl="1" indent="-248285">
              <a:lnSpc>
                <a:spcPts val="3174"/>
              </a:lnSpc>
              <a:buFont typeface="Arial"/>
              <a:buChar char="•"/>
            </a:pPr>
            <a:r>
              <a:rPr lang="en-US" sz="2300" spc="225">
                <a:solidFill>
                  <a:srgbClr val="231F20"/>
                </a:solidFill>
                <a:latin typeface="Open Sauce"/>
              </a:rPr>
              <a:t>When our museums/facilities are open</a:t>
            </a:r>
          </a:p>
        </p:txBody>
      </p:sp>
      <p:sp>
        <p:nvSpPr>
          <p:cNvPr id="17" name="TextBox 17"/>
          <p:cNvSpPr txBox="1"/>
          <p:nvPr/>
        </p:nvSpPr>
        <p:spPr>
          <a:xfrm>
            <a:off x="1285861" y="606840"/>
            <a:ext cx="11584557" cy="918404"/>
          </a:xfrm>
          <a:prstGeom prst="rect">
            <a:avLst/>
          </a:prstGeom>
        </p:spPr>
        <p:txBody>
          <a:bodyPr lIns="0" tIns="0" rIns="0" bIns="0" rtlCol="0" anchor="t">
            <a:spAutoFit/>
          </a:bodyPr>
          <a:lstStyle/>
          <a:p>
            <a:pPr marL="0" lvl="0" indent="0">
              <a:lnSpc>
                <a:spcPts val="6159"/>
              </a:lnSpc>
              <a:spcBef>
                <a:spcPct val="0"/>
              </a:spcBef>
            </a:pPr>
            <a:r>
              <a:rPr lang="en-US" sz="6221" spc="217">
                <a:solidFill>
                  <a:srgbClr val="140B60"/>
                </a:solidFill>
                <a:latin typeface="Codec Pro ExtraBold"/>
              </a:rPr>
              <a:t>Finding People</a:t>
            </a:r>
          </a:p>
        </p:txBody>
      </p:sp>
      <p:sp>
        <p:nvSpPr>
          <p:cNvPr id="18" name="TextBox 18"/>
          <p:cNvSpPr txBox="1"/>
          <p:nvPr/>
        </p:nvSpPr>
        <p:spPr>
          <a:xfrm>
            <a:off x="3272184" y="5832786"/>
            <a:ext cx="8257474" cy="2017027"/>
          </a:xfrm>
          <a:prstGeom prst="rect">
            <a:avLst/>
          </a:prstGeom>
        </p:spPr>
        <p:txBody>
          <a:bodyPr wrap="square" lIns="0" tIns="0" rIns="0" bIns="0" rtlCol="0" anchor="t">
            <a:spAutoFit/>
          </a:bodyPr>
          <a:lstStyle/>
          <a:p>
            <a:pPr>
              <a:lnSpc>
                <a:spcPts val="3174"/>
              </a:lnSpc>
            </a:pPr>
            <a:r>
              <a:rPr lang="en-US" sz="2300" spc="225">
                <a:solidFill>
                  <a:srgbClr val="231F20"/>
                </a:solidFill>
                <a:latin typeface="Open Sauce Bold"/>
              </a:rPr>
              <a:t>Community Outreach</a:t>
            </a:r>
          </a:p>
          <a:p>
            <a:pPr marL="342900" indent="-342900">
              <a:lnSpc>
                <a:spcPts val="3174"/>
              </a:lnSpc>
              <a:buFont typeface="Arial"/>
              <a:buChar char="•"/>
            </a:pPr>
            <a:r>
              <a:rPr lang="en-US" sz="2300" spc="225">
                <a:solidFill>
                  <a:srgbClr val="231F20"/>
                </a:solidFill>
                <a:latin typeface="Open Sauce"/>
              </a:rPr>
              <a:t>Have booths and distribute Volunteer Brochures at community events.</a:t>
            </a:r>
          </a:p>
          <a:p>
            <a:pPr marL="342900" indent="-342900">
              <a:lnSpc>
                <a:spcPts val="3174"/>
              </a:lnSpc>
              <a:buFont typeface="Arial"/>
              <a:buChar char="•"/>
            </a:pPr>
            <a:r>
              <a:rPr lang="en-US" sz="2300" spc="225">
                <a:solidFill>
                  <a:srgbClr val="231F20"/>
                </a:solidFill>
                <a:latin typeface="Open Sauce"/>
              </a:rPr>
              <a:t>Be members of and participate in other community organizations</a:t>
            </a:r>
          </a:p>
        </p:txBody>
      </p:sp>
      <p:sp>
        <p:nvSpPr>
          <p:cNvPr id="19" name="TextBox 19"/>
          <p:cNvSpPr txBox="1"/>
          <p:nvPr/>
        </p:nvSpPr>
        <p:spPr>
          <a:xfrm>
            <a:off x="3281912" y="8061413"/>
            <a:ext cx="7592456" cy="376047"/>
          </a:xfrm>
          <a:prstGeom prst="rect">
            <a:avLst/>
          </a:prstGeom>
        </p:spPr>
        <p:txBody>
          <a:bodyPr lIns="0" tIns="0" rIns="0" bIns="0" rtlCol="0" anchor="t">
            <a:spAutoFit/>
          </a:bodyPr>
          <a:lstStyle/>
          <a:p>
            <a:pPr>
              <a:lnSpc>
                <a:spcPts val="3174"/>
              </a:lnSpc>
            </a:pPr>
            <a:r>
              <a:rPr lang="en-US" sz="2300" spc="225">
                <a:solidFill>
                  <a:srgbClr val="231F20"/>
                </a:solidFill>
                <a:latin typeface="Open Sauce Bold"/>
              </a:rPr>
              <a:t>Walk-Ins &amp; The Personal Touch</a:t>
            </a:r>
          </a:p>
        </p:txBody>
      </p:sp>
      <p:sp>
        <p:nvSpPr>
          <p:cNvPr id="20" name="Freeform 20"/>
          <p:cNvSpPr/>
          <p:nvPr/>
        </p:nvSpPr>
        <p:spPr>
          <a:xfrm>
            <a:off x="1883105" y="7825736"/>
            <a:ext cx="944449" cy="875977"/>
          </a:xfrm>
          <a:custGeom>
            <a:avLst/>
            <a:gdLst/>
            <a:ahLst/>
            <a:cxnLst/>
            <a:rect l="l" t="t" r="r" b="b"/>
            <a:pathLst>
              <a:path w="944449" h="875977">
                <a:moveTo>
                  <a:pt x="0" y="0"/>
                </a:moveTo>
                <a:lnTo>
                  <a:pt x="944450" y="0"/>
                </a:lnTo>
                <a:lnTo>
                  <a:pt x="944450" y="875977"/>
                </a:lnTo>
                <a:lnTo>
                  <a:pt x="0" y="8759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21" name="Group 21"/>
          <p:cNvGrpSpPr>
            <a:grpSpLocks noChangeAspect="1"/>
          </p:cNvGrpSpPr>
          <p:nvPr/>
        </p:nvGrpSpPr>
        <p:grpSpPr>
          <a:xfrm>
            <a:off x="16491865" y="415966"/>
            <a:ext cx="1225472" cy="1225467"/>
            <a:chOff x="0" y="0"/>
            <a:chExt cx="6350000" cy="6349975"/>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23" name="TextBox 23"/>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911115" y="1051755"/>
            <a:ext cx="5348185" cy="0"/>
          </a:xfrm>
          <a:prstGeom prst="line">
            <a:avLst/>
          </a:prstGeom>
          <a:ln w="38100" cap="flat">
            <a:solidFill>
              <a:srgbClr val="99391B"/>
            </a:solidFill>
            <a:prstDash val="solid"/>
            <a:headEnd type="none" w="sm" len="sm"/>
            <a:tailEnd type="none" w="sm" len="sm"/>
          </a:ln>
        </p:spPr>
        <p:txBody>
          <a:bodyPr/>
          <a:lstStyle/>
          <a:p>
            <a:endParaRPr lang="en-US"/>
          </a:p>
        </p:txBody>
      </p:sp>
      <p:sp>
        <p:nvSpPr>
          <p:cNvPr id="3" name="Freeform 3"/>
          <p:cNvSpPr/>
          <p:nvPr/>
        </p:nvSpPr>
        <p:spPr>
          <a:xfrm>
            <a:off x="1028700" y="2186726"/>
            <a:ext cx="5276961" cy="6762707"/>
          </a:xfrm>
          <a:custGeom>
            <a:avLst/>
            <a:gdLst/>
            <a:ahLst/>
            <a:cxnLst/>
            <a:rect l="l" t="t" r="r" b="b"/>
            <a:pathLst>
              <a:path w="5276961" h="6762707">
                <a:moveTo>
                  <a:pt x="0" y="0"/>
                </a:moveTo>
                <a:lnTo>
                  <a:pt x="5276961" y="0"/>
                </a:lnTo>
                <a:lnTo>
                  <a:pt x="5276961" y="6762707"/>
                </a:lnTo>
                <a:lnTo>
                  <a:pt x="0" y="6762707"/>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TextBox 4"/>
          <p:cNvSpPr txBox="1"/>
          <p:nvPr/>
        </p:nvSpPr>
        <p:spPr>
          <a:xfrm>
            <a:off x="7451538" y="3140964"/>
            <a:ext cx="8919152" cy="4068871"/>
          </a:xfrm>
          <a:prstGeom prst="rect">
            <a:avLst/>
          </a:prstGeom>
        </p:spPr>
        <p:txBody>
          <a:bodyPr lIns="0" tIns="0" rIns="0" bIns="0" rtlCol="0" anchor="t">
            <a:spAutoFit/>
          </a:bodyPr>
          <a:lstStyle/>
          <a:p>
            <a:pPr marL="496570" lvl="1" indent="-248285">
              <a:lnSpc>
                <a:spcPts val="3174"/>
              </a:lnSpc>
              <a:buFont typeface="Arial"/>
              <a:buChar char="•"/>
            </a:pPr>
            <a:r>
              <a:rPr lang="en-US" sz="2300" spc="225" dirty="0">
                <a:solidFill>
                  <a:srgbClr val="231F20"/>
                </a:solidFill>
                <a:latin typeface="Open Sauce"/>
              </a:rPr>
              <a:t>Promote “bring a friend” or “bring a spouse” to events and programs</a:t>
            </a:r>
            <a:endParaRPr lang="en-US"/>
          </a:p>
          <a:p>
            <a:pPr>
              <a:lnSpc>
                <a:spcPts val="3174"/>
              </a:lnSpc>
            </a:pPr>
            <a:endParaRPr lang="en-US" sz="2300" spc="225" dirty="0">
              <a:solidFill>
                <a:srgbClr val="231F20"/>
              </a:solidFill>
              <a:latin typeface="Open Sauce"/>
            </a:endParaRPr>
          </a:p>
          <a:p>
            <a:pPr marL="496570" lvl="1" indent="-248285">
              <a:lnSpc>
                <a:spcPts val="3174"/>
              </a:lnSpc>
              <a:buFont typeface="Arial"/>
              <a:buChar char="•"/>
            </a:pPr>
            <a:r>
              <a:rPr lang="en-US" sz="2300" spc="225" dirty="0">
                <a:solidFill>
                  <a:srgbClr val="231F20"/>
                </a:solidFill>
                <a:latin typeface="Open Sauce"/>
              </a:rPr>
              <a:t>Follow up when we hear of potential interest</a:t>
            </a:r>
            <a:endParaRPr lang="en-US" sz="2300" spc="225">
              <a:solidFill>
                <a:srgbClr val="231F20"/>
              </a:solidFill>
              <a:latin typeface="Open Sauce"/>
            </a:endParaRPr>
          </a:p>
          <a:p>
            <a:pPr>
              <a:lnSpc>
                <a:spcPts val="3174"/>
              </a:lnSpc>
            </a:pPr>
            <a:endParaRPr lang="en-US" sz="2300" spc="225" dirty="0">
              <a:solidFill>
                <a:srgbClr val="231F20"/>
              </a:solidFill>
              <a:latin typeface="Open Sauce"/>
            </a:endParaRPr>
          </a:p>
          <a:p>
            <a:pPr marL="496570" lvl="1" indent="-248285">
              <a:lnSpc>
                <a:spcPts val="3174"/>
              </a:lnSpc>
              <a:buFont typeface="Arial"/>
              <a:buChar char="•"/>
            </a:pPr>
            <a:r>
              <a:rPr lang="en-US" sz="2300" spc="225" dirty="0">
                <a:solidFill>
                  <a:srgbClr val="231F20"/>
                </a:solidFill>
                <a:latin typeface="Open Sauce"/>
              </a:rPr>
              <a:t>Talk about your Historical Society whenever you get a chance</a:t>
            </a:r>
            <a:r>
              <a:rPr lang="en-US" sz="2300" spc="225">
                <a:solidFill>
                  <a:srgbClr val="231F20"/>
                </a:solidFill>
                <a:latin typeface="Open Sauce"/>
              </a:rPr>
              <a:t> </a:t>
            </a:r>
          </a:p>
          <a:p>
            <a:pPr>
              <a:lnSpc>
                <a:spcPts val="3174"/>
              </a:lnSpc>
            </a:pPr>
            <a:endParaRPr lang="en-US" sz="2300" spc="225">
              <a:solidFill>
                <a:srgbClr val="231F20"/>
              </a:solidFill>
              <a:latin typeface="Open Sauce"/>
            </a:endParaRPr>
          </a:p>
          <a:p>
            <a:pPr marL="496570" lvl="1" indent="-248285">
              <a:lnSpc>
                <a:spcPts val="3174"/>
              </a:lnSpc>
              <a:buFont typeface="Arial"/>
              <a:buChar char="•"/>
            </a:pPr>
            <a:r>
              <a:rPr lang="en-US" sz="2300" spc="225">
                <a:solidFill>
                  <a:srgbClr val="231F20"/>
                </a:solidFill>
                <a:latin typeface="Open Sauce"/>
              </a:rPr>
              <a:t>The</a:t>
            </a:r>
            <a:r>
              <a:rPr lang="en-US" sz="2300" spc="225" dirty="0">
                <a:solidFill>
                  <a:srgbClr val="231F20"/>
                </a:solidFill>
                <a:latin typeface="Open Sauce"/>
              </a:rPr>
              <a:t> </a:t>
            </a:r>
            <a:r>
              <a:rPr lang="en-US" sz="2300" spc="225">
                <a:solidFill>
                  <a:srgbClr val="231F20"/>
                </a:solidFill>
                <a:latin typeface="Open Sauce"/>
              </a:rPr>
              <a:t>project manager</a:t>
            </a:r>
            <a:r>
              <a:rPr lang="en-US" sz="2300" spc="225" dirty="0">
                <a:solidFill>
                  <a:srgbClr val="231F20"/>
                </a:solidFill>
                <a:latin typeface="Open Sauce"/>
              </a:rPr>
              <a:t> who </a:t>
            </a:r>
            <a:r>
              <a:rPr lang="en-US" sz="2300" spc="225">
                <a:solidFill>
                  <a:srgbClr val="231F20"/>
                </a:solidFill>
                <a:latin typeface="Open Sauce"/>
              </a:rPr>
              <a:t>needs </a:t>
            </a:r>
            <a:r>
              <a:rPr lang="en-US" sz="2300" spc="225" dirty="0">
                <a:solidFill>
                  <a:srgbClr val="231F20"/>
                </a:solidFill>
                <a:latin typeface="Open Sauce"/>
              </a:rPr>
              <a:t>volunteers should</a:t>
            </a:r>
            <a:r>
              <a:rPr lang="en-US" sz="2300" spc="225">
                <a:solidFill>
                  <a:srgbClr val="231F20"/>
                </a:solidFill>
                <a:latin typeface="Open Sauce"/>
              </a:rPr>
              <a:t> </a:t>
            </a:r>
            <a:r>
              <a:rPr lang="en-US" sz="2300" spc="225" dirty="0">
                <a:solidFill>
                  <a:srgbClr val="231F20"/>
                </a:solidFill>
                <a:latin typeface="Open Sauce"/>
              </a:rPr>
              <a:t> </a:t>
            </a:r>
            <a:r>
              <a:rPr lang="en-US" sz="2300" spc="225">
                <a:solidFill>
                  <a:srgbClr val="231F20"/>
                </a:solidFill>
                <a:latin typeface="Open Sauce"/>
              </a:rPr>
              <a:t>help</a:t>
            </a:r>
            <a:r>
              <a:rPr lang="en-US" sz="2300" spc="225" dirty="0">
                <a:solidFill>
                  <a:srgbClr val="231F20"/>
                </a:solidFill>
                <a:latin typeface="Open Sauce"/>
              </a:rPr>
              <a:t> with recruiting</a:t>
            </a:r>
            <a:endParaRPr lang="en-US" sz="2300" spc="225">
              <a:solidFill>
                <a:srgbClr val="231F20"/>
              </a:solidFill>
              <a:latin typeface="Open Sauce"/>
            </a:endParaRPr>
          </a:p>
        </p:txBody>
      </p:sp>
      <p:sp>
        <p:nvSpPr>
          <p:cNvPr id="5" name="TextBox 5"/>
          <p:cNvSpPr txBox="1"/>
          <p:nvPr/>
        </p:nvSpPr>
        <p:spPr>
          <a:xfrm>
            <a:off x="1285861" y="606840"/>
            <a:ext cx="10625253" cy="918404"/>
          </a:xfrm>
          <a:prstGeom prst="rect">
            <a:avLst/>
          </a:prstGeom>
        </p:spPr>
        <p:txBody>
          <a:bodyPr lIns="0" tIns="0" rIns="0" bIns="0" rtlCol="0" anchor="t">
            <a:spAutoFit/>
          </a:bodyPr>
          <a:lstStyle/>
          <a:p>
            <a:pPr marL="0" lvl="0" indent="0">
              <a:lnSpc>
                <a:spcPts val="6159"/>
              </a:lnSpc>
              <a:spcBef>
                <a:spcPct val="0"/>
              </a:spcBef>
            </a:pPr>
            <a:r>
              <a:rPr lang="en-US" sz="6221" spc="217">
                <a:solidFill>
                  <a:srgbClr val="140B60"/>
                </a:solidFill>
                <a:latin typeface="Codec Pro ExtraBold"/>
              </a:rPr>
              <a:t>Utilizing Relationships</a:t>
            </a:r>
          </a:p>
        </p:txBody>
      </p:sp>
      <p:sp>
        <p:nvSpPr>
          <p:cNvPr id="6" name="AutoShape 6"/>
          <p:cNvSpPr/>
          <p:nvPr/>
        </p:nvSpPr>
        <p:spPr>
          <a:xfrm flipH="1">
            <a:off x="6970037" y="2186726"/>
            <a:ext cx="0" cy="5913548"/>
          </a:xfrm>
          <a:prstGeom prst="line">
            <a:avLst/>
          </a:prstGeom>
          <a:ln w="104775" cap="rnd">
            <a:solidFill>
              <a:srgbClr val="140B60"/>
            </a:solidFill>
            <a:prstDash val="solid"/>
            <a:headEnd type="none" w="sm" len="sm"/>
            <a:tailEnd type="none" w="sm" len="sm"/>
          </a:ln>
        </p:spPr>
        <p:txBody>
          <a:bodyPr/>
          <a:lstStyle/>
          <a:p>
            <a:endParaRPr lang="en-US"/>
          </a:p>
        </p:txBody>
      </p:sp>
      <p:grpSp>
        <p:nvGrpSpPr>
          <p:cNvPr id="7" name="Group 7"/>
          <p:cNvGrpSpPr>
            <a:grpSpLocks noChangeAspect="1"/>
          </p:cNvGrpSpPr>
          <p:nvPr/>
        </p:nvGrpSpPr>
        <p:grpSpPr>
          <a:xfrm>
            <a:off x="16491865" y="415966"/>
            <a:ext cx="1225472" cy="1225467"/>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9" name="TextBox 9"/>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4536531" y="1047750"/>
            <a:ext cx="3751352" cy="23055"/>
          </a:xfrm>
          <a:prstGeom prst="line">
            <a:avLst/>
          </a:prstGeom>
          <a:ln w="38100" cap="flat">
            <a:solidFill>
              <a:srgbClr val="99391B"/>
            </a:solidFill>
            <a:prstDash val="solid"/>
            <a:headEnd type="none" w="sm" len="sm"/>
            <a:tailEnd type="none" w="sm" len="sm"/>
          </a:ln>
        </p:spPr>
        <p:txBody>
          <a:bodyPr/>
          <a:lstStyle/>
          <a:p>
            <a:endParaRPr lang="en-US"/>
          </a:p>
        </p:txBody>
      </p:sp>
      <p:grpSp>
        <p:nvGrpSpPr>
          <p:cNvPr id="4" name="Group 4"/>
          <p:cNvGrpSpPr>
            <a:grpSpLocks noChangeAspect="1"/>
          </p:cNvGrpSpPr>
          <p:nvPr/>
        </p:nvGrpSpPr>
        <p:grpSpPr>
          <a:xfrm>
            <a:off x="16646564" y="578265"/>
            <a:ext cx="1225472" cy="1225467"/>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6" name="TextBox 6"/>
          <p:cNvSpPr txBox="1"/>
          <p:nvPr/>
        </p:nvSpPr>
        <p:spPr>
          <a:xfrm>
            <a:off x="8278407" y="2307836"/>
            <a:ext cx="9595865" cy="7351821"/>
          </a:xfrm>
          <a:prstGeom prst="rect">
            <a:avLst/>
          </a:prstGeom>
        </p:spPr>
        <p:txBody>
          <a:bodyPr lIns="0" tIns="0" rIns="0" bIns="0" rtlCol="0" anchor="t">
            <a:spAutoFit/>
          </a:bodyPr>
          <a:lstStyle/>
          <a:p>
            <a:pPr>
              <a:lnSpc>
                <a:spcPts val="3174"/>
              </a:lnSpc>
            </a:pPr>
            <a:r>
              <a:rPr lang="en-US" sz="2300" spc="225" dirty="0">
                <a:solidFill>
                  <a:srgbClr val="231F20"/>
                </a:solidFill>
                <a:latin typeface="Open Sauce Bold"/>
              </a:rPr>
              <a:t>Acknowledge why people want to volunteer</a:t>
            </a:r>
          </a:p>
          <a:p>
            <a:pPr marL="496570" lvl="1" indent="-248285">
              <a:lnSpc>
                <a:spcPts val="3174"/>
              </a:lnSpc>
              <a:buFont typeface="Arial"/>
              <a:buChar char="•"/>
            </a:pPr>
            <a:r>
              <a:rPr lang="en-US" sz="2300" spc="225" dirty="0">
                <a:solidFill>
                  <a:srgbClr val="231F20"/>
                </a:solidFill>
                <a:latin typeface="Open Sauce"/>
              </a:rPr>
              <a:t>College interns or college students fulfilling community service hours</a:t>
            </a:r>
          </a:p>
          <a:p>
            <a:pPr marL="496570" lvl="1" indent="-248285">
              <a:lnSpc>
                <a:spcPts val="3174"/>
              </a:lnSpc>
              <a:buFont typeface="Arial"/>
              <a:buChar char="•"/>
            </a:pPr>
            <a:r>
              <a:rPr lang="en-US" sz="2300" spc="225" dirty="0">
                <a:solidFill>
                  <a:srgbClr val="231F20"/>
                </a:solidFill>
                <a:latin typeface="Open Sauce"/>
              </a:rPr>
              <a:t>High school student fulfilling community service hours or want experience</a:t>
            </a:r>
          </a:p>
          <a:p>
            <a:pPr marL="496570" lvl="1" indent="-248285">
              <a:lnSpc>
                <a:spcPts val="3174"/>
              </a:lnSpc>
              <a:buFont typeface="Arial"/>
              <a:buChar char="•"/>
            </a:pPr>
            <a:r>
              <a:rPr lang="en-US" sz="2300" spc="225" dirty="0">
                <a:solidFill>
                  <a:srgbClr val="231F20"/>
                </a:solidFill>
                <a:latin typeface="Open Sauce"/>
              </a:rPr>
              <a:t>Those who want job preparation skills</a:t>
            </a:r>
          </a:p>
          <a:p>
            <a:pPr marL="496570" lvl="1" indent="-248285">
              <a:lnSpc>
                <a:spcPts val="3174"/>
              </a:lnSpc>
              <a:buFont typeface="Arial"/>
              <a:buChar char="•"/>
            </a:pPr>
            <a:r>
              <a:rPr lang="en-US" sz="2300" spc="225" dirty="0">
                <a:solidFill>
                  <a:srgbClr val="231F20"/>
                </a:solidFill>
                <a:latin typeface="Open Sauce"/>
              </a:rPr>
              <a:t>People looking for a "community"</a:t>
            </a:r>
          </a:p>
          <a:p>
            <a:pPr marL="496570" lvl="1" indent="-248285">
              <a:lnSpc>
                <a:spcPts val="3174"/>
              </a:lnSpc>
              <a:buFont typeface="Arial"/>
              <a:buChar char="•"/>
            </a:pPr>
            <a:r>
              <a:rPr lang="en-US" sz="2300" spc="225" dirty="0">
                <a:solidFill>
                  <a:srgbClr val="231F20"/>
                </a:solidFill>
                <a:latin typeface="Open Sauce"/>
              </a:rPr>
              <a:t>Court required community service hours</a:t>
            </a:r>
          </a:p>
          <a:p>
            <a:pPr marL="496570" lvl="1" indent="-248285">
              <a:lnSpc>
                <a:spcPts val="3174"/>
              </a:lnSpc>
              <a:buFont typeface="Arial"/>
              <a:buChar char="•"/>
            </a:pPr>
            <a:r>
              <a:rPr lang="en-US" sz="2300" spc="225" dirty="0">
                <a:solidFill>
                  <a:srgbClr val="231F20"/>
                </a:solidFill>
                <a:latin typeface="Open Sauce"/>
              </a:rPr>
              <a:t>People who like history</a:t>
            </a:r>
          </a:p>
          <a:p>
            <a:pPr marL="496570" lvl="1" indent="-248285">
              <a:lnSpc>
                <a:spcPts val="3174"/>
              </a:lnSpc>
              <a:buFont typeface="Arial"/>
              <a:buChar char="•"/>
            </a:pPr>
            <a:r>
              <a:rPr lang="en-US" sz="2300" spc="225" dirty="0">
                <a:solidFill>
                  <a:srgbClr val="231F20"/>
                </a:solidFill>
                <a:latin typeface="Open Sauce"/>
              </a:rPr>
              <a:t>People who are having life experiences</a:t>
            </a:r>
          </a:p>
          <a:p>
            <a:pPr marL="248285" lvl="1">
              <a:lnSpc>
                <a:spcPts val="3174"/>
              </a:lnSpc>
            </a:pPr>
            <a:endParaRPr lang="en-US" sz="2300" spc="225" dirty="0">
              <a:solidFill>
                <a:srgbClr val="231F20"/>
              </a:solidFill>
              <a:latin typeface="Open Sauce"/>
            </a:endParaRPr>
          </a:p>
          <a:p>
            <a:pPr>
              <a:lnSpc>
                <a:spcPts val="3174"/>
              </a:lnSpc>
            </a:pPr>
            <a:endParaRPr lang="en-US" sz="2300" spc="225" dirty="0">
              <a:solidFill>
                <a:srgbClr val="231F20"/>
              </a:solidFill>
              <a:latin typeface="Open Sauce"/>
            </a:endParaRPr>
          </a:p>
          <a:p>
            <a:pPr>
              <a:lnSpc>
                <a:spcPts val="3174"/>
              </a:lnSpc>
            </a:pPr>
            <a:r>
              <a:rPr lang="en-US" sz="2300" spc="225" dirty="0">
                <a:solidFill>
                  <a:srgbClr val="231F20"/>
                </a:solidFill>
                <a:latin typeface="Open Sauce Bold"/>
              </a:rPr>
              <a:t>Welcome all types of people always </a:t>
            </a:r>
          </a:p>
          <a:p>
            <a:pPr marL="496570" lvl="1" indent="-248285">
              <a:lnSpc>
                <a:spcPts val="3174"/>
              </a:lnSpc>
              <a:buFont typeface="Arial"/>
              <a:buChar char="•"/>
            </a:pPr>
            <a:r>
              <a:rPr lang="en-US" sz="2300" spc="225" dirty="0">
                <a:solidFill>
                  <a:srgbClr val="231F20"/>
                </a:solidFill>
                <a:latin typeface="Open Sauce"/>
              </a:rPr>
              <a:t>Embrace volunteers’ differences</a:t>
            </a:r>
          </a:p>
          <a:p>
            <a:pPr marL="993140" lvl="2" indent="-330835">
              <a:lnSpc>
                <a:spcPts val="3174"/>
              </a:lnSpc>
              <a:buFont typeface="Arial"/>
              <a:buChar char="⚬"/>
            </a:pPr>
            <a:r>
              <a:rPr lang="en-US" sz="2300" spc="225" dirty="0">
                <a:solidFill>
                  <a:srgbClr val="231F20"/>
                </a:solidFill>
                <a:latin typeface="Open Sauce"/>
              </a:rPr>
              <a:t>High school students present challenges, but they bring phenomenal computer skills</a:t>
            </a:r>
          </a:p>
          <a:p>
            <a:pPr marL="993140" lvl="2" indent="-330835">
              <a:lnSpc>
                <a:spcPts val="3174"/>
              </a:lnSpc>
              <a:buFont typeface="Arial"/>
              <a:buChar char="⚬"/>
            </a:pPr>
            <a:r>
              <a:rPr lang="en-US" sz="2300" spc="225" dirty="0">
                <a:solidFill>
                  <a:srgbClr val="231F20"/>
                </a:solidFill>
                <a:latin typeface="Open Sauce"/>
              </a:rPr>
              <a:t>People with disabilities who want job experience</a:t>
            </a:r>
          </a:p>
          <a:p>
            <a:pPr marL="496570" lvl="1" indent="-248285">
              <a:lnSpc>
                <a:spcPts val="3174"/>
              </a:lnSpc>
              <a:buFont typeface="Arial"/>
              <a:buChar char="•"/>
            </a:pPr>
            <a:r>
              <a:rPr lang="en-US" sz="2300" spc="225" dirty="0">
                <a:solidFill>
                  <a:srgbClr val="231F20"/>
                </a:solidFill>
                <a:latin typeface="Open Sauce"/>
              </a:rPr>
              <a:t>Always say yes to walk-ins</a:t>
            </a:r>
          </a:p>
        </p:txBody>
      </p:sp>
      <p:sp>
        <p:nvSpPr>
          <p:cNvPr id="7" name="TextBox 7"/>
          <p:cNvSpPr txBox="1"/>
          <p:nvPr/>
        </p:nvSpPr>
        <p:spPr>
          <a:xfrm>
            <a:off x="693951" y="606840"/>
            <a:ext cx="13580588" cy="1699454"/>
          </a:xfrm>
          <a:prstGeom prst="rect">
            <a:avLst/>
          </a:prstGeom>
        </p:spPr>
        <p:txBody>
          <a:bodyPr lIns="0" tIns="0" rIns="0" bIns="0" rtlCol="0" anchor="t">
            <a:spAutoFit/>
          </a:bodyPr>
          <a:lstStyle/>
          <a:p>
            <a:pPr marL="0" lvl="0" indent="0">
              <a:lnSpc>
                <a:spcPts val="6159"/>
              </a:lnSpc>
              <a:spcBef>
                <a:spcPct val="0"/>
              </a:spcBef>
            </a:pPr>
            <a:r>
              <a:rPr lang="en-US" sz="6221" spc="217" dirty="0">
                <a:solidFill>
                  <a:srgbClr val="140B60"/>
                </a:solidFill>
                <a:latin typeface="Codec Pro ExtraBold"/>
              </a:rPr>
              <a:t>Understand Who Volunteers and Why</a:t>
            </a:r>
          </a:p>
        </p:txBody>
      </p:sp>
      <p:sp>
        <p:nvSpPr>
          <p:cNvPr id="8" name="TextBox 8"/>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15</a:t>
            </a:r>
          </a:p>
        </p:txBody>
      </p:sp>
      <p:pic>
        <p:nvPicPr>
          <p:cNvPr id="12" name="Picture 11" descr="A group of people standing in front of a flower bed&#10;&#10;Description automatically generated">
            <a:extLst>
              <a:ext uri="{FF2B5EF4-FFF2-40B4-BE49-F238E27FC236}">
                <a16:creationId xmlns:a16="http://schemas.microsoft.com/office/drawing/2014/main" id="{412DD6D9-2294-D5A5-AE92-1EA45E4C4C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395" y="3238500"/>
            <a:ext cx="7620001" cy="571356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38628" y="2085397"/>
            <a:ext cx="10068379" cy="7403630"/>
          </a:xfrm>
          <a:prstGeom prst="rect">
            <a:avLst/>
          </a:prstGeom>
        </p:spPr>
        <p:txBody>
          <a:bodyPr lIns="0" tIns="0" rIns="0" bIns="0" rtlCol="0" anchor="t">
            <a:spAutoFit/>
          </a:bodyPr>
          <a:lstStyle/>
          <a:p>
            <a:pPr marL="596900" lvl="1" indent="-298450">
              <a:lnSpc>
                <a:spcPts val="5560"/>
              </a:lnSpc>
              <a:buFont typeface="Arial"/>
              <a:buChar char="•"/>
            </a:pPr>
            <a:r>
              <a:rPr lang="en-US" sz="2750">
                <a:solidFill>
                  <a:srgbClr val="000000"/>
                </a:solidFill>
                <a:latin typeface="Open Sauce Bold"/>
              </a:rPr>
              <a:t>Good volunteers come in all shapes and sizes</a:t>
            </a:r>
            <a:endParaRPr lang="en-US" sz="2750"/>
          </a:p>
          <a:p>
            <a:pPr marL="596900" lvl="1" indent="-298450">
              <a:lnSpc>
                <a:spcPts val="5560"/>
              </a:lnSpc>
              <a:buFont typeface="Arial"/>
              <a:buChar char="•"/>
            </a:pPr>
            <a:r>
              <a:rPr lang="en-US" sz="2750">
                <a:solidFill>
                  <a:srgbClr val="000000"/>
                </a:solidFill>
                <a:latin typeface="Open Sauce Bold"/>
              </a:rPr>
              <a:t>Make your organization known throughout the community</a:t>
            </a:r>
          </a:p>
          <a:p>
            <a:pPr marL="596900" lvl="1" indent="-298450">
              <a:lnSpc>
                <a:spcPts val="5560"/>
              </a:lnSpc>
              <a:buFont typeface="Arial"/>
              <a:buChar char="•"/>
            </a:pPr>
            <a:r>
              <a:rPr lang="en-US" sz="2750">
                <a:solidFill>
                  <a:srgbClr val="000000"/>
                </a:solidFill>
                <a:latin typeface="Open Sauce Bold"/>
              </a:rPr>
              <a:t>Think of reasons to say “yes” we want you</a:t>
            </a:r>
          </a:p>
          <a:p>
            <a:pPr marL="596900" lvl="1" indent="-298450">
              <a:lnSpc>
                <a:spcPts val="3624"/>
              </a:lnSpc>
              <a:buFont typeface="Arial"/>
              <a:buChar char="•"/>
            </a:pPr>
            <a:r>
              <a:rPr lang="en-US" sz="2750">
                <a:solidFill>
                  <a:srgbClr val="000000"/>
                </a:solidFill>
                <a:latin typeface="Open Sauce Bold"/>
              </a:rPr>
              <a:t>Be flexible </a:t>
            </a:r>
            <a:r>
              <a:rPr lang="en-US" sz="2750">
                <a:solidFill>
                  <a:srgbClr val="000000"/>
                </a:solidFill>
                <a:latin typeface="Open Sauce"/>
              </a:rPr>
              <a:t>- </a:t>
            </a:r>
            <a:r>
              <a:rPr lang="en-US" sz="2400">
                <a:solidFill>
                  <a:srgbClr val="000000"/>
                </a:solidFill>
                <a:latin typeface="Open Sauce"/>
              </a:rPr>
              <a:t>H</a:t>
            </a:r>
            <a:r>
              <a:rPr lang="en-US" sz="2750">
                <a:solidFill>
                  <a:srgbClr val="000000"/>
                </a:solidFill>
                <a:latin typeface="Open Sauce"/>
              </a:rPr>
              <a:t>igh school and college student have issues with limited hours, but their computer skills are phenomenal – work with their limited hours and get good results</a:t>
            </a:r>
          </a:p>
          <a:p>
            <a:pPr marL="596900" lvl="1" indent="-298450">
              <a:lnSpc>
                <a:spcPts val="3513"/>
              </a:lnSpc>
              <a:buFont typeface="Arial"/>
              <a:buChar char="•"/>
            </a:pPr>
            <a:r>
              <a:rPr lang="en-US" sz="2750">
                <a:solidFill>
                  <a:srgbClr val="000000"/>
                </a:solidFill>
                <a:latin typeface="Open Sauce Bold"/>
              </a:rPr>
              <a:t>Accept people beyond the community</a:t>
            </a:r>
            <a:r>
              <a:rPr lang="en-US" sz="2750">
                <a:solidFill>
                  <a:srgbClr val="000000"/>
                </a:solidFill>
                <a:latin typeface="Open Sauce"/>
              </a:rPr>
              <a:t> - Just because they aren’t born in your community does not mean that they will be a poor volunteer</a:t>
            </a:r>
          </a:p>
          <a:p>
            <a:pPr marL="596900" lvl="1" indent="-298450">
              <a:lnSpc>
                <a:spcPts val="5560"/>
              </a:lnSpc>
              <a:buFont typeface="Arial"/>
              <a:buChar char="•"/>
            </a:pPr>
            <a:r>
              <a:rPr lang="en-US" sz="2750">
                <a:solidFill>
                  <a:srgbClr val="000000"/>
                </a:solidFill>
                <a:latin typeface="Open Sauce Bold"/>
              </a:rPr>
              <a:t>Listen to them </a:t>
            </a:r>
            <a:r>
              <a:rPr lang="en-US" sz="2750">
                <a:solidFill>
                  <a:srgbClr val="000000"/>
                </a:solidFill>
                <a:latin typeface="Open Sauce"/>
              </a:rPr>
              <a:t>from the time they walk in the door</a:t>
            </a:r>
          </a:p>
          <a:p>
            <a:pPr marL="596900" lvl="1" indent="-298450">
              <a:lnSpc>
                <a:spcPts val="5560"/>
              </a:lnSpc>
              <a:buFont typeface="Arial"/>
              <a:buChar char="•"/>
            </a:pPr>
            <a:r>
              <a:rPr lang="en-US" sz="2750">
                <a:solidFill>
                  <a:srgbClr val="000000"/>
                </a:solidFill>
                <a:latin typeface="Open Sauce Bold"/>
              </a:rPr>
              <a:t>Break the “Historical Society” stereotype </a:t>
            </a:r>
          </a:p>
        </p:txBody>
      </p:sp>
      <p:sp>
        <p:nvSpPr>
          <p:cNvPr id="3" name="AutoShape 3"/>
          <p:cNvSpPr/>
          <p:nvPr/>
        </p:nvSpPr>
        <p:spPr>
          <a:xfrm>
            <a:off x="12870418" y="1051755"/>
            <a:ext cx="4388882" cy="0"/>
          </a:xfrm>
          <a:prstGeom prst="line">
            <a:avLst/>
          </a:prstGeom>
          <a:ln w="38100" cap="flat">
            <a:solidFill>
              <a:srgbClr val="99391B"/>
            </a:solidFill>
            <a:prstDash val="solid"/>
            <a:headEnd type="none" w="sm" len="sm"/>
            <a:tailEnd type="none" w="sm" len="sm"/>
          </a:ln>
        </p:spPr>
        <p:txBody>
          <a:bodyPr/>
          <a:lstStyle/>
          <a:p>
            <a:endParaRPr lang="en-US"/>
          </a:p>
        </p:txBody>
      </p:sp>
      <p:grpSp>
        <p:nvGrpSpPr>
          <p:cNvPr id="4" name="Group 4"/>
          <p:cNvGrpSpPr>
            <a:grpSpLocks noChangeAspect="1"/>
          </p:cNvGrpSpPr>
          <p:nvPr/>
        </p:nvGrpSpPr>
        <p:grpSpPr>
          <a:xfrm>
            <a:off x="16491865" y="415966"/>
            <a:ext cx="1225472" cy="1225467"/>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6" name="Group 6"/>
          <p:cNvGrpSpPr>
            <a:grpSpLocks noChangeAspect="1"/>
          </p:cNvGrpSpPr>
          <p:nvPr/>
        </p:nvGrpSpPr>
        <p:grpSpPr>
          <a:xfrm>
            <a:off x="10816862" y="2815862"/>
            <a:ext cx="7471138" cy="7471138"/>
            <a:chOff x="0" y="0"/>
            <a:chExt cx="6350000" cy="6350000"/>
          </a:xfrm>
        </p:grpSpPr>
        <p:sp>
          <p:nvSpPr>
            <p:cNvPr id="7" name="Freeform 7"/>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8" name="TextBox 8"/>
          <p:cNvSpPr txBox="1"/>
          <p:nvPr/>
        </p:nvSpPr>
        <p:spPr>
          <a:xfrm>
            <a:off x="1285861" y="606840"/>
            <a:ext cx="11584557" cy="918404"/>
          </a:xfrm>
          <a:prstGeom prst="rect">
            <a:avLst/>
          </a:prstGeom>
        </p:spPr>
        <p:txBody>
          <a:bodyPr lIns="0" tIns="0" rIns="0" bIns="0" rtlCol="0" anchor="t">
            <a:spAutoFit/>
          </a:bodyPr>
          <a:lstStyle/>
          <a:p>
            <a:pPr marL="0" lvl="0" indent="0">
              <a:lnSpc>
                <a:spcPts val="6159"/>
              </a:lnSpc>
              <a:spcBef>
                <a:spcPct val="0"/>
              </a:spcBef>
            </a:pPr>
            <a:r>
              <a:rPr lang="en-US" sz="6221" spc="217">
                <a:solidFill>
                  <a:srgbClr val="140B60"/>
                </a:solidFill>
                <a:latin typeface="Codec Pro ExtraBold"/>
              </a:rPr>
              <a:t>Keys to recruiting success</a:t>
            </a:r>
          </a:p>
        </p:txBody>
      </p:sp>
      <p:grpSp>
        <p:nvGrpSpPr>
          <p:cNvPr id="9" name="Group 9"/>
          <p:cNvGrpSpPr/>
          <p:nvPr/>
        </p:nvGrpSpPr>
        <p:grpSpPr>
          <a:xfrm>
            <a:off x="0" y="-506450"/>
            <a:ext cx="834104" cy="11299900"/>
            <a:chOff x="0" y="0"/>
            <a:chExt cx="219682" cy="2976105"/>
          </a:xfrm>
        </p:grpSpPr>
        <p:sp>
          <p:nvSpPr>
            <p:cNvPr id="10" name="Freeform 10"/>
            <p:cNvSpPr/>
            <p:nvPr/>
          </p:nvSpPr>
          <p:spPr>
            <a:xfrm>
              <a:off x="0" y="0"/>
              <a:ext cx="219682" cy="2976105"/>
            </a:xfrm>
            <a:custGeom>
              <a:avLst/>
              <a:gdLst/>
              <a:ahLst/>
              <a:cxnLst/>
              <a:rect l="l" t="t" r="r" b="b"/>
              <a:pathLst>
                <a:path w="219682" h="2976105">
                  <a:moveTo>
                    <a:pt x="0" y="0"/>
                  </a:moveTo>
                  <a:lnTo>
                    <a:pt x="219682" y="0"/>
                  </a:lnTo>
                  <a:lnTo>
                    <a:pt x="219682" y="2976105"/>
                  </a:lnTo>
                  <a:lnTo>
                    <a:pt x="0" y="2976105"/>
                  </a:lnTo>
                  <a:close/>
                </a:path>
              </a:pathLst>
            </a:custGeom>
            <a:solidFill>
              <a:srgbClr val="140B60"/>
            </a:solidFill>
          </p:spPr>
          <p:txBody>
            <a:bodyPr/>
            <a:lstStyle/>
            <a:p>
              <a:endParaRPr lang="en-US"/>
            </a:p>
          </p:txBody>
        </p:sp>
        <p:sp>
          <p:nvSpPr>
            <p:cNvPr id="11" name="TextBox 11"/>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12" name="Group 12"/>
          <p:cNvGrpSpPr/>
          <p:nvPr/>
        </p:nvGrpSpPr>
        <p:grpSpPr>
          <a:xfrm rot="-2700000">
            <a:off x="8963740" y="6381099"/>
            <a:ext cx="11167986" cy="228321"/>
            <a:chOff x="0" y="0"/>
            <a:chExt cx="2941362" cy="60134"/>
          </a:xfrm>
        </p:grpSpPr>
        <p:sp>
          <p:nvSpPr>
            <p:cNvPr id="13" name="Freeform 13"/>
            <p:cNvSpPr/>
            <p:nvPr/>
          </p:nvSpPr>
          <p:spPr>
            <a:xfrm>
              <a:off x="0" y="0"/>
              <a:ext cx="2941363" cy="60134"/>
            </a:xfrm>
            <a:custGeom>
              <a:avLst/>
              <a:gdLst/>
              <a:ahLst/>
              <a:cxnLst/>
              <a:rect l="l" t="t" r="r" b="b"/>
              <a:pathLst>
                <a:path w="2941363" h="60134">
                  <a:moveTo>
                    <a:pt x="0" y="0"/>
                  </a:moveTo>
                  <a:lnTo>
                    <a:pt x="2941363" y="0"/>
                  </a:lnTo>
                  <a:lnTo>
                    <a:pt x="2941363" y="60134"/>
                  </a:lnTo>
                  <a:lnTo>
                    <a:pt x="0" y="60134"/>
                  </a:lnTo>
                  <a:close/>
                </a:path>
              </a:pathLst>
            </a:custGeom>
            <a:solidFill>
              <a:srgbClr val="99391B"/>
            </a:solidFill>
          </p:spPr>
          <p:txBody>
            <a:bodyPr/>
            <a:lstStyle/>
            <a:p>
              <a:endParaRPr lang="en-US"/>
            </a:p>
          </p:txBody>
        </p:sp>
        <p:sp>
          <p:nvSpPr>
            <p:cNvPr id="14" name="TextBox 14"/>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15" name="TextBox 15"/>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FFFFFF"/>
                </a:solidFill>
                <a:latin typeface="Open Sauce"/>
              </a:rPr>
              <a:t>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064859" y="1051755"/>
            <a:ext cx="2194441" cy="0"/>
          </a:xfrm>
          <a:prstGeom prst="line">
            <a:avLst/>
          </a:prstGeom>
          <a:ln w="38100" cap="flat">
            <a:solidFill>
              <a:srgbClr val="99391B"/>
            </a:solidFill>
            <a:prstDash val="solid"/>
            <a:headEnd type="none" w="sm" len="sm"/>
            <a:tailEnd type="none" w="sm" len="sm"/>
          </a:ln>
        </p:spPr>
        <p:txBody>
          <a:bodyPr/>
          <a:lstStyle/>
          <a:p>
            <a:endParaRPr lang="en-US"/>
          </a:p>
        </p:txBody>
      </p:sp>
      <p:sp>
        <p:nvSpPr>
          <p:cNvPr id="3" name="TextBox 3"/>
          <p:cNvSpPr txBox="1"/>
          <p:nvPr/>
        </p:nvSpPr>
        <p:spPr>
          <a:xfrm>
            <a:off x="1111606" y="1923560"/>
            <a:ext cx="15380259" cy="6543907"/>
          </a:xfrm>
          <a:prstGeom prst="rect">
            <a:avLst/>
          </a:prstGeom>
        </p:spPr>
        <p:txBody>
          <a:bodyPr lIns="0" tIns="0" rIns="0" bIns="0" rtlCol="0" anchor="t">
            <a:spAutoFit/>
          </a:bodyPr>
          <a:lstStyle/>
          <a:p>
            <a:pPr>
              <a:lnSpc>
                <a:spcPts val="3174"/>
              </a:lnSpc>
            </a:pPr>
            <a:r>
              <a:rPr lang="en-US" sz="2300" spc="225">
                <a:solidFill>
                  <a:srgbClr val="231F20"/>
                </a:solidFill>
                <a:latin typeface="Open Sauce Bold"/>
              </a:rPr>
              <a:t>Considerations</a:t>
            </a:r>
          </a:p>
          <a:p>
            <a:pPr marL="496570" lvl="1" indent="-248285">
              <a:lnSpc>
                <a:spcPts val="3174"/>
              </a:lnSpc>
              <a:buFont typeface="Arial"/>
              <a:buChar char="•"/>
            </a:pPr>
            <a:r>
              <a:rPr lang="en-US" sz="2300" spc="225">
                <a:solidFill>
                  <a:srgbClr val="231F20"/>
                </a:solidFill>
                <a:latin typeface="Open Sauce"/>
              </a:rPr>
              <a:t>Recruiting is not done in a vacuum</a:t>
            </a:r>
          </a:p>
          <a:p>
            <a:pPr marL="496570" lvl="1" indent="-248285">
              <a:lnSpc>
                <a:spcPts val="3174"/>
              </a:lnSpc>
              <a:buFont typeface="Arial"/>
              <a:buChar char="•"/>
            </a:pPr>
            <a:r>
              <a:rPr lang="en-US" sz="2300" spc="225">
                <a:solidFill>
                  <a:srgbClr val="231F20"/>
                </a:solidFill>
                <a:latin typeface="Open Sauce"/>
              </a:rPr>
              <a:t>Need to consider what the reputation of the organization is in the community</a:t>
            </a:r>
          </a:p>
          <a:p>
            <a:pPr marL="953770" lvl="2" indent="-248285">
              <a:lnSpc>
                <a:spcPts val="3174"/>
              </a:lnSpc>
              <a:buFont typeface="Arial"/>
              <a:buChar char="•"/>
            </a:pPr>
            <a:r>
              <a:rPr lang="en-US" sz="2300" spc="225">
                <a:solidFill>
                  <a:srgbClr val="231F20"/>
                </a:solidFill>
                <a:latin typeface="Open Sauce"/>
              </a:rPr>
              <a:t>Open and inviting or closed organization?</a:t>
            </a:r>
          </a:p>
          <a:p>
            <a:pPr marL="953770" lvl="2" indent="-248285">
              <a:lnSpc>
                <a:spcPts val="3174"/>
              </a:lnSpc>
              <a:buFont typeface="Arial"/>
              <a:buChar char="•"/>
            </a:pPr>
            <a:r>
              <a:rPr lang="en-US" sz="2300" spc="225">
                <a:solidFill>
                  <a:srgbClr val="231F20"/>
                </a:solidFill>
                <a:latin typeface="Open Sauce"/>
              </a:rPr>
              <a:t>Willing to try new things or continue to do things the way they have always been done?</a:t>
            </a:r>
          </a:p>
          <a:p>
            <a:pPr>
              <a:lnSpc>
                <a:spcPts val="3174"/>
              </a:lnSpc>
            </a:pPr>
            <a:endParaRPr lang="en-US" sz="2300" spc="225">
              <a:solidFill>
                <a:srgbClr val="231F20"/>
              </a:solidFill>
              <a:latin typeface="Open Sauce"/>
            </a:endParaRPr>
          </a:p>
          <a:p>
            <a:pPr>
              <a:lnSpc>
                <a:spcPts val="3311"/>
              </a:lnSpc>
            </a:pPr>
            <a:r>
              <a:rPr lang="en-US" sz="2400" spc="235">
                <a:solidFill>
                  <a:srgbClr val="231F20"/>
                </a:solidFill>
                <a:latin typeface="Open Sauce Bold"/>
              </a:rPr>
              <a:t>Recruiting is only one step in the 3 R’s of the volunteer process</a:t>
            </a:r>
          </a:p>
          <a:p>
            <a:pPr marL="496570" lvl="1" indent="-248285">
              <a:lnSpc>
                <a:spcPts val="3174"/>
              </a:lnSpc>
              <a:buFont typeface="Arial"/>
              <a:buChar char="•"/>
            </a:pPr>
            <a:r>
              <a:rPr lang="en-US" sz="2300" spc="225">
                <a:solidFill>
                  <a:srgbClr val="231F20"/>
                </a:solidFill>
                <a:latin typeface="Open Sauce"/>
              </a:rPr>
              <a:t>Recruit</a:t>
            </a:r>
          </a:p>
          <a:p>
            <a:pPr marL="496570" lvl="1" indent="-248285">
              <a:lnSpc>
                <a:spcPts val="3174"/>
              </a:lnSpc>
              <a:buFont typeface="Arial"/>
              <a:buChar char="•"/>
            </a:pPr>
            <a:r>
              <a:rPr lang="en-US" sz="2300" spc="225">
                <a:solidFill>
                  <a:srgbClr val="231F20"/>
                </a:solidFill>
                <a:latin typeface="Open Sauce"/>
              </a:rPr>
              <a:t>Reward</a:t>
            </a:r>
          </a:p>
          <a:p>
            <a:pPr marL="496570" lvl="1" indent="-248285">
              <a:lnSpc>
                <a:spcPts val="3174"/>
              </a:lnSpc>
              <a:buFont typeface="Arial"/>
              <a:buChar char="•"/>
            </a:pPr>
            <a:r>
              <a:rPr lang="en-US" sz="2300" spc="225">
                <a:solidFill>
                  <a:srgbClr val="231F20"/>
                </a:solidFill>
                <a:latin typeface="Open Sauce"/>
              </a:rPr>
              <a:t>Retain</a:t>
            </a:r>
          </a:p>
          <a:p>
            <a:pPr>
              <a:lnSpc>
                <a:spcPts val="3174"/>
              </a:lnSpc>
            </a:pPr>
            <a:endParaRPr lang="en-US" sz="2300" spc="225">
              <a:solidFill>
                <a:srgbClr val="231F20"/>
              </a:solidFill>
              <a:latin typeface="Open Sauce"/>
            </a:endParaRPr>
          </a:p>
          <a:p>
            <a:pPr>
              <a:lnSpc>
                <a:spcPts val="3174"/>
              </a:lnSpc>
            </a:pPr>
            <a:r>
              <a:rPr lang="en-US" sz="2300" spc="225">
                <a:solidFill>
                  <a:srgbClr val="231F20"/>
                </a:solidFill>
                <a:latin typeface="Open Sauce"/>
              </a:rPr>
              <a:t>Spread attention amongst the 3 R’s </a:t>
            </a:r>
            <a:r>
              <a:rPr lang="en-US" sz="2300" spc="225">
                <a:solidFill>
                  <a:srgbClr val="231F20"/>
                </a:solidFill>
                <a:latin typeface="Open Sauce Italics"/>
              </a:rPr>
              <a:t>(If all attention is put on recruiting, you will forever be frustrated)</a:t>
            </a:r>
          </a:p>
          <a:p>
            <a:pPr>
              <a:lnSpc>
                <a:spcPts val="3174"/>
              </a:lnSpc>
            </a:pPr>
            <a:endParaRPr lang="en-US" sz="2300" spc="225">
              <a:solidFill>
                <a:srgbClr val="231F20"/>
              </a:solidFill>
              <a:latin typeface="Open Sauce Italics"/>
            </a:endParaRPr>
          </a:p>
          <a:p>
            <a:pPr>
              <a:lnSpc>
                <a:spcPts val="3174"/>
              </a:lnSpc>
            </a:pPr>
            <a:endParaRPr lang="en-US" sz="2300" spc="225">
              <a:solidFill>
                <a:srgbClr val="231F20"/>
              </a:solidFill>
              <a:latin typeface="Open Sauce Italics"/>
            </a:endParaRPr>
          </a:p>
        </p:txBody>
      </p:sp>
      <p:grpSp>
        <p:nvGrpSpPr>
          <p:cNvPr id="4" name="Group 4"/>
          <p:cNvGrpSpPr>
            <a:grpSpLocks noChangeAspect="1"/>
          </p:cNvGrpSpPr>
          <p:nvPr/>
        </p:nvGrpSpPr>
        <p:grpSpPr>
          <a:xfrm>
            <a:off x="16491865" y="415966"/>
            <a:ext cx="1225472" cy="1225467"/>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6" name="Group 6"/>
          <p:cNvGrpSpPr/>
          <p:nvPr/>
        </p:nvGrpSpPr>
        <p:grpSpPr>
          <a:xfrm>
            <a:off x="0" y="9251044"/>
            <a:ext cx="18288000" cy="423416"/>
            <a:chOff x="0" y="0"/>
            <a:chExt cx="4816593" cy="111517"/>
          </a:xfrm>
        </p:grpSpPr>
        <p:sp>
          <p:nvSpPr>
            <p:cNvPr id="7" name="Freeform 7"/>
            <p:cNvSpPr/>
            <p:nvPr/>
          </p:nvSpPr>
          <p:spPr>
            <a:xfrm>
              <a:off x="0" y="0"/>
              <a:ext cx="4816592" cy="111517"/>
            </a:xfrm>
            <a:custGeom>
              <a:avLst/>
              <a:gdLst/>
              <a:ahLst/>
              <a:cxnLst/>
              <a:rect l="l" t="t" r="r" b="b"/>
              <a:pathLst>
                <a:path w="4816592" h="111517">
                  <a:moveTo>
                    <a:pt x="0" y="0"/>
                  </a:moveTo>
                  <a:lnTo>
                    <a:pt x="4816592" y="0"/>
                  </a:lnTo>
                  <a:lnTo>
                    <a:pt x="4816592" y="111517"/>
                  </a:lnTo>
                  <a:lnTo>
                    <a:pt x="0" y="111517"/>
                  </a:lnTo>
                  <a:close/>
                </a:path>
              </a:pathLst>
            </a:custGeom>
            <a:solidFill>
              <a:srgbClr val="140B60"/>
            </a:solidFill>
          </p:spPr>
          <p:txBody>
            <a:bodyPr/>
            <a:lstStyle/>
            <a:p>
              <a:endParaRPr lang="en-US"/>
            </a:p>
          </p:txBody>
        </p:sp>
        <p:sp>
          <p:nvSpPr>
            <p:cNvPr id="8" name="TextBox 8"/>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rot="1843101">
            <a:off x="-1673679" y="8628517"/>
            <a:ext cx="7327446" cy="1668469"/>
            <a:chOff x="0" y="0"/>
            <a:chExt cx="1929862" cy="439432"/>
          </a:xfrm>
        </p:grpSpPr>
        <p:sp>
          <p:nvSpPr>
            <p:cNvPr id="10" name="Freeform 10"/>
            <p:cNvSpPr/>
            <p:nvPr/>
          </p:nvSpPr>
          <p:spPr>
            <a:xfrm>
              <a:off x="0" y="0"/>
              <a:ext cx="1929862" cy="439432"/>
            </a:xfrm>
            <a:custGeom>
              <a:avLst/>
              <a:gdLst/>
              <a:ahLst/>
              <a:cxnLst/>
              <a:rect l="l" t="t" r="r" b="b"/>
              <a:pathLst>
                <a:path w="1929862" h="439432">
                  <a:moveTo>
                    <a:pt x="0" y="0"/>
                  </a:moveTo>
                  <a:lnTo>
                    <a:pt x="1929862" y="0"/>
                  </a:lnTo>
                  <a:lnTo>
                    <a:pt x="1929862" y="439432"/>
                  </a:lnTo>
                  <a:lnTo>
                    <a:pt x="0" y="439432"/>
                  </a:lnTo>
                  <a:close/>
                </a:path>
              </a:pathLst>
            </a:custGeom>
            <a:solidFill>
              <a:srgbClr val="99391B"/>
            </a:solidFill>
          </p:spPr>
          <p:txBody>
            <a:bodyPr/>
            <a:lstStyle/>
            <a:p>
              <a:endParaRPr lang="en-US"/>
            </a:p>
          </p:txBody>
        </p:sp>
        <p:sp>
          <p:nvSpPr>
            <p:cNvPr id="11" name="TextBox 11"/>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12" name="Freeform 12"/>
          <p:cNvSpPr/>
          <p:nvPr/>
        </p:nvSpPr>
        <p:spPr>
          <a:xfrm>
            <a:off x="449036" y="7735661"/>
            <a:ext cx="1958245" cy="2200275"/>
          </a:xfrm>
          <a:custGeom>
            <a:avLst/>
            <a:gdLst/>
            <a:ahLst/>
            <a:cxnLst/>
            <a:rect l="l" t="t" r="r" b="b"/>
            <a:pathLst>
              <a:path w="1958245" h="2200275">
                <a:moveTo>
                  <a:pt x="0" y="0"/>
                </a:moveTo>
                <a:lnTo>
                  <a:pt x="1958244" y="0"/>
                </a:lnTo>
                <a:lnTo>
                  <a:pt x="1958244" y="2200275"/>
                </a:lnTo>
                <a:lnTo>
                  <a:pt x="0" y="2200275"/>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1285861" y="606840"/>
            <a:ext cx="13778998" cy="918404"/>
          </a:xfrm>
          <a:prstGeom prst="rect">
            <a:avLst/>
          </a:prstGeom>
        </p:spPr>
        <p:txBody>
          <a:bodyPr lIns="0" tIns="0" rIns="0" bIns="0" rtlCol="0" anchor="t">
            <a:spAutoFit/>
          </a:bodyPr>
          <a:lstStyle/>
          <a:p>
            <a:pPr marL="0" lvl="0" indent="0">
              <a:lnSpc>
                <a:spcPts val="6159"/>
              </a:lnSpc>
              <a:spcBef>
                <a:spcPct val="0"/>
              </a:spcBef>
            </a:pPr>
            <a:r>
              <a:rPr lang="en-US" sz="6221" spc="217">
                <a:solidFill>
                  <a:srgbClr val="140B60"/>
                </a:solidFill>
                <a:latin typeface="Codec Pro ExtraBold"/>
              </a:rPr>
              <a:t>Thoughts About Recruiting</a:t>
            </a:r>
          </a:p>
        </p:txBody>
      </p:sp>
      <p:sp>
        <p:nvSpPr>
          <p:cNvPr id="14" name="TextBox 14"/>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2649815" y="2039072"/>
            <a:ext cx="12988370" cy="6208856"/>
            <a:chOff x="0" y="0"/>
            <a:chExt cx="3420805" cy="1635254"/>
          </a:xfrm>
        </p:grpSpPr>
        <p:sp>
          <p:nvSpPr>
            <p:cNvPr id="4" name="Freeform 4"/>
            <p:cNvSpPr/>
            <p:nvPr/>
          </p:nvSpPr>
          <p:spPr>
            <a:xfrm>
              <a:off x="0" y="0"/>
              <a:ext cx="3420806" cy="1635254"/>
            </a:xfrm>
            <a:custGeom>
              <a:avLst/>
              <a:gdLst/>
              <a:ahLst/>
              <a:cxnLst/>
              <a:rect l="l" t="t" r="r" b="b"/>
              <a:pathLst>
                <a:path w="3420806" h="1635254">
                  <a:moveTo>
                    <a:pt x="0" y="0"/>
                  </a:moveTo>
                  <a:lnTo>
                    <a:pt x="3420806" y="0"/>
                  </a:lnTo>
                  <a:lnTo>
                    <a:pt x="3420806" y="1635254"/>
                  </a:lnTo>
                  <a:lnTo>
                    <a:pt x="0" y="1635254"/>
                  </a:lnTo>
                  <a:close/>
                </a:path>
              </a:pathLst>
            </a:custGeom>
            <a:solidFill>
              <a:srgbClr val="000000">
                <a:alpha val="0"/>
              </a:srgbClr>
            </a:solidFill>
            <a:ln w="76200" cap="sq">
              <a:solidFill>
                <a:srgbClr val="99391B"/>
              </a:solidFill>
              <a:prstDash val="solid"/>
              <a:miter/>
            </a:ln>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3057"/>
                </a:lnSpc>
              </a:pPr>
              <a:endParaRPr/>
            </a:p>
          </p:txBody>
        </p:sp>
      </p:grpSp>
      <p:sp>
        <p:nvSpPr>
          <p:cNvPr id="6" name="TextBox 6"/>
          <p:cNvSpPr txBox="1"/>
          <p:nvPr/>
        </p:nvSpPr>
        <p:spPr>
          <a:xfrm>
            <a:off x="2741651" y="4159093"/>
            <a:ext cx="12804698" cy="1413466"/>
          </a:xfrm>
          <a:prstGeom prst="rect">
            <a:avLst/>
          </a:prstGeom>
        </p:spPr>
        <p:txBody>
          <a:bodyPr lIns="0" tIns="0" rIns="0" bIns="0" rtlCol="0" anchor="t">
            <a:spAutoFit/>
          </a:bodyPr>
          <a:lstStyle/>
          <a:p>
            <a:pPr algn="ctr">
              <a:lnSpc>
                <a:spcPts val="8994"/>
              </a:lnSpc>
            </a:pPr>
            <a:r>
              <a:rPr lang="en-US" sz="10707" spc="1049">
                <a:solidFill>
                  <a:srgbClr val="FFFFFF"/>
                </a:solidFill>
                <a:latin typeface="Codec Pro ExtraBold"/>
              </a:rPr>
              <a:t>RETENTION</a:t>
            </a:r>
          </a:p>
        </p:txBody>
      </p:sp>
      <p:sp>
        <p:nvSpPr>
          <p:cNvPr id="7" name="TextBox 7"/>
          <p:cNvSpPr txBox="1"/>
          <p:nvPr/>
        </p:nvSpPr>
        <p:spPr>
          <a:xfrm>
            <a:off x="4995836" y="6417112"/>
            <a:ext cx="8296328" cy="520695"/>
          </a:xfrm>
          <a:prstGeom prst="rect">
            <a:avLst/>
          </a:prstGeom>
        </p:spPr>
        <p:txBody>
          <a:bodyPr lIns="0" tIns="0" rIns="0" bIns="0" rtlCol="0" anchor="t">
            <a:spAutoFit/>
          </a:bodyPr>
          <a:lstStyle/>
          <a:p>
            <a:pPr algn="ctr">
              <a:lnSpc>
                <a:spcPts val="4216"/>
              </a:lnSpc>
            </a:pPr>
            <a:r>
              <a:rPr lang="en-US" sz="3055" spc="299">
                <a:solidFill>
                  <a:srgbClr val="F5FFF5"/>
                </a:solidFill>
                <a:latin typeface="Open Sauce"/>
              </a:rPr>
              <a:t>How we find keep our talent</a:t>
            </a:r>
          </a:p>
        </p:txBody>
      </p:sp>
      <p:grpSp>
        <p:nvGrpSpPr>
          <p:cNvPr id="8" name="Group 8"/>
          <p:cNvGrpSpPr>
            <a:grpSpLocks noChangeAspect="1"/>
          </p:cNvGrpSpPr>
          <p:nvPr/>
        </p:nvGrpSpPr>
        <p:grpSpPr>
          <a:xfrm>
            <a:off x="16491865" y="415966"/>
            <a:ext cx="1225472" cy="1225467"/>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10" name="TextBox 10"/>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FFFFFF"/>
                </a:solidFill>
                <a:latin typeface="Open Sauce"/>
              </a:rPr>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3812627" y="2901697"/>
            <a:ext cx="1400485" cy="6493178"/>
            <a:chOff x="0" y="0"/>
            <a:chExt cx="368852" cy="1710138"/>
          </a:xfrm>
        </p:grpSpPr>
        <p:sp>
          <p:nvSpPr>
            <p:cNvPr id="3" name="Freeform 3"/>
            <p:cNvSpPr/>
            <p:nvPr/>
          </p:nvSpPr>
          <p:spPr>
            <a:xfrm>
              <a:off x="0" y="0"/>
              <a:ext cx="368852" cy="1710137"/>
            </a:xfrm>
            <a:custGeom>
              <a:avLst/>
              <a:gdLst/>
              <a:ahLst/>
              <a:cxnLst/>
              <a:rect l="l" t="t" r="r" b="b"/>
              <a:pathLst>
                <a:path w="368852" h="1710137">
                  <a:moveTo>
                    <a:pt x="0" y="0"/>
                  </a:moveTo>
                  <a:lnTo>
                    <a:pt x="368852" y="0"/>
                  </a:lnTo>
                  <a:lnTo>
                    <a:pt x="368852" y="1710137"/>
                  </a:lnTo>
                  <a:lnTo>
                    <a:pt x="0" y="1710137"/>
                  </a:lnTo>
                  <a:close/>
                </a:path>
              </a:pathLst>
            </a:custGeom>
            <a:solidFill>
              <a:srgbClr val="99391B"/>
            </a:solidFill>
            <a:ln cap="sq">
              <a:noFill/>
              <a:prstDash val="solid"/>
              <a:miter/>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5" name="Group 5"/>
          <p:cNvGrpSpPr/>
          <p:nvPr/>
        </p:nvGrpSpPr>
        <p:grpSpPr>
          <a:xfrm>
            <a:off x="-1543050" y="-558218"/>
            <a:ext cx="3086100" cy="112999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40B60"/>
            </a:solidFill>
          </p:spPr>
          <p:txBody>
            <a:bodyPr/>
            <a:lstStyle/>
            <a:p>
              <a:endParaRPr lang="en-US"/>
            </a:p>
          </p:txBody>
        </p:sp>
        <p:sp>
          <p:nvSpPr>
            <p:cNvPr id="7" name="TextBox 7"/>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12193216" y="1415447"/>
            <a:ext cx="5408984" cy="7979428"/>
            <a:chOff x="0" y="0"/>
            <a:chExt cx="1424588" cy="2101578"/>
          </a:xfrm>
        </p:grpSpPr>
        <p:sp>
          <p:nvSpPr>
            <p:cNvPr id="9" name="Freeform 9"/>
            <p:cNvSpPr/>
            <p:nvPr/>
          </p:nvSpPr>
          <p:spPr>
            <a:xfrm>
              <a:off x="0" y="0"/>
              <a:ext cx="1424588" cy="2101578"/>
            </a:xfrm>
            <a:custGeom>
              <a:avLst/>
              <a:gdLst/>
              <a:ahLst/>
              <a:cxnLst/>
              <a:rect l="l" t="t" r="r" b="b"/>
              <a:pathLst>
                <a:path w="1424588" h="2101578">
                  <a:moveTo>
                    <a:pt x="0" y="0"/>
                  </a:moveTo>
                  <a:lnTo>
                    <a:pt x="1424588" y="0"/>
                  </a:lnTo>
                  <a:lnTo>
                    <a:pt x="1424588" y="2101578"/>
                  </a:lnTo>
                  <a:lnTo>
                    <a:pt x="0" y="2101578"/>
                  </a:lnTo>
                  <a:close/>
                </a:path>
              </a:pathLst>
            </a:custGeom>
            <a:solidFill>
              <a:srgbClr val="99391B"/>
            </a:solidFill>
          </p:spPr>
          <p:txBody>
            <a:bodyPr/>
            <a:lstStyle/>
            <a:p>
              <a:endParaRPr lang="en-US"/>
            </a:p>
          </p:txBody>
        </p:sp>
        <p:sp>
          <p:nvSpPr>
            <p:cNvPr id="10" name="TextBox 10"/>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11" name="Freeform 11"/>
          <p:cNvSpPr/>
          <p:nvPr/>
        </p:nvSpPr>
        <p:spPr>
          <a:xfrm>
            <a:off x="11778971" y="1224816"/>
            <a:ext cx="5158407" cy="7733834"/>
          </a:xfrm>
          <a:custGeom>
            <a:avLst/>
            <a:gdLst/>
            <a:ahLst/>
            <a:cxnLst/>
            <a:rect l="l" t="t" r="r" b="b"/>
            <a:pathLst>
              <a:path w="5158407" h="7733834">
                <a:moveTo>
                  <a:pt x="0" y="0"/>
                </a:moveTo>
                <a:lnTo>
                  <a:pt x="5158406" y="0"/>
                </a:lnTo>
                <a:lnTo>
                  <a:pt x="5158406" y="7733833"/>
                </a:lnTo>
                <a:lnTo>
                  <a:pt x="0" y="7733833"/>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TextBox 12"/>
          <p:cNvSpPr txBox="1"/>
          <p:nvPr/>
        </p:nvSpPr>
        <p:spPr>
          <a:xfrm>
            <a:off x="5213112" y="1316966"/>
            <a:ext cx="5661991" cy="1439372"/>
          </a:xfrm>
          <a:prstGeom prst="rect">
            <a:avLst/>
          </a:prstGeom>
        </p:spPr>
        <p:txBody>
          <a:bodyPr lIns="0" tIns="0" rIns="0" bIns="0" rtlCol="0" anchor="t">
            <a:spAutoFit/>
          </a:bodyPr>
          <a:lstStyle/>
          <a:p>
            <a:pPr>
              <a:lnSpc>
                <a:spcPts val="10858"/>
              </a:lnSpc>
            </a:pPr>
            <a:r>
              <a:rPr lang="en-US" sz="7868" spc="771">
                <a:solidFill>
                  <a:srgbClr val="231F20"/>
                </a:solidFill>
                <a:latin typeface="Codec Pro ExtraBold"/>
              </a:rPr>
              <a:t>Content</a:t>
            </a:r>
          </a:p>
        </p:txBody>
      </p:sp>
      <p:sp>
        <p:nvSpPr>
          <p:cNvPr id="13" name="TextBox 13"/>
          <p:cNvSpPr txBox="1"/>
          <p:nvPr/>
        </p:nvSpPr>
        <p:spPr>
          <a:xfrm>
            <a:off x="4024659" y="3168035"/>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01</a:t>
            </a:r>
          </a:p>
        </p:txBody>
      </p:sp>
      <p:sp>
        <p:nvSpPr>
          <p:cNvPr id="14" name="TextBox 14"/>
          <p:cNvSpPr txBox="1"/>
          <p:nvPr/>
        </p:nvSpPr>
        <p:spPr>
          <a:xfrm>
            <a:off x="4024659" y="3965154"/>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02</a:t>
            </a:r>
          </a:p>
        </p:txBody>
      </p:sp>
      <p:sp>
        <p:nvSpPr>
          <p:cNvPr id="15" name="TextBox 15"/>
          <p:cNvSpPr txBox="1"/>
          <p:nvPr/>
        </p:nvSpPr>
        <p:spPr>
          <a:xfrm>
            <a:off x="4024659" y="4846311"/>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03</a:t>
            </a:r>
          </a:p>
        </p:txBody>
      </p:sp>
      <p:sp>
        <p:nvSpPr>
          <p:cNvPr id="16" name="TextBox 16"/>
          <p:cNvSpPr txBox="1"/>
          <p:nvPr/>
        </p:nvSpPr>
        <p:spPr>
          <a:xfrm>
            <a:off x="4024659" y="5643430"/>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04</a:t>
            </a:r>
          </a:p>
        </p:txBody>
      </p:sp>
      <p:sp>
        <p:nvSpPr>
          <p:cNvPr id="17" name="TextBox 17"/>
          <p:cNvSpPr txBox="1"/>
          <p:nvPr/>
        </p:nvSpPr>
        <p:spPr>
          <a:xfrm>
            <a:off x="4044260" y="6435807"/>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05</a:t>
            </a:r>
          </a:p>
        </p:txBody>
      </p:sp>
      <p:sp>
        <p:nvSpPr>
          <p:cNvPr id="18" name="TextBox 18"/>
          <p:cNvSpPr txBox="1"/>
          <p:nvPr/>
        </p:nvSpPr>
        <p:spPr>
          <a:xfrm>
            <a:off x="4044260" y="7266771"/>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06</a:t>
            </a:r>
          </a:p>
        </p:txBody>
      </p:sp>
      <p:sp>
        <p:nvSpPr>
          <p:cNvPr id="19" name="TextBox 19"/>
          <p:cNvSpPr txBox="1"/>
          <p:nvPr/>
        </p:nvSpPr>
        <p:spPr>
          <a:xfrm>
            <a:off x="5454692" y="4177518"/>
            <a:ext cx="5790503" cy="418548"/>
          </a:xfrm>
          <a:prstGeom prst="rect">
            <a:avLst/>
          </a:prstGeom>
        </p:spPr>
        <p:txBody>
          <a:bodyPr lIns="0" tIns="0" rIns="0" bIns="0" rtlCol="0" anchor="t">
            <a:spAutoFit/>
          </a:bodyPr>
          <a:lstStyle/>
          <a:p>
            <a:pPr>
              <a:lnSpc>
                <a:spcPts val="3483"/>
              </a:lnSpc>
            </a:pPr>
            <a:r>
              <a:rPr lang="en-US" sz="2524" spc="247">
                <a:solidFill>
                  <a:srgbClr val="231F20"/>
                </a:solidFill>
                <a:latin typeface="Open Sauce"/>
              </a:rPr>
              <a:t>Our Why</a:t>
            </a:r>
          </a:p>
        </p:txBody>
      </p:sp>
      <p:sp>
        <p:nvSpPr>
          <p:cNvPr id="20" name="TextBox 20"/>
          <p:cNvSpPr txBox="1"/>
          <p:nvPr/>
        </p:nvSpPr>
        <p:spPr>
          <a:xfrm>
            <a:off x="5454692" y="4971736"/>
            <a:ext cx="6076629" cy="418548"/>
          </a:xfrm>
          <a:prstGeom prst="rect">
            <a:avLst/>
          </a:prstGeom>
        </p:spPr>
        <p:txBody>
          <a:bodyPr lIns="0" tIns="0" rIns="0" bIns="0" rtlCol="0" anchor="t">
            <a:spAutoFit/>
          </a:bodyPr>
          <a:lstStyle/>
          <a:p>
            <a:pPr>
              <a:lnSpc>
                <a:spcPts val="3483"/>
              </a:lnSpc>
            </a:pPr>
            <a:r>
              <a:rPr lang="en-US" sz="2524" spc="247">
                <a:solidFill>
                  <a:srgbClr val="231F20"/>
                </a:solidFill>
                <a:latin typeface="Open Sauce"/>
              </a:rPr>
              <a:t>Our Structure</a:t>
            </a:r>
          </a:p>
        </p:txBody>
      </p:sp>
      <p:sp>
        <p:nvSpPr>
          <p:cNvPr id="21" name="TextBox 21"/>
          <p:cNvSpPr txBox="1"/>
          <p:nvPr/>
        </p:nvSpPr>
        <p:spPr>
          <a:xfrm>
            <a:off x="5454692" y="5891826"/>
            <a:ext cx="5790503"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Open Sauce"/>
              </a:rPr>
              <a:t>Recruitment Process</a:t>
            </a:r>
          </a:p>
        </p:txBody>
      </p:sp>
      <p:sp>
        <p:nvSpPr>
          <p:cNvPr id="22" name="TextBox 22"/>
          <p:cNvSpPr txBox="1"/>
          <p:nvPr/>
        </p:nvSpPr>
        <p:spPr>
          <a:xfrm>
            <a:off x="5454692" y="6686044"/>
            <a:ext cx="6076629"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Open Sauce"/>
              </a:rPr>
              <a:t>Job Matching</a:t>
            </a:r>
          </a:p>
        </p:txBody>
      </p:sp>
      <p:sp>
        <p:nvSpPr>
          <p:cNvPr id="23" name="TextBox 23"/>
          <p:cNvSpPr txBox="1"/>
          <p:nvPr/>
        </p:nvSpPr>
        <p:spPr>
          <a:xfrm>
            <a:off x="5454692" y="7486888"/>
            <a:ext cx="6076629"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Open Sauce"/>
              </a:rPr>
              <a:t>Retention Efforts</a:t>
            </a:r>
          </a:p>
        </p:txBody>
      </p:sp>
      <p:sp>
        <p:nvSpPr>
          <p:cNvPr id="24" name="TextBox 24"/>
          <p:cNvSpPr txBox="1"/>
          <p:nvPr/>
        </p:nvSpPr>
        <p:spPr>
          <a:xfrm>
            <a:off x="5454692" y="8279265"/>
            <a:ext cx="5790503"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Open Sauce"/>
              </a:rPr>
              <a:t>Future Goals</a:t>
            </a:r>
          </a:p>
        </p:txBody>
      </p:sp>
      <p:sp>
        <p:nvSpPr>
          <p:cNvPr id="25" name="TextBox 25"/>
          <p:cNvSpPr txBox="1"/>
          <p:nvPr/>
        </p:nvSpPr>
        <p:spPr>
          <a:xfrm>
            <a:off x="5454692" y="3377970"/>
            <a:ext cx="5790503" cy="418548"/>
          </a:xfrm>
          <a:prstGeom prst="rect">
            <a:avLst/>
          </a:prstGeom>
        </p:spPr>
        <p:txBody>
          <a:bodyPr lIns="0" tIns="0" rIns="0" bIns="0" rtlCol="0" anchor="t">
            <a:spAutoFit/>
          </a:bodyPr>
          <a:lstStyle/>
          <a:p>
            <a:pPr>
              <a:lnSpc>
                <a:spcPts val="3483"/>
              </a:lnSpc>
            </a:pPr>
            <a:r>
              <a:rPr lang="en-US" sz="2524" spc="247">
                <a:solidFill>
                  <a:srgbClr val="231F20"/>
                </a:solidFill>
                <a:latin typeface="Open Sauce"/>
              </a:rPr>
              <a:t>Who We Are</a:t>
            </a:r>
          </a:p>
        </p:txBody>
      </p:sp>
      <p:sp>
        <p:nvSpPr>
          <p:cNvPr id="26" name="TextBox 26"/>
          <p:cNvSpPr txBox="1"/>
          <p:nvPr/>
        </p:nvSpPr>
        <p:spPr>
          <a:xfrm>
            <a:off x="4044260" y="8066871"/>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07</a:t>
            </a:r>
          </a:p>
        </p:txBody>
      </p:sp>
      <p:grpSp>
        <p:nvGrpSpPr>
          <p:cNvPr id="27" name="Group 27"/>
          <p:cNvGrpSpPr>
            <a:grpSpLocks noChangeAspect="1"/>
          </p:cNvGrpSpPr>
          <p:nvPr/>
        </p:nvGrpSpPr>
        <p:grpSpPr>
          <a:xfrm>
            <a:off x="16491865" y="415966"/>
            <a:ext cx="1225472" cy="1225467"/>
            <a:chOff x="0" y="0"/>
            <a:chExt cx="6350000" cy="6349975"/>
          </a:xfrm>
        </p:grpSpPr>
        <p:sp>
          <p:nvSpPr>
            <p:cNvPr id="28" name="Freeform 2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29" name="TextBox 29"/>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02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788900" y="1051755"/>
            <a:ext cx="3470400" cy="0"/>
          </a:xfrm>
          <a:prstGeom prst="line">
            <a:avLst/>
          </a:prstGeom>
          <a:ln w="38100" cap="flat">
            <a:solidFill>
              <a:srgbClr val="99391B"/>
            </a:solidFill>
            <a:prstDash val="solid"/>
            <a:headEnd type="none" w="sm" len="sm"/>
            <a:tailEnd type="none" w="sm" len="sm"/>
          </a:ln>
        </p:spPr>
        <p:txBody>
          <a:bodyPr/>
          <a:lstStyle/>
          <a:p>
            <a:endParaRPr lang="en-US"/>
          </a:p>
        </p:txBody>
      </p:sp>
      <p:sp>
        <p:nvSpPr>
          <p:cNvPr id="3" name="TextBox 3"/>
          <p:cNvSpPr txBox="1"/>
          <p:nvPr/>
        </p:nvSpPr>
        <p:spPr>
          <a:xfrm>
            <a:off x="2043153" y="2342208"/>
            <a:ext cx="9633527" cy="5710346"/>
          </a:xfrm>
          <a:prstGeom prst="rect">
            <a:avLst/>
          </a:prstGeom>
        </p:spPr>
        <p:txBody>
          <a:bodyPr lIns="0" tIns="0" rIns="0" bIns="0" rtlCol="0" anchor="t">
            <a:spAutoFit/>
          </a:bodyPr>
          <a:lstStyle/>
          <a:p>
            <a:pPr>
              <a:lnSpc>
                <a:spcPts val="3174"/>
              </a:lnSpc>
            </a:pPr>
            <a:r>
              <a:rPr lang="en-US" sz="2300" spc="225" dirty="0">
                <a:solidFill>
                  <a:srgbClr val="231F20"/>
                </a:solidFill>
                <a:latin typeface="Open Sauce Bold"/>
              </a:rPr>
              <a:t>New Volunteer To-Dos:</a:t>
            </a:r>
          </a:p>
          <a:p>
            <a:pPr>
              <a:lnSpc>
                <a:spcPts val="3174"/>
              </a:lnSpc>
            </a:pPr>
            <a:endParaRPr lang="en-US" sz="2300" spc="225" dirty="0">
              <a:solidFill>
                <a:srgbClr val="231F20"/>
              </a:solidFill>
              <a:latin typeface="Open Sauce Bold"/>
            </a:endParaRPr>
          </a:p>
          <a:p>
            <a:pPr marL="800100" lvl="1" indent="-342900">
              <a:lnSpc>
                <a:spcPts val="3174"/>
              </a:lnSpc>
              <a:buFont typeface="Arial" panose="020B0604020202020204" pitchFamily="34" charset="0"/>
              <a:buChar char="•"/>
            </a:pPr>
            <a:r>
              <a:rPr lang="en-US" sz="2300" spc="225" dirty="0">
                <a:solidFill>
                  <a:srgbClr val="231F20"/>
                </a:solidFill>
                <a:latin typeface="Open Sauce"/>
              </a:rPr>
              <a:t>All volunteers complete a volunteer application</a:t>
            </a:r>
          </a:p>
          <a:p>
            <a:pPr marL="800100" lvl="1" indent="-342900">
              <a:lnSpc>
                <a:spcPts val="3174"/>
              </a:lnSpc>
              <a:buFont typeface="Arial" panose="020B0604020202020204" pitchFamily="34" charset="0"/>
              <a:buChar char="•"/>
            </a:pPr>
            <a:endParaRPr lang="en-US" sz="2300" spc="225" dirty="0">
              <a:solidFill>
                <a:srgbClr val="231F20"/>
              </a:solidFill>
              <a:latin typeface="Open Sauce"/>
            </a:endParaRPr>
          </a:p>
          <a:p>
            <a:pPr>
              <a:lnSpc>
                <a:spcPts val="3174"/>
              </a:lnSpc>
            </a:pPr>
            <a:r>
              <a:rPr lang="en-US" sz="2300" spc="225" dirty="0">
                <a:solidFill>
                  <a:srgbClr val="231F20"/>
                </a:solidFill>
                <a:latin typeface="Open Sauce Bold"/>
              </a:rPr>
              <a:t>Our To-Dos:</a:t>
            </a:r>
          </a:p>
          <a:p>
            <a:pPr>
              <a:lnSpc>
                <a:spcPts val="3174"/>
              </a:lnSpc>
            </a:pPr>
            <a:endParaRPr lang="en-US" sz="2300" spc="225" dirty="0">
              <a:solidFill>
                <a:srgbClr val="231F20"/>
              </a:solidFill>
              <a:latin typeface="Open Sauce Bold"/>
            </a:endParaRPr>
          </a:p>
          <a:p>
            <a:pPr marL="1004994" lvl="2" indent="-342900">
              <a:lnSpc>
                <a:spcPts val="3174"/>
              </a:lnSpc>
              <a:buFont typeface="Arial" panose="020B0604020202020204" pitchFamily="34" charset="0"/>
              <a:buChar char="•"/>
            </a:pPr>
            <a:r>
              <a:rPr lang="en-US" sz="2300" spc="225" dirty="0">
                <a:solidFill>
                  <a:srgbClr val="231F20"/>
                </a:solidFill>
                <a:latin typeface="Open Sauce"/>
              </a:rPr>
              <a:t>Interview Volunteer</a:t>
            </a:r>
          </a:p>
          <a:p>
            <a:pPr marL="1004994" lvl="2" indent="-342900">
              <a:lnSpc>
                <a:spcPts val="3174"/>
              </a:lnSpc>
              <a:buFont typeface="Arial" panose="020B0604020202020204" pitchFamily="34" charset="0"/>
              <a:buChar char="•"/>
            </a:pPr>
            <a:endParaRPr lang="en-US" sz="2300" spc="225" dirty="0">
              <a:solidFill>
                <a:srgbClr val="231F20"/>
              </a:solidFill>
              <a:latin typeface="Open Sauce"/>
            </a:endParaRPr>
          </a:p>
          <a:p>
            <a:pPr marL="1004994" lvl="2" indent="-342900">
              <a:lnSpc>
                <a:spcPts val="3174"/>
              </a:lnSpc>
              <a:buFont typeface="Arial" panose="020B0604020202020204" pitchFamily="34" charset="0"/>
              <a:buChar char="•"/>
            </a:pPr>
            <a:r>
              <a:rPr lang="en-US" sz="2300" spc="225" dirty="0">
                <a:solidFill>
                  <a:srgbClr val="231F20"/>
                </a:solidFill>
                <a:latin typeface="Open Sauce"/>
              </a:rPr>
              <a:t>Listen to volunteer</a:t>
            </a:r>
          </a:p>
          <a:p>
            <a:pPr marL="1004994" lvl="2" indent="-342900">
              <a:lnSpc>
                <a:spcPts val="3174"/>
              </a:lnSpc>
              <a:buFont typeface="Arial" panose="020B0604020202020204" pitchFamily="34" charset="0"/>
              <a:buChar char="•"/>
            </a:pPr>
            <a:endParaRPr lang="en-US" sz="2300" spc="225" dirty="0">
              <a:solidFill>
                <a:srgbClr val="231F20"/>
              </a:solidFill>
              <a:latin typeface="Open Sauce"/>
            </a:endParaRPr>
          </a:p>
          <a:p>
            <a:pPr marL="1004994" lvl="2" indent="-342900">
              <a:lnSpc>
                <a:spcPts val="3174"/>
              </a:lnSpc>
              <a:buFont typeface="Arial" panose="020B0604020202020204" pitchFamily="34" charset="0"/>
              <a:buChar char="•"/>
            </a:pPr>
            <a:r>
              <a:rPr lang="en-US" sz="2300" spc="225" dirty="0">
                <a:solidFill>
                  <a:srgbClr val="231F20"/>
                </a:solidFill>
                <a:latin typeface="Open Sauce"/>
              </a:rPr>
              <a:t>Match our opportunities with their interests</a:t>
            </a:r>
          </a:p>
          <a:p>
            <a:pPr marL="662094" lvl="2">
              <a:lnSpc>
                <a:spcPts val="3174"/>
              </a:lnSpc>
            </a:pPr>
            <a:endParaRPr lang="en-US" sz="2300" spc="225" dirty="0">
              <a:solidFill>
                <a:srgbClr val="231F20"/>
              </a:solidFill>
              <a:latin typeface="Open Sauce"/>
            </a:endParaRPr>
          </a:p>
          <a:p>
            <a:pPr marL="953771" lvl="2" indent="-248285">
              <a:lnSpc>
                <a:spcPts val="3174"/>
              </a:lnSpc>
              <a:buFont typeface="Arial"/>
              <a:buChar char="•"/>
            </a:pPr>
            <a:r>
              <a:rPr lang="en-US" sz="2300" spc="225" dirty="0">
                <a:solidFill>
                  <a:srgbClr val="231F20"/>
                </a:solidFill>
                <a:latin typeface="Open Sauce"/>
              </a:rPr>
              <a:t>Identify project or a committee chair</a:t>
            </a:r>
          </a:p>
          <a:p>
            <a:pPr>
              <a:lnSpc>
                <a:spcPts val="3174"/>
              </a:lnSpc>
            </a:pPr>
            <a:endParaRPr lang="en-US" sz="2300" spc="225" dirty="0">
              <a:solidFill>
                <a:srgbClr val="231F20"/>
              </a:solidFill>
              <a:latin typeface="Open Sauce"/>
            </a:endParaRPr>
          </a:p>
        </p:txBody>
      </p:sp>
      <p:sp>
        <p:nvSpPr>
          <p:cNvPr id="4" name="Freeform 4"/>
          <p:cNvSpPr/>
          <p:nvPr/>
        </p:nvSpPr>
        <p:spPr>
          <a:xfrm>
            <a:off x="11942137" y="1908533"/>
            <a:ext cx="5317163" cy="7272722"/>
          </a:xfrm>
          <a:custGeom>
            <a:avLst/>
            <a:gdLst/>
            <a:ahLst/>
            <a:cxnLst/>
            <a:rect l="l" t="t" r="r" b="b"/>
            <a:pathLst>
              <a:path w="5317163" h="7272722">
                <a:moveTo>
                  <a:pt x="0" y="0"/>
                </a:moveTo>
                <a:lnTo>
                  <a:pt x="5317163" y="0"/>
                </a:lnTo>
                <a:lnTo>
                  <a:pt x="5317163" y="7272722"/>
                </a:lnTo>
                <a:lnTo>
                  <a:pt x="0" y="727272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a:grpSpLocks noChangeAspect="1"/>
          </p:cNvGrpSpPr>
          <p:nvPr/>
        </p:nvGrpSpPr>
        <p:grpSpPr>
          <a:xfrm>
            <a:off x="16491865" y="415966"/>
            <a:ext cx="1225472" cy="1225467"/>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7" name="Freeform 7"/>
          <p:cNvSpPr/>
          <p:nvPr/>
        </p:nvSpPr>
        <p:spPr>
          <a:xfrm>
            <a:off x="744981" y="2173872"/>
            <a:ext cx="1081761" cy="1004686"/>
          </a:xfrm>
          <a:custGeom>
            <a:avLst/>
            <a:gdLst/>
            <a:ahLst/>
            <a:cxnLst/>
            <a:rect l="l" t="t" r="r" b="b"/>
            <a:pathLst>
              <a:path w="1081761" h="1004686">
                <a:moveTo>
                  <a:pt x="0" y="0"/>
                </a:moveTo>
                <a:lnTo>
                  <a:pt x="1081761" y="0"/>
                </a:lnTo>
                <a:lnTo>
                  <a:pt x="1081761" y="1004686"/>
                </a:lnTo>
                <a:lnTo>
                  <a:pt x="0" y="1004686"/>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1285861" y="606840"/>
            <a:ext cx="12503039" cy="918404"/>
          </a:xfrm>
          <a:prstGeom prst="rect">
            <a:avLst/>
          </a:prstGeom>
        </p:spPr>
        <p:txBody>
          <a:bodyPr lIns="0" tIns="0" rIns="0" bIns="0" rtlCol="0" anchor="t">
            <a:spAutoFit/>
          </a:bodyPr>
          <a:lstStyle/>
          <a:p>
            <a:pPr marL="0" lvl="0" indent="0">
              <a:lnSpc>
                <a:spcPts val="6159"/>
              </a:lnSpc>
              <a:spcBef>
                <a:spcPct val="0"/>
              </a:spcBef>
            </a:pPr>
            <a:r>
              <a:rPr lang="en-US" sz="6221" spc="217">
                <a:solidFill>
                  <a:srgbClr val="140B60"/>
                </a:solidFill>
                <a:latin typeface="Codec Pro ExtraBold"/>
              </a:rPr>
              <a:t>Actions Once We Find Them</a:t>
            </a:r>
          </a:p>
        </p:txBody>
      </p:sp>
      <p:sp>
        <p:nvSpPr>
          <p:cNvPr id="9" name="Freeform 9"/>
          <p:cNvSpPr/>
          <p:nvPr/>
        </p:nvSpPr>
        <p:spPr>
          <a:xfrm>
            <a:off x="744981" y="4641157"/>
            <a:ext cx="1081761" cy="1004686"/>
          </a:xfrm>
          <a:custGeom>
            <a:avLst/>
            <a:gdLst/>
            <a:ahLst/>
            <a:cxnLst/>
            <a:rect l="l" t="t" r="r" b="b"/>
            <a:pathLst>
              <a:path w="1081761" h="1004686">
                <a:moveTo>
                  <a:pt x="0" y="0"/>
                </a:moveTo>
                <a:lnTo>
                  <a:pt x="1081761" y="0"/>
                </a:lnTo>
                <a:lnTo>
                  <a:pt x="1081761" y="1004686"/>
                </a:lnTo>
                <a:lnTo>
                  <a:pt x="0" y="1004686"/>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19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2870418" y="1051755"/>
            <a:ext cx="4388882" cy="0"/>
          </a:xfrm>
          <a:prstGeom prst="line">
            <a:avLst/>
          </a:prstGeom>
          <a:ln w="38100" cap="flat">
            <a:solidFill>
              <a:srgbClr val="99391B"/>
            </a:solidFill>
            <a:prstDash val="solid"/>
            <a:headEnd type="none" w="sm" len="sm"/>
            <a:tailEnd type="none" w="sm" len="sm"/>
          </a:ln>
        </p:spPr>
        <p:txBody>
          <a:bodyPr/>
          <a:lstStyle/>
          <a:p>
            <a:endParaRPr lang="en-US"/>
          </a:p>
        </p:txBody>
      </p:sp>
      <p:sp>
        <p:nvSpPr>
          <p:cNvPr id="3" name="TextBox 3"/>
          <p:cNvSpPr txBox="1"/>
          <p:nvPr/>
        </p:nvSpPr>
        <p:spPr>
          <a:xfrm>
            <a:off x="8001000" y="2742202"/>
            <a:ext cx="9983037" cy="4892686"/>
          </a:xfrm>
          <a:prstGeom prst="rect">
            <a:avLst/>
          </a:prstGeom>
        </p:spPr>
        <p:txBody>
          <a:bodyPr wrap="square" lIns="0" tIns="0" rIns="0" bIns="0" rtlCol="0" anchor="t">
            <a:spAutoFit/>
          </a:bodyPr>
          <a:lstStyle/>
          <a:p>
            <a:pPr marL="496570" lvl="1" indent="-248285">
              <a:lnSpc>
                <a:spcPts val="4255"/>
              </a:lnSpc>
              <a:buFont typeface="Arial"/>
              <a:buChar char="•"/>
            </a:pPr>
            <a:r>
              <a:rPr lang="en-US" sz="2300" b="1" spc="225" dirty="0">
                <a:solidFill>
                  <a:srgbClr val="231F20"/>
                </a:solidFill>
                <a:latin typeface="Open Sauce"/>
              </a:rPr>
              <a:t>Match</a:t>
            </a:r>
            <a:r>
              <a:rPr lang="en-US" sz="2300" spc="225" dirty="0">
                <a:solidFill>
                  <a:srgbClr val="231F20"/>
                </a:solidFill>
                <a:latin typeface="Open Sauce"/>
              </a:rPr>
              <a:t> talents and skills with tasks  </a:t>
            </a:r>
          </a:p>
          <a:p>
            <a:pPr marL="496570" lvl="1" indent="-248285">
              <a:lnSpc>
                <a:spcPts val="4255"/>
              </a:lnSpc>
              <a:buFont typeface="Arial"/>
              <a:buChar char="•"/>
            </a:pPr>
            <a:r>
              <a:rPr lang="en-US" sz="2300" b="1" spc="225" dirty="0">
                <a:solidFill>
                  <a:srgbClr val="231F20"/>
                </a:solidFill>
                <a:latin typeface="Open Sauce"/>
              </a:rPr>
              <a:t>Volunteers</a:t>
            </a:r>
            <a:r>
              <a:rPr lang="en-US" sz="2300" spc="225" dirty="0">
                <a:solidFill>
                  <a:srgbClr val="231F20"/>
                </a:solidFill>
                <a:latin typeface="Open Sauce"/>
              </a:rPr>
              <a:t> need to know they are contributing</a:t>
            </a:r>
          </a:p>
          <a:p>
            <a:pPr marL="496570" lvl="1" indent="-248285">
              <a:lnSpc>
                <a:spcPts val="4255"/>
              </a:lnSpc>
              <a:buFont typeface="Arial"/>
              <a:buChar char="•"/>
            </a:pPr>
            <a:r>
              <a:rPr lang="en-US" sz="2300" b="1" spc="225" dirty="0">
                <a:solidFill>
                  <a:srgbClr val="231F20"/>
                </a:solidFill>
                <a:latin typeface="Open Sauce"/>
              </a:rPr>
              <a:t>Be flexible</a:t>
            </a:r>
            <a:r>
              <a:rPr lang="en-US" sz="2300" spc="225" dirty="0">
                <a:solidFill>
                  <a:srgbClr val="231F20"/>
                </a:solidFill>
                <a:latin typeface="Open Sauce"/>
              </a:rPr>
              <a:t> - allow volunteers do new tasks or old tasks in new ways</a:t>
            </a:r>
          </a:p>
          <a:p>
            <a:pPr marL="496570" lvl="1" indent="-248285">
              <a:lnSpc>
                <a:spcPts val="4255"/>
              </a:lnSpc>
              <a:buFont typeface="Arial"/>
              <a:buChar char="•"/>
            </a:pPr>
            <a:r>
              <a:rPr lang="en-US" sz="2300" b="1" spc="225" dirty="0">
                <a:solidFill>
                  <a:srgbClr val="231F20"/>
                </a:solidFill>
                <a:latin typeface="Open Sauce"/>
              </a:rPr>
              <a:t>Have</a:t>
            </a:r>
            <a:r>
              <a:rPr lang="en-US" sz="2300" spc="225" dirty="0">
                <a:solidFill>
                  <a:srgbClr val="231F20"/>
                </a:solidFill>
                <a:latin typeface="Open Sauce"/>
              </a:rPr>
              <a:t> good job instructions and training material. </a:t>
            </a:r>
          </a:p>
          <a:p>
            <a:pPr marL="496571" lvl="1" indent="-248285">
              <a:lnSpc>
                <a:spcPts val="4255"/>
              </a:lnSpc>
              <a:buFont typeface="Arial"/>
              <a:buChar char="•"/>
            </a:pPr>
            <a:r>
              <a:rPr lang="en-US" sz="2300" b="1" spc="225" dirty="0">
                <a:solidFill>
                  <a:srgbClr val="231F20"/>
                </a:solidFill>
                <a:latin typeface="Open Sauce"/>
              </a:rPr>
              <a:t>Continually</a:t>
            </a:r>
            <a:r>
              <a:rPr lang="en-US" sz="2300" spc="225" dirty="0">
                <a:solidFill>
                  <a:srgbClr val="231F20"/>
                </a:solidFill>
                <a:latin typeface="Open Sauce"/>
              </a:rPr>
              <a:t> take the pulse of your volunteers </a:t>
            </a:r>
          </a:p>
          <a:p>
            <a:pPr marL="496570" lvl="1" indent="-248285">
              <a:lnSpc>
                <a:spcPts val="4255"/>
              </a:lnSpc>
              <a:buFont typeface="Arial"/>
              <a:buChar char="•"/>
            </a:pPr>
            <a:r>
              <a:rPr lang="en-US" sz="2300" b="1" spc="225" dirty="0">
                <a:solidFill>
                  <a:srgbClr val="231F20"/>
                </a:solidFill>
                <a:latin typeface="Open Sauce"/>
              </a:rPr>
              <a:t>Give up </a:t>
            </a:r>
            <a:r>
              <a:rPr lang="en-US" sz="2300" spc="225" dirty="0">
                <a:solidFill>
                  <a:srgbClr val="231F20"/>
                </a:solidFill>
                <a:latin typeface="Open Sauce"/>
              </a:rPr>
              <a:t>ownership of projects; let volunteers own them</a:t>
            </a:r>
          </a:p>
          <a:p>
            <a:pPr marL="496570" lvl="1" indent="-248285">
              <a:lnSpc>
                <a:spcPts val="4255"/>
              </a:lnSpc>
              <a:buFont typeface="Arial"/>
              <a:buChar char="•"/>
            </a:pPr>
            <a:r>
              <a:rPr lang="en-US" sz="2300" b="1" spc="225" dirty="0">
                <a:solidFill>
                  <a:srgbClr val="231F20"/>
                </a:solidFill>
                <a:latin typeface="Arial"/>
                <a:cs typeface="Arial"/>
              </a:rPr>
              <a:t>Keep</a:t>
            </a:r>
            <a:r>
              <a:rPr lang="en-US" sz="2300" spc="225" dirty="0">
                <a:solidFill>
                  <a:srgbClr val="231F20"/>
                </a:solidFill>
                <a:latin typeface="Arial"/>
                <a:cs typeface="Arial"/>
              </a:rPr>
              <a:t> an “open” atmosphere; be open to ideas, opinions, and willing to change</a:t>
            </a:r>
            <a:endParaRPr lang="en-US" sz="2300" spc="225" dirty="0">
              <a:solidFill>
                <a:srgbClr val="231F20"/>
              </a:solidFill>
              <a:latin typeface="Open Sauce"/>
            </a:endParaRPr>
          </a:p>
        </p:txBody>
      </p:sp>
      <p:grpSp>
        <p:nvGrpSpPr>
          <p:cNvPr id="4" name="Group 4"/>
          <p:cNvGrpSpPr>
            <a:grpSpLocks noChangeAspect="1"/>
          </p:cNvGrpSpPr>
          <p:nvPr/>
        </p:nvGrpSpPr>
        <p:grpSpPr>
          <a:xfrm>
            <a:off x="16491865" y="415966"/>
            <a:ext cx="1225472" cy="1225467"/>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6" name="TextBox 6"/>
          <p:cNvSpPr txBox="1"/>
          <p:nvPr/>
        </p:nvSpPr>
        <p:spPr>
          <a:xfrm>
            <a:off x="1285861" y="606840"/>
            <a:ext cx="11584557" cy="918404"/>
          </a:xfrm>
          <a:prstGeom prst="rect">
            <a:avLst/>
          </a:prstGeom>
        </p:spPr>
        <p:txBody>
          <a:bodyPr lIns="0" tIns="0" rIns="0" bIns="0" rtlCol="0" anchor="t">
            <a:spAutoFit/>
          </a:bodyPr>
          <a:lstStyle/>
          <a:p>
            <a:pPr marL="0" lvl="0" indent="0">
              <a:lnSpc>
                <a:spcPts val="6159"/>
              </a:lnSpc>
              <a:spcBef>
                <a:spcPct val="0"/>
              </a:spcBef>
            </a:pPr>
            <a:r>
              <a:rPr lang="en-US" sz="6221" spc="217">
                <a:solidFill>
                  <a:srgbClr val="140B60"/>
                </a:solidFill>
                <a:latin typeface="Codec Pro ExtraBold"/>
              </a:rPr>
              <a:t>How to Retain Talent</a:t>
            </a:r>
          </a:p>
        </p:txBody>
      </p:sp>
      <p:sp>
        <p:nvSpPr>
          <p:cNvPr id="11" name="TextBox 11"/>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20</a:t>
            </a:r>
          </a:p>
        </p:txBody>
      </p:sp>
      <p:pic>
        <p:nvPicPr>
          <p:cNvPr id="8" name="Picture 7" descr="A group of people sitting in a room&#10;&#10;Description automatically generated">
            <a:extLst>
              <a:ext uri="{FF2B5EF4-FFF2-40B4-BE49-F238E27FC236}">
                <a16:creationId xmlns:a16="http://schemas.microsoft.com/office/drawing/2014/main" id="{D0BE49E6-A285-117A-AA85-ED867CD651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804" y="5524500"/>
            <a:ext cx="7319816" cy="3795745"/>
          </a:xfrm>
          <a:prstGeom prst="rect">
            <a:avLst/>
          </a:prstGeom>
        </p:spPr>
      </p:pic>
      <p:pic>
        <p:nvPicPr>
          <p:cNvPr id="10" name="Picture 9">
            <a:extLst>
              <a:ext uri="{FF2B5EF4-FFF2-40B4-BE49-F238E27FC236}">
                <a16:creationId xmlns:a16="http://schemas.microsoft.com/office/drawing/2014/main" id="{4A521F89-01E3-2035-606F-5ACCC72D98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4804" y="2433942"/>
            <a:ext cx="7254837" cy="27546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2870418" y="1051755"/>
            <a:ext cx="4388882" cy="0"/>
          </a:xfrm>
          <a:prstGeom prst="line">
            <a:avLst/>
          </a:prstGeom>
          <a:ln w="38100" cap="flat">
            <a:solidFill>
              <a:srgbClr val="99391B"/>
            </a:solidFill>
            <a:prstDash val="solid"/>
            <a:headEnd type="none" w="sm" len="sm"/>
            <a:tailEnd type="none" w="sm" len="sm"/>
          </a:ln>
        </p:spPr>
        <p:txBody>
          <a:bodyPr/>
          <a:lstStyle/>
          <a:p>
            <a:endParaRPr lang="en-US"/>
          </a:p>
        </p:txBody>
      </p:sp>
      <p:sp>
        <p:nvSpPr>
          <p:cNvPr id="3" name="TextBox 3"/>
          <p:cNvSpPr txBox="1"/>
          <p:nvPr/>
        </p:nvSpPr>
        <p:spPr>
          <a:xfrm>
            <a:off x="9295016" y="3162300"/>
            <a:ext cx="8420936" cy="5566332"/>
          </a:xfrm>
          <a:prstGeom prst="rect">
            <a:avLst/>
          </a:prstGeom>
        </p:spPr>
        <p:txBody>
          <a:bodyPr wrap="square" lIns="0" tIns="0" rIns="0" bIns="0" rtlCol="0" anchor="t">
            <a:spAutoFit/>
          </a:bodyPr>
          <a:lstStyle/>
          <a:p>
            <a:pPr marL="496570" lvl="1" indent="-248285">
              <a:lnSpc>
                <a:spcPts val="4255"/>
              </a:lnSpc>
              <a:buFont typeface="Arial"/>
              <a:buChar char="•"/>
            </a:pPr>
            <a:r>
              <a:rPr lang="en-US" sz="2300" b="1" spc="225" dirty="0">
                <a:solidFill>
                  <a:srgbClr val="231F20"/>
                </a:solidFill>
                <a:latin typeface="Open Sauce"/>
              </a:rPr>
              <a:t>Have a wide </a:t>
            </a:r>
            <a:r>
              <a:rPr lang="en-US" sz="2300" spc="225" dirty="0">
                <a:solidFill>
                  <a:srgbClr val="231F20"/>
                </a:solidFill>
                <a:latin typeface="Open Sauce"/>
              </a:rPr>
              <a:t>variety of projects available</a:t>
            </a:r>
          </a:p>
          <a:p>
            <a:pPr marL="496570" lvl="1" indent="-248285">
              <a:lnSpc>
                <a:spcPts val="4255"/>
              </a:lnSpc>
              <a:buFont typeface="Arial,Sans-Serif"/>
              <a:buChar char="•"/>
            </a:pPr>
            <a:r>
              <a:rPr lang="en-US" sz="2300" b="1" spc="225" dirty="0">
                <a:solidFill>
                  <a:srgbClr val="231F20"/>
                </a:solidFill>
                <a:latin typeface="Arial"/>
                <a:cs typeface="Arial"/>
              </a:rPr>
              <a:t>Encourage</a:t>
            </a:r>
            <a:r>
              <a:rPr lang="en-US" sz="2300" spc="225" dirty="0">
                <a:solidFill>
                  <a:srgbClr val="231F20"/>
                </a:solidFill>
                <a:latin typeface="Arial"/>
                <a:cs typeface="Arial"/>
              </a:rPr>
              <a:t> new volunteers to ask questions, share observations, and ideas</a:t>
            </a:r>
          </a:p>
          <a:p>
            <a:pPr marL="496570" lvl="1" indent="-248285">
              <a:lnSpc>
                <a:spcPts val="4255"/>
              </a:lnSpc>
              <a:buFont typeface="Arial"/>
              <a:buChar char="•"/>
            </a:pPr>
            <a:r>
              <a:rPr lang="en-US" sz="2300" b="1" spc="225" dirty="0">
                <a:solidFill>
                  <a:srgbClr val="231F20"/>
                </a:solidFill>
                <a:latin typeface="Open Sauce"/>
              </a:rPr>
              <a:t>Support</a:t>
            </a:r>
            <a:r>
              <a:rPr lang="en-US" sz="2300" spc="225" dirty="0">
                <a:solidFill>
                  <a:srgbClr val="231F20"/>
                </a:solidFill>
                <a:latin typeface="Open Sauce"/>
              </a:rPr>
              <a:t> volunteer participation at relevant meetings, workshops and webinars</a:t>
            </a:r>
          </a:p>
          <a:p>
            <a:pPr marL="496570" lvl="1" indent="-248285">
              <a:lnSpc>
                <a:spcPts val="4250"/>
              </a:lnSpc>
              <a:buFont typeface="Arial"/>
              <a:buChar char="•"/>
            </a:pPr>
            <a:r>
              <a:rPr lang="en-US" sz="2300" b="1" spc="225" dirty="0">
                <a:solidFill>
                  <a:srgbClr val="231F20"/>
                </a:solidFill>
                <a:latin typeface="Open Sauce"/>
              </a:rPr>
              <a:t>Share</a:t>
            </a:r>
            <a:r>
              <a:rPr lang="en-US" sz="2300" spc="225" dirty="0">
                <a:solidFill>
                  <a:srgbClr val="231F20"/>
                </a:solidFill>
                <a:latin typeface="Open Sauce"/>
              </a:rPr>
              <a:t> information – new projects, programs being developed, new donations to process</a:t>
            </a:r>
          </a:p>
          <a:p>
            <a:pPr marL="496570" lvl="1" indent="-248285">
              <a:lnSpc>
                <a:spcPts val="4250"/>
              </a:lnSpc>
              <a:buFont typeface="Arial"/>
              <a:buChar char="•"/>
            </a:pPr>
            <a:r>
              <a:rPr lang="en-US" sz="2300" b="1" spc="225" dirty="0">
                <a:solidFill>
                  <a:srgbClr val="231F20"/>
                </a:solidFill>
                <a:latin typeface="Open Sauce"/>
              </a:rPr>
              <a:t>Share </a:t>
            </a:r>
            <a:r>
              <a:rPr lang="en-US" sz="2300" spc="225" dirty="0">
                <a:solidFill>
                  <a:srgbClr val="231F20"/>
                </a:solidFill>
                <a:latin typeface="Open Sauce"/>
              </a:rPr>
              <a:t>information via newsletters &amp; informal sharing while volunteering</a:t>
            </a:r>
          </a:p>
          <a:p>
            <a:pPr marL="625475" lvl="1" indent="-312420">
              <a:lnSpc>
                <a:spcPts val="5364"/>
              </a:lnSpc>
              <a:buFont typeface="Arial"/>
              <a:buChar char="•"/>
            </a:pPr>
            <a:r>
              <a:rPr lang="en-US" sz="2850" spc="284" dirty="0">
                <a:solidFill>
                  <a:srgbClr val="231F20"/>
                </a:solidFill>
                <a:latin typeface="Open Sauce Bold"/>
              </a:rPr>
              <a:t>Listen, Listen, Listen!</a:t>
            </a:r>
          </a:p>
        </p:txBody>
      </p:sp>
      <p:grpSp>
        <p:nvGrpSpPr>
          <p:cNvPr id="4" name="Group 4"/>
          <p:cNvGrpSpPr>
            <a:grpSpLocks noChangeAspect="1"/>
          </p:cNvGrpSpPr>
          <p:nvPr/>
        </p:nvGrpSpPr>
        <p:grpSpPr>
          <a:xfrm>
            <a:off x="16491865" y="415966"/>
            <a:ext cx="1225472" cy="1225467"/>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6" name="TextBox 6"/>
          <p:cNvSpPr txBox="1"/>
          <p:nvPr/>
        </p:nvSpPr>
        <p:spPr>
          <a:xfrm>
            <a:off x="1285861" y="606840"/>
            <a:ext cx="11584557" cy="804451"/>
          </a:xfrm>
          <a:prstGeom prst="rect">
            <a:avLst/>
          </a:prstGeom>
        </p:spPr>
        <p:txBody>
          <a:bodyPr lIns="0" tIns="0" rIns="0" bIns="0" rtlCol="0" anchor="t">
            <a:spAutoFit/>
          </a:bodyPr>
          <a:lstStyle/>
          <a:p>
            <a:pPr marL="0" lvl="0" indent="0">
              <a:lnSpc>
                <a:spcPts val="6159"/>
              </a:lnSpc>
              <a:spcBef>
                <a:spcPct val="0"/>
              </a:spcBef>
            </a:pPr>
            <a:r>
              <a:rPr lang="en-US" sz="6221" spc="217" dirty="0">
                <a:solidFill>
                  <a:srgbClr val="140B60"/>
                </a:solidFill>
                <a:latin typeface="Codec Pro ExtraBold"/>
              </a:rPr>
              <a:t>How to Retain Talent #2</a:t>
            </a:r>
          </a:p>
        </p:txBody>
      </p:sp>
      <p:sp>
        <p:nvSpPr>
          <p:cNvPr id="11" name="TextBox 11"/>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20</a:t>
            </a:r>
          </a:p>
        </p:txBody>
      </p:sp>
      <p:pic>
        <p:nvPicPr>
          <p:cNvPr id="13" name="Picture 12">
            <a:extLst>
              <a:ext uri="{FF2B5EF4-FFF2-40B4-BE49-F238E27FC236}">
                <a16:creationId xmlns:a16="http://schemas.microsoft.com/office/drawing/2014/main" id="{9FBCC912-3514-1627-106E-CE866CEABB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1" y="3162300"/>
            <a:ext cx="7772400" cy="5794932"/>
          </a:xfrm>
          <a:prstGeom prst="rect">
            <a:avLst/>
          </a:prstGeom>
        </p:spPr>
      </p:pic>
    </p:spTree>
    <p:extLst>
      <p:ext uri="{BB962C8B-B14F-4D97-AF65-F5344CB8AC3E}">
        <p14:creationId xmlns:p14="http://schemas.microsoft.com/office/powerpoint/2010/main" val="2606375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2870418" y="1051755"/>
            <a:ext cx="4388882" cy="0"/>
          </a:xfrm>
          <a:prstGeom prst="line">
            <a:avLst/>
          </a:prstGeom>
          <a:ln w="38100" cap="flat">
            <a:solidFill>
              <a:srgbClr val="99391B"/>
            </a:solidFill>
            <a:prstDash val="solid"/>
            <a:headEnd type="none" w="sm" len="sm"/>
            <a:tailEnd type="none" w="sm" len="sm"/>
          </a:ln>
        </p:spPr>
        <p:txBody>
          <a:bodyPr/>
          <a:lstStyle/>
          <a:p>
            <a:endParaRPr lang="en-US"/>
          </a:p>
        </p:txBody>
      </p:sp>
      <p:grpSp>
        <p:nvGrpSpPr>
          <p:cNvPr id="3" name="Group 3"/>
          <p:cNvGrpSpPr>
            <a:grpSpLocks noChangeAspect="1"/>
          </p:cNvGrpSpPr>
          <p:nvPr/>
        </p:nvGrpSpPr>
        <p:grpSpPr>
          <a:xfrm>
            <a:off x="16491865" y="415966"/>
            <a:ext cx="1225472" cy="1225467"/>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6" name="TextBox 6"/>
          <p:cNvSpPr txBox="1"/>
          <p:nvPr/>
        </p:nvSpPr>
        <p:spPr>
          <a:xfrm>
            <a:off x="1285861" y="2140839"/>
            <a:ext cx="10337157" cy="4068871"/>
          </a:xfrm>
          <a:prstGeom prst="rect">
            <a:avLst/>
          </a:prstGeom>
        </p:spPr>
        <p:txBody>
          <a:bodyPr lIns="0" tIns="0" rIns="0" bIns="0" rtlCol="0" anchor="t">
            <a:spAutoFit/>
          </a:bodyPr>
          <a:lstStyle/>
          <a:p>
            <a:pPr marL="496571" lvl="1" indent="-248285">
              <a:lnSpc>
                <a:spcPts val="3174"/>
              </a:lnSpc>
              <a:buFont typeface="Arial"/>
              <a:buChar char="•"/>
            </a:pPr>
            <a:r>
              <a:rPr lang="en-US" sz="2300" spc="225" dirty="0">
                <a:solidFill>
                  <a:srgbClr val="231F20"/>
                </a:solidFill>
                <a:latin typeface="Open Sauce Bold"/>
              </a:rPr>
              <a:t>Praise and celebrate with words</a:t>
            </a:r>
          </a:p>
          <a:p>
            <a:pPr marL="993141" lvl="2" indent="-331047">
              <a:lnSpc>
                <a:spcPts val="3174"/>
              </a:lnSpc>
              <a:buFont typeface="Arial"/>
              <a:buChar char="⚬"/>
            </a:pPr>
            <a:r>
              <a:rPr lang="en-US" sz="2300" spc="225" dirty="0">
                <a:solidFill>
                  <a:srgbClr val="231F20"/>
                </a:solidFill>
                <a:latin typeface="Open Sauce"/>
              </a:rPr>
              <a:t>“Thank you”</a:t>
            </a:r>
          </a:p>
          <a:p>
            <a:pPr marL="993141" lvl="2" indent="-331047">
              <a:lnSpc>
                <a:spcPts val="3174"/>
              </a:lnSpc>
              <a:buFont typeface="Arial"/>
              <a:buChar char="⚬"/>
            </a:pPr>
            <a:r>
              <a:rPr lang="en-US" sz="2300" spc="225" dirty="0">
                <a:solidFill>
                  <a:srgbClr val="231F20"/>
                </a:solidFill>
                <a:latin typeface="Open Sauce"/>
              </a:rPr>
              <a:t>“We appreciate you”</a:t>
            </a:r>
          </a:p>
          <a:p>
            <a:pPr marL="993141" lvl="2" indent="-331047">
              <a:lnSpc>
                <a:spcPts val="3174"/>
              </a:lnSpc>
              <a:buFont typeface="Arial"/>
              <a:buChar char="⚬"/>
            </a:pPr>
            <a:r>
              <a:rPr lang="en-US" sz="2300" spc="225" dirty="0">
                <a:solidFill>
                  <a:srgbClr val="231F20"/>
                </a:solidFill>
                <a:latin typeface="Open Sauce"/>
              </a:rPr>
              <a:t>“We could not do this with out you”</a:t>
            </a:r>
          </a:p>
          <a:p>
            <a:pPr marL="993141" lvl="2" indent="-331047">
              <a:lnSpc>
                <a:spcPts val="3174"/>
              </a:lnSpc>
              <a:buFont typeface="Arial"/>
              <a:buChar char="⚬"/>
            </a:pPr>
            <a:r>
              <a:rPr lang="en-US" sz="2300" spc="225" dirty="0">
                <a:solidFill>
                  <a:srgbClr val="231F20"/>
                </a:solidFill>
                <a:latin typeface="Open Sauce"/>
              </a:rPr>
              <a:t>Write detailed thankyou letters</a:t>
            </a:r>
          </a:p>
          <a:p>
            <a:pPr marL="496571" lvl="1" indent="-248285">
              <a:lnSpc>
                <a:spcPts val="3174"/>
              </a:lnSpc>
              <a:buFont typeface="Arial"/>
              <a:buChar char="•"/>
            </a:pPr>
            <a:r>
              <a:rPr lang="en-US" sz="2300" spc="225" dirty="0">
                <a:solidFill>
                  <a:srgbClr val="231F20"/>
                </a:solidFill>
                <a:latin typeface="Open Sauce Bold"/>
              </a:rPr>
              <a:t>Talk to volunteers about what motivates them, listen</a:t>
            </a:r>
          </a:p>
          <a:p>
            <a:pPr marL="496571" lvl="1" indent="-248285">
              <a:lnSpc>
                <a:spcPts val="3174"/>
              </a:lnSpc>
              <a:buFont typeface="Arial"/>
              <a:buChar char="•"/>
            </a:pPr>
            <a:r>
              <a:rPr lang="en-US" sz="2300" spc="225" dirty="0">
                <a:solidFill>
                  <a:srgbClr val="231F20"/>
                </a:solidFill>
                <a:latin typeface="Open Sauce Bold"/>
              </a:rPr>
              <a:t>Get them together </a:t>
            </a:r>
          </a:p>
          <a:p>
            <a:pPr marL="993141" lvl="2" indent="-331047">
              <a:lnSpc>
                <a:spcPts val="3174"/>
              </a:lnSpc>
              <a:buFont typeface="Arial"/>
              <a:buChar char="⚬"/>
            </a:pPr>
            <a:r>
              <a:rPr lang="en-US" sz="2300" spc="225" dirty="0">
                <a:solidFill>
                  <a:srgbClr val="231F20"/>
                </a:solidFill>
                <a:latin typeface="Open Sauce"/>
              </a:rPr>
              <a:t>Volunteer appreciation event</a:t>
            </a:r>
          </a:p>
          <a:p>
            <a:pPr marL="993141" lvl="2" indent="-331047">
              <a:lnSpc>
                <a:spcPts val="3174"/>
              </a:lnSpc>
              <a:buFont typeface="Arial"/>
              <a:buChar char="⚬"/>
            </a:pPr>
            <a:r>
              <a:rPr lang="en-US" sz="2300" spc="225" dirty="0">
                <a:solidFill>
                  <a:srgbClr val="231F20"/>
                </a:solidFill>
                <a:latin typeface="Open Sauce"/>
              </a:rPr>
              <a:t>Lunch and learns</a:t>
            </a:r>
          </a:p>
          <a:p>
            <a:pPr>
              <a:lnSpc>
                <a:spcPts val="3174"/>
              </a:lnSpc>
            </a:pPr>
            <a:endParaRPr lang="en-US" sz="2300" spc="225" dirty="0">
              <a:solidFill>
                <a:srgbClr val="231F20"/>
              </a:solidFill>
              <a:latin typeface="Open Sauce"/>
            </a:endParaRPr>
          </a:p>
        </p:txBody>
      </p:sp>
      <p:sp>
        <p:nvSpPr>
          <p:cNvPr id="7" name="TextBox 7"/>
          <p:cNvSpPr txBox="1"/>
          <p:nvPr/>
        </p:nvSpPr>
        <p:spPr>
          <a:xfrm>
            <a:off x="1285861" y="606840"/>
            <a:ext cx="11584557" cy="918404"/>
          </a:xfrm>
          <a:prstGeom prst="rect">
            <a:avLst/>
          </a:prstGeom>
        </p:spPr>
        <p:txBody>
          <a:bodyPr lIns="0" tIns="0" rIns="0" bIns="0" rtlCol="0" anchor="t">
            <a:spAutoFit/>
          </a:bodyPr>
          <a:lstStyle/>
          <a:p>
            <a:pPr marL="0" lvl="0" indent="0">
              <a:lnSpc>
                <a:spcPts val="6159"/>
              </a:lnSpc>
              <a:spcBef>
                <a:spcPct val="0"/>
              </a:spcBef>
            </a:pPr>
            <a:r>
              <a:rPr lang="en-US" sz="6221" spc="217">
                <a:solidFill>
                  <a:srgbClr val="140B60"/>
                </a:solidFill>
                <a:latin typeface="Codec Pro ExtraBold"/>
              </a:rPr>
              <a:t>Reward Volunteers</a:t>
            </a:r>
          </a:p>
        </p:txBody>
      </p:sp>
      <p:sp>
        <p:nvSpPr>
          <p:cNvPr id="8" name="TextBox 8"/>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21</a:t>
            </a:r>
          </a:p>
        </p:txBody>
      </p:sp>
      <p:grpSp>
        <p:nvGrpSpPr>
          <p:cNvPr id="9" name="Group 9"/>
          <p:cNvGrpSpPr/>
          <p:nvPr/>
        </p:nvGrpSpPr>
        <p:grpSpPr>
          <a:xfrm>
            <a:off x="0" y="9258300"/>
            <a:ext cx="18288000" cy="372173"/>
            <a:chOff x="0" y="0"/>
            <a:chExt cx="4816593" cy="98021"/>
          </a:xfrm>
        </p:grpSpPr>
        <p:sp>
          <p:nvSpPr>
            <p:cNvPr id="10" name="Freeform 10"/>
            <p:cNvSpPr/>
            <p:nvPr/>
          </p:nvSpPr>
          <p:spPr>
            <a:xfrm>
              <a:off x="0" y="0"/>
              <a:ext cx="4816592" cy="98021"/>
            </a:xfrm>
            <a:custGeom>
              <a:avLst/>
              <a:gdLst/>
              <a:ahLst/>
              <a:cxnLst/>
              <a:rect l="l" t="t" r="r" b="b"/>
              <a:pathLst>
                <a:path w="4816592" h="98021">
                  <a:moveTo>
                    <a:pt x="0" y="0"/>
                  </a:moveTo>
                  <a:lnTo>
                    <a:pt x="4816592" y="0"/>
                  </a:lnTo>
                  <a:lnTo>
                    <a:pt x="4816592" y="98021"/>
                  </a:lnTo>
                  <a:lnTo>
                    <a:pt x="0" y="98021"/>
                  </a:lnTo>
                  <a:close/>
                </a:path>
              </a:pathLst>
            </a:custGeom>
            <a:solidFill>
              <a:srgbClr val="140B60"/>
            </a:solidFill>
          </p:spPr>
          <p:txBody>
            <a:bodyPr/>
            <a:lstStyle/>
            <a:p>
              <a:endParaRPr lang="en-US"/>
            </a:p>
          </p:txBody>
        </p:sp>
        <p:sp>
          <p:nvSpPr>
            <p:cNvPr id="11" name="TextBox 11"/>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pic>
        <p:nvPicPr>
          <p:cNvPr id="12" name="Picture 11">
            <a:extLst>
              <a:ext uri="{FF2B5EF4-FFF2-40B4-BE49-F238E27FC236}">
                <a16:creationId xmlns:a16="http://schemas.microsoft.com/office/drawing/2014/main" id="{A78B8E3E-AEDC-D9D0-5589-F95A95A292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8475" y="5962501"/>
            <a:ext cx="9902533" cy="2944387"/>
          </a:xfrm>
          <a:prstGeom prst="rect">
            <a:avLst/>
          </a:prstGeom>
        </p:spPr>
      </p:pic>
      <p:pic>
        <p:nvPicPr>
          <p:cNvPr id="14" name="Picture 13">
            <a:extLst>
              <a:ext uri="{FF2B5EF4-FFF2-40B4-BE49-F238E27FC236}">
                <a16:creationId xmlns:a16="http://schemas.microsoft.com/office/drawing/2014/main" id="{254E67F8-6C9C-0BF8-CA65-CE4F02F3FF6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088635" y="1866469"/>
            <a:ext cx="5646845" cy="655406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850382" y="1051755"/>
            <a:ext cx="1408918" cy="0"/>
          </a:xfrm>
          <a:prstGeom prst="line">
            <a:avLst/>
          </a:prstGeom>
          <a:ln w="38100" cap="flat">
            <a:solidFill>
              <a:srgbClr val="99391B"/>
            </a:solidFill>
            <a:prstDash val="solid"/>
            <a:headEnd type="none" w="sm" len="sm"/>
            <a:tailEnd type="none" w="sm" len="sm"/>
          </a:ln>
        </p:spPr>
        <p:txBody>
          <a:bodyPr/>
          <a:lstStyle/>
          <a:p>
            <a:endParaRPr lang="en-US"/>
          </a:p>
        </p:txBody>
      </p:sp>
      <p:grpSp>
        <p:nvGrpSpPr>
          <p:cNvPr id="3" name="Group 3"/>
          <p:cNvGrpSpPr>
            <a:grpSpLocks noChangeAspect="1"/>
          </p:cNvGrpSpPr>
          <p:nvPr/>
        </p:nvGrpSpPr>
        <p:grpSpPr>
          <a:xfrm>
            <a:off x="16491865" y="415966"/>
            <a:ext cx="1225472" cy="1225467"/>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5" name="Group 5"/>
          <p:cNvGrpSpPr/>
          <p:nvPr/>
        </p:nvGrpSpPr>
        <p:grpSpPr>
          <a:xfrm>
            <a:off x="2457505" y="1498887"/>
            <a:ext cx="13372990" cy="1227955"/>
            <a:chOff x="0" y="0"/>
            <a:chExt cx="3522104" cy="323412"/>
          </a:xfrm>
        </p:grpSpPr>
        <p:sp>
          <p:nvSpPr>
            <p:cNvPr id="6" name="Freeform 6"/>
            <p:cNvSpPr/>
            <p:nvPr/>
          </p:nvSpPr>
          <p:spPr>
            <a:xfrm>
              <a:off x="0" y="0"/>
              <a:ext cx="3522104" cy="323412"/>
            </a:xfrm>
            <a:custGeom>
              <a:avLst/>
              <a:gdLst/>
              <a:ahLst/>
              <a:cxnLst/>
              <a:rect l="l" t="t" r="r" b="b"/>
              <a:pathLst>
                <a:path w="3522104" h="323412">
                  <a:moveTo>
                    <a:pt x="0" y="0"/>
                  </a:moveTo>
                  <a:lnTo>
                    <a:pt x="3522104" y="0"/>
                  </a:lnTo>
                  <a:lnTo>
                    <a:pt x="3522104" y="323412"/>
                  </a:lnTo>
                  <a:lnTo>
                    <a:pt x="0" y="323412"/>
                  </a:lnTo>
                  <a:close/>
                </a:path>
              </a:pathLst>
            </a:custGeom>
            <a:solidFill>
              <a:srgbClr val="140B60"/>
            </a:solidFill>
          </p:spPr>
          <p:txBody>
            <a:bodyPr/>
            <a:lstStyle/>
            <a:p>
              <a:endParaRPr lang="en-US"/>
            </a:p>
          </p:txBody>
        </p:sp>
        <p:sp>
          <p:nvSpPr>
            <p:cNvPr id="7" name="TextBox 7"/>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8" name="TextBox 8"/>
          <p:cNvSpPr txBox="1"/>
          <p:nvPr/>
        </p:nvSpPr>
        <p:spPr>
          <a:xfrm>
            <a:off x="1654783" y="3298342"/>
            <a:ext cx="16692311" cy="5299977"/>
          </a:xfrm>
          <a:prstGeom prst="rect">
            <a:avLst/>
          </a:prstGeom>
        </p:spPr>
        <p:txBody>
          <a:bodyPr lIns="0" tIns="0" rIns="0" bIns="0" rtlCol="0" anchor="t">
            <a:spAutoFit/>
          </a:bodyPr>
          <a:lstStyle/>
          <a:p>
            <a:pPr>
              <a:lnSpc>
                <a:spcPts val="3174"/>
              </a:lnSpc>
            </a:pPr>
            <a:r>
              <a:rPr lang="en-US" sz="2300" spc="225" dirty="0">
                <a:solidFill>
                  <a:srgbClr val="231F20"/>
                </a:solidFill>
                <a:latin typeface="Open Sauce Bold"/>
              </a:rPr>
              <a:t>Our Challenges We’re Working Through</a:t>
            </a:r>
          </a:p>
          <a:p>
            <a:pPr marL="496570" lvl="1" indent="-248285">
              <a:lnSpc>
                <a:spcPts val="3174"/>
              </a:lnSpc>
              <a:buFont typeface="Arial"/>
              <a:buChar char="•"/>
            </a:pPr>
            <a:r>
              <a:rPr lang="en-US" sz="2300" spc="225" dirty="0">
                <a:solidFill>
                  <a:srgbClr val="231F20"/>
                </a:solidFill>
                <a:latin typeface="Open Sauce"/>
              </a:rPr>
              <a:t>Keeping track of volunteers</a:t>
            </a:r>
          </a:p>
          <a:p>
            <a:pPr marL="993140" lvl="2" indent="-330835">
              <a:lnSpc>
                <a:spcPts val="3174"/>
              </a:lnSpc>
              <a:buFont typeface="Arial"/>
              <a:buChar char="⚬"/>
            </a:pPr>
            <a:r>
              <a:rPr lang="en-US" sz="2300" spc="225" dirty="0">
                <a:solidFill>
                  <a:srgbClr val="231F20"/>
                </a:solidFill>
                <a:latin typeface="Open Sauce"/>
              </a:rPr>
              <a:t>Getting committee chairs connected with the volunteers</a:t>
            </a:r>
          </a:p>
          <a:p>
            <a:pPr marL="993140" lvl="2" indent="-330835">
              <a:lnSpc>
                <a:spcPts val="3174"/>
              </a:lnSpc>
              <a:buFont typeface="Arial"/>
              <a:buChar char="⚬"/>
            </a:pPr>
            <a:r>
              <a:rPr lang="en-US" sz="2300" spc="225" dirty="0">
                <a:solidFill>
                  <a:srgbClr val="231F20"/>
                </a:solidFill>
                <a:latin typeface="Open Sauce"/>
              </a:rPr>
              <a:t>Do they enjoy what they’re doing?</a:t>
            </a:r>
          </a:p>
          <a:p>
            <a:pPr marL="496570" lvl="1" indent="-248285">
              <a:lnSpc>
                <a:spcPts val="3174"/>
              </a:lnSpc>
              <a:buFont typeface="Arial"/>
              <a:buChar char="•"/>
            </a:pPr>
            <a:r>
              <a:rPr lang="en-US" sz="2300" spc="225" dirty="0">
                <a:solidFill>
                  <a:srgbClr val="231F20"/>
                </a:solidFill>
                <a:latin typeface="Open Sauce"/>
              </a:rPr>
              <a:t>Keeping a handle on the pulse of our volunteers</a:t>
            </a:r>
          </a:p>
          <a:p>
            <a:pPr marL="993140" lvl="2" indent="-330835">
              <a:lnSpc>
                <a:spcPts val="3174"/>
              </a:lnSpc>
              <a:buFont typeface="Arial"/>
              <a:buChar char="⚬"/>
            </a:pPr>
            <a:r>
              <a:rPr lang="en-US" sz="2300" spc="225" dirty="0">
                <a:solidFill>
                  <a:srgbClr val="231F20"/>
                </a:solidFill>
                <a:latin typeface="Open Sauce"/>
              </a:rPr>
              <a:t>Understanding their “tipping” point - when they get tired or bored</a:t>
            </a:r>
          </a:p>
          <a:p>
            <a:pPr marL="496570" lvl="1" indent="-248285">
              <a:lnSpc>
                <a:spcPts val="3174"/>
              </a:lnSpc>
              <a:buFont typeface="Arial"/>
              <a:buChar char="•"/>
            </a:pPr>
            <a:r>
              <a:rPr lang="en-US" sz="2300" spc="225" dirty="0">
                <a:solidFill>
                  <a:srgbClr val="231F20"/>
                </a:solidFill>
                <a:latin typeface="Open Sauce"/>
              </a:rPr>
              <a:t>Figuring out what to do once “tipping” point is reached</a:t>
            </a:r>
          </a:p>
          <a:p>
            <a:pPr marL="993140" lvl="2" indent="-330835">
              <a:lnSpc>
                <a:spcPts val="3174"/>
              </a:lnSpc>
              <a:buFont typeface="Arial"/>
              <a:buChar char="⚬"/>
            </a:pPr>
            <a:r>
              <a:rPr lang="en-US" sz="2300" spc="225" dirty="0">
                <a:solidFill>
                  <a:srgbClr val="231F20"/>
                </a:solidFill>
                <a:latin typeface="Open Sauce"/>
              </a:rPr>
              <a:t>Each volunteer plays a vital role due to the broadness of our organization </a:t>
            </a:r>
          </a:p>
          <a:p>
            <a:pPr marL="496570" lvl="1" indent="-248285">
              <a:lnSpc>
                <a:spcPts val="3174"/>
              </a:lnSpc>
              <a:buFont typeface="Arial"/>
              <a:buChar char="•"/>
            </a:pPr>
            <a:r>
              <a:rPr lang="en-US" sz="2300" spc="225" dirty="0">
                <a:solidFill>
                  <a:srgbClr val="231F20"/>
                </a:solidFill>
                <a:latin typeface="Open Sauce"/>
              </a:rPr>
              <a:t>Communicating organizational goals and direction with all volunteers</a:t>
            </a:r>
          </a:p>
          <a:p>
            <a:pPr marL="496570" lvl="1" indent="-248285">
              <a:lnSpc>
                <a:spcPts val="3174"/>
              </a:lnSpc>
              <a:buFont typeface="Arial"/>
              <a:buChar char="•"/>
            </a:pPr>
            <a:r>
              <a:rPr lang="en-US" sz="2300" spc="225" dirty="0">
                <a:solidFill>
                  <a:srgbClr val="231F20"/>
                </a:solidFill>
                <a:latin typeface="Open Sauce"/>
              </a:rPr>
              <a:t>Recruiting for general positions - docents, staffing booths at First Fridays</a:t>
            </a:r>
          </a:p>
          <a:p>
            <a:pPr marL="496570" lvl="1" indent="-248285">
              <a:lnSpc>
                <a:spcPts val="3174"/>
              </a:lnSpc>
              <a:buFont typeface="Arial"/>
              <a:buChar char="•"/>
            </a:pPr>
            <a:r>
              <a:rPr lang="en-US" sz="2300" spc="225" dirty="0">
                <a:solidFill>
                  <a:srgbClr val="231F20"/>
                </a:solidFill>
                <a:latin typeface="Open Sauce"/>
              </a:rPr>
              <a:t>Evaluating volunteers’ work</a:t>
            </a:r>
          </a:p>
          <a:p>
            <a:pPr marL="496570" lvl="1" indent="-248285">
              <a:lnSpc>
                <a:spcPts val="3174"/>
              </a:lnSpc>
              <a:buFont typeface="Arial"/>
              <a:buChar char="•"/>
            </a:pPr>
            <a:r>
              <a:rPr lang="en-US" sz="2300" spc="225" dirty="0">
                <a:solidFill>
                  <a:srgbClr val="231F20"/>
                </a:solidFill>
                <a:latin typeface="Open Sauce"/>
              </a:rPr>
              <a:t>Helping committee chairs involve volunteers effectively</a:t>
            </a:r>
          </a:p>
          <a:p>
            <a:pPr marL="496570" lvl="1" indent="-248285">
              <a:lnSpc>
                <a:spcPts val="3174"/>
              </a:lnSpc>
              <a:buFont typeface="Arial"/>
              <a:buChar char="•"/>
            </a:pPr>
            <a:r>
              <a:rPr lang="en-US" sz="2300" spc="225" dirty="0">
                <a:solidFill>
                  <a:srgbClr val="231F20"/>
                </a:solidFill>
                <a:latin typeface="Open Sauce"/>
              </a:rPr>
              <a:t>No system dedicated to volunteers</a:t>
            </a:r>
          </a:p>
        </p:txBody>
      </p:sp>
      <p:grpSp>
        <p:nvGrpSpPr>
          <p:cNvPr id="9" name="Group 9"/>
          <p:cNvGrpSpPr>
            <a:grpSpLocks noChangeAspect="1"/>
          </p:cNvGrpSpPr>
          <p:nvPr/>
        </p:nvGrpSpPr>
        <p:grpSpPr>
          <a:xfrm>
            <a:off x="13744892" y="5774358"/>
            <a:ext cx="4602202" cy="4602202"/>
            <a:chOff x="0" y="0"/>
            <a:chExt cx="6350000" cy="6350000"/>
          </a:xfrm>
        </p:grpSpPr>
        <p:sp>
          <p:nvSpPr>
            <p:cNvPr id="10" name="Freeform 10"/>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11" name="Group 11"/>
          <p:cNvGrpSpPr/>
          <p:nvPr/>
        </p:nvGrpSpPr>
        <p:grpSpPr>
          <a:xfrm rot="-2700000">
            <a:off x="12653424" y="8078538"/>
            <a:ext cx="6778558" cy="129546"/>
            <a:chOff x="0" y="0"/>
            <a:chExt cx="2549842" cy="48730"/>
          </a:xfrm>
        </p:grpSpPr>
        <p:sp>
          <p:nvSpPr>
            <p:cNvPr id="12" name="Freeform 12"/>
            <p:cNvSpPr/>
            <p:nvPr/>
          </p:nvSpPr>
          <p:spPr>
            <a:xfrm>
              <a:off x="0" y="0"/>
              <a:ext cx="2549842" cy="48730"/>
            </a:xfrm>
            <a:custGeom>
              <a:avLst/>
              <a:gdLst/>
              <a:ahLst/>
              <a:cxnLst/>
              <a:rect l="l" t="t" r="r" b="b"/>
              <a:pathLst>
                <a:path w="2549842" h="48730">
                  <a:moveTo>
                    <a:pt x="0" y="0"/>
                  </a:moveTo>
                  <a:lnTo>
                    <a:pt x="2549842" y="0"/>
                  </a:lnTo>
                  <a:lnTo>
                    <a:pt x="2549842" y="48730"/>
                  </a:lnTo>
                  <a:lnTo>
                    <a:pt x="0" y="48730"/>
                  </a:lnTo>
                  <a:close/>
                </a:path>
              </a:pathLst>
            </a:custGeom>
            <a:solidFill>
              <a:srgbClr val="99391B"/>
            </a:solidFill>
          </p:spPr>
          <p:txBody>
            <a:bodyPr/>
            <a:lstStyle/>
            <a:p>
              <a:endParaRPr lang="en-US"/>
            </a:p>
          </p:txBody>
        </p:sp>
        <p:sp>
          <p:nvSpPr>
            <p:cNvPr id="13" name="TextBox 13"/>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14" name="Freeform 14"/>
          <p:cNvSpPr/>
          <p:nvPr/>
        </p:nvSpPr>
        <p:spPr>
          <a:xfrm>
            <a:off x="12497071" y="2128172"/>
            <a:ext cx="399843" cy="399843"/>
          </a:xfrm>
          <a:custGeom>
            <a:avLst/>
            <a:gdLst/>
            <a:ahLst/>
            <a:cxnLst/>
            <a:rect l="l" t="t" r="r" b="b"/>
            <a:pathLst>
              <a:path w="399843" h="399843">
                <a:moveTo>
                  <a:pt x="0" y="0"/>
                </a:moveTo>
                <a:lnTo>
                  <a:pt x="399843" y="0"/>
                </a:lnTo>
                <a:lnTo>
                  <a:pt x="399843" y="399843"/>
                </a:lnTo>
                <a:lnTo>
                  <a:pt x="0" y="3998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TextBox 15"/>
          <p:cNvSpPr txBox="1"/>
          <p:nvPr/>
        </p:nvSpPr>
        <p:spPr>
          <a:xfrm>
            <a:off x="1285861" y="606840"/>
            <a:ext cx="14564521" cy="918404"/>
          </a:xfrm>
          <a:prstGeom prst="rect">
            <a:avLst/>
          </a:prstGeom>
        </p:spPr>
        <p:txBody>
          <a:bodyPr lIns="0" tIns="0" rIns="0" bIns="0" rtlCol="0" anchor="t">
            <a:spAutoFit/>
          </a:bodyPr>
          <a:lstStyle/>
          <a:p>
            <a:pPr marL="0" lvl="0" indent="0">
              <a:lnSpc>
                <a:spcPts val="6159"/>
              </a:lnSpc>
              <a:spcBef>
                <a:spcPct val="0"/>
              </a:spcBef>
            </a:pPr>
            <a:r>
              <a:rPr lang="en-US" sz="6221" spc="217">
                <a:solidFill>
                  <a:srgbClr val="140B60"/>
                </a:solidFill>
                <a:latin typeface="Codec Pro ExtraBold"/>
              </a:rPr>
              <a:t>Continually Look to Improve</a:t>
            </a:r>
          </a:p>
        </p:txBody>
      </p:sp>
      <p:sp>
        <p:nvSpPr>
          <p:cNvPr id="16" name="TextBox 16"/>
          <p:cNvSpPr txBox="1"/>
          <p:nvPr/>
        </p:nvSpPr>
        <p:spPr>
          <a:xfrm>
            <a:off x="4873398" y="2061497"/>
            <a:ext cx="9525" cy="580390"/>
          </a:xfrm>
          <a:prstGeom prst="rect">
            <a:avLst/>
          </a:prstGeom>
        </p:spPr>
        <p:txBody>
          <a:bodyPr lIns="0" tIns="0" rIns="0" bIns="0" rtlCol="0" anchor="t">
            <a:spAutoFit/>
          </a:bodyPr>
          <a:lstStyle/>
          <a:p>
            <a:pPr algn="ctr">
              <a:lnSpc>
                <a:spcPts val="4759"/>
              </a:lnSpc>
            </a:pPr>
            <a:endParaRPr/>
          </a:p>
        </p:txBody>
      </p:sp>
      <p:sp>
        <p:nvSpPr>
          <p:cNvPr id="17" name="TextBox 17"/>
          <p:cNvSpPr txBox="1"/>
          <p:nvPr/>
        </p:nvSpPr>
        <p:spPr>
          <a:xfrm>
            <a:off x="3591400" y="1712468"/>
            <a:ext cx="10322688" cy="803496"/>
          </a:xfrm>
          <a:prstGeom prst="rect">
            <a:avLst/>
          </a:prstGeom>
        </p:spPr>
        <p:txBody>
          <a:bodyPr lIns="0" tIns="0" rIns="0" bIns="0" rtlCol="0" anchor="t">
            <a:spAutoFit/>
          </a:bodyPr>
          <a:lstStyle/>
          <a:p>
            <a:pPr algn="ctr">
              <a:lnSpc>
                <a:spcPts val="3133"/>
              </a:lnSpc>
            </a:pPr>
            <a:r>
              <a:rPr lang="en-US" sz="3133">
                <a:solidFill>
                  <a:srgbClr val="FFFFFF"/>
                </a:solidFill>
                <a:latin typeface="Canva Sans Bold"/>
              </a:rPr>
              <a:t>It is important to always look for areas of growth. No organization is perfect and that’s okay </a:t>
            </a:r>
          </a:p>
        </p:txBody>
      </p:sp>
      <p:sp>
        <p:nvSpPr>
          <p:cNvPr id="18" name="TextBox 18"/>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FFFFFF"/>
                </a:solidFill>
                <a:latin typeface="Open Sauce"/>
              </a:rPr>
              <a:t>22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50645" y="-171619"/>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cstate="email">
              <a:extLst>
                <a:ext uri="{28A0092B-C50C-407E-A947-70E740481C1C}">
                  <a14:useLocalDpi xmlns:a14="http://schemas.microsoft.com/office/drawing/2010/main"/>
                </a:ext>
              </a:extLst>
            </a:blip>
            <a:stretch>
              <a:fillRect t="-38888" b="-38888"/>
            </a:stretch>
          </a:blipFill>
        </p:spPr>
        <p:txBody>
          <a:bodyPr/>
          <a:lstStyle/>
          <a:p>
            <a:endParaRPr lang="en-US" dirty="0"/>
          </a:p>
        </p:txBody>
      </p:sp>
      <p:grpSp>
        <p:nvGrpSpPr>
          <p:cNvPr id="3" name="Group 3"/>
          <p:cNvGrpSpPr>
            <a:grpSpLocks noChangeAspect="1"/>
          </p:cNvGrpSpPr>
          <p:nvPr/>
        </p:nvGrpSpPr>
        <p:grpSpPr>
          <a:xfrm>
            <a:off x="9684427" y="0"/>
            <a:ext cx="8603573" cy="10287000"/>
            <a:chOff x="0" y="0"/>
            <a:chExt cx="8603361" cy="10286746"/>
          </a:xfrm>
        </p:grpSpPr>
        <p:sp>
          <p:nvSpPr>
            <p:cNvPr id="4" name="Freeform 4"/>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5" name="Group 5"/>
          <p:cNvGrpSpPr/>
          <p:nvPr/>
        </p:nvGrpSpPr>
        <p:grpSpPr>
          <a:xfrm rot="826432">
            <a:off x="-18353104" y="-3567159"/>
            <a:ext cx="21026341" cy="12831921"/>
            <a:chOff x="0" y="0"/>
            <a:chExt cx="5537802" cy="3379601"/>
          </a:xfrm>
        </p:grpSpPr>
        <p:sp>
          <p:nvSpPr>
            <p:cNvPr id="6" name="Freeform 6"/>
            <p:cNvSpPr/>
            <p:nvPr/>
          </p:nvSpPr>
          <p:spPr>
            <a:xfrm>
              <a:off x="0" y="0"/>
              <a:ext cx="5537802" cy="3379601"/>
            </a:xfrm>
            <a:custGeom>
              <a:avLst/>
              <a:gdLst/>
              <a:ahLst/>
              <a:cxnLst/>
              <a:rect l="l" t="t" r="r" b="b"/>
              <a:pathLst>
                <a:path w="5537802" h="3379601">
                  <a:moveTo>
                    <a:pt x="0" y="0"/>
                  </a:moveTo>
                  <a:lnTo>
                    <a:pt x="5537802" y="0"/>
                  </a:lnTo>
                  <a:lnTo>
                    <a:pt x="5537802" y="3379601"/>
                  </a:lnTo>
                  <a:lnTo>
                    <a:pt x="0" y="3379601"/>
                  </a:lnTo>
                  <a:close/>
                </a:path>
              </a:pathLst>
            </a:custGeom>
            <a:solidFill>
              <a:srgbClr val="140B60"/>
            </a:solidFill>
          </p:spPr>
          <p:txBody>
            <a:bodyPr/>
            <a:lstStyle/>
            <a:p>
              <a:endParaRPr lang="en-US"/>
            </a:p>
          </p:txBody>
        </p:sp>
        <p:sp>
          <p:nvSpPr>
            <p:cNvPr id="7" name="TextBox 7"/>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rot="773821">
            <a:off x="10036024" y="4365564"/>
            <a:ext cx="313833" cy="8482349"/>
            <a:chOff x="0" y="0"/>
            <a:chExt cx="82656" cy="2234034"/>
          </a:xfrm>
        </p:grpSpPr>
        <p:sp>
          <p:nvSpPr>
            <p:cNvPr id="9" name="Freeform 9"/>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99391B"/>
            </a:solidFill>
          </p:spPr>
          <p:txBody>
            <a:bodyPr/>
            <a:lstStyle/>
            <a:p>
              <a:endParaRPr lang="en-US"/>
            </a:p>
          </p:txBody>
        </p:sp>
        <p:sp>
          <p:nvSpPr>
            <p:cNvPr id="10" name="TextBox 10"/>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11" name="Group 11"/>
          <p:cNvGrpSpPr/>
          <p:nvPr/>
        </p:nvGrpSpPr>
        <p:grpSpPr>
          <a:xfrm rot="773821">
            <a:off x="3741572" y="-4834013"/>
            <a:ext cx="313833" cy="8482349"/>
            <a:chOff x="0" y="0"/>
            <a:chExt cx="82656" cy="2234034"/>
          </a:xfrm>
        </p:grpSpPr>
        <p:sp>
          <p:nvSpPr>
            <p:cNvPr id="12" name="Freeform 12"/>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99391B"/>
            </a:solidFill>
          </p:spPr>
          <p:txBody>
            <a:bodyPr/>
            <a:lstStyle/>
            <a:p>
              <a:endParaRPr lang="en-US"/>
            </a:p>
          </p:txBody>
        </p:sp>
        <p:sp>
          <p:nvSpPr>
            <p:cNvPr id="13" name="TextBox 13"/>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14" name="TextBox 14"/>
          <p:cNvSpPr txBox="1"/>
          <p:nvPr/>
        </p:nvSpPr>
        <p:spPr>
          <a:xfrm>
            <a:off x="3281859" y="3706350"/>
            <a:ext cx="7212594" cy="1001556"/>
          </a:xfrm>
          <a:prstGeom prst="rect">
            <a:avLst/>
          </a:prstGeom>
        </p:spPr>
        <p:txBody>
          <a:bodyPr wrap="square" lIns="0" tIns="0" rIns="0" bIns="0" rtlCol="0" anchor="t">
            <a:spAutoFit/>
          </a:bodyPr>
          <a:lstStyle/>
          <a:p>
            <a:pPr marL="0" lvl="0" indent="0">
              <a:lnSpc>
                <a:spcPts val="7602"/>
              </a:lnSpc>
            </a:pPr>
            <a:r>
              <a:rPr lang="en-US" sz="8174" spc="882" dirty="0">
                <a:solidFill>
                  <a:srgbClr val="140B60"/>
                </a:solidFill>
                <a:latin typeface="Canva Sans Bold"/>
              </a:rPr>
              <a:t>Questions?</a:t>
            </a:r>
          </a:p>
        </p:txBody>
      </p:sp>
      <p:sp>
        <p:nvSpPr>
          <p:cNvPr id="15" name="TextBox 15"/>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23</a:t>
            </a:r>
          </a:p>
        </p:txBody>
      </p:sp>
      <p:sp>
        <p:nvSpPr>
          <p:cNvPr id="16" name="TextBox 15">
            <a:extLst>
              <a:ext uri="{FF2B5EF4-FFF2-40B4-BE49-F238E27FC236}">
                <a16:creationId xmlns:a16="http://schemas.microsoft.com/office/drawing/2014/main" id="{F5B4B4B8-826B-6A43-C058-1EF61A0EA8D2}"/>
              </a:ext>
            </a:extLst>
          </p:cNvPr>
          <p:cNvSpPr txBox="1"/>
          <p:nvPr/>
        </p:nvSpPr>
        <p:spPr>
          <a:xfrm>
            <a:off x="2390962" y="5308835"/>
            <a:ext cx="8220241" cy="1200329"/>
          </a:xfrm>
          <a:prstGeom prst="rect">
            <a:avLst/>
          </a:prstGeom>
          <a:noFill/>
        </p:spPr>
        <p:txBody>
          <a:bodyPr wrap="square" rtlCol="0">
            <a:spAutoFit/>
          </a:bodyPr>
          <a:lstStyle/>
          <a:p>
            <a:r>
              <a:rPr lang="en-US" sz="5400" spc="882" dirty="0">
                <a:solidFill>
                  <a:srgbClr val="140B60"/>
                </a:solidFill>
                <a:latin typeface="Canva Sans Bold"/>
              </a:rPr>
              <a:t>Contact us@</a:t>
            </a:r>
          </a:p>
          <a:p>
            <a:endParaRPr lang="en-US" dirty="0"/>
          </a:p>
        </p:txBody>
      </p:sp>
      <p:sp>
        <p:nvSpPr>
          <p:cNvPr id="17" name="TextBox 16">
            <a:extLst>
              <a:ext uri="{FF2B5EF4-FFF2-40B4-BE49-F238E27FC236}">
                <a16:creationId xmlns:a16="http://schemas.microsoft.com/office/drawing/2014/main" id="{5D27C697-E3E2-38C0-3A32-C31B389F5698}"/>
              </a:ext>
            </a:extLst>
          </p:cNvPr>
          <p:cNvSpPr txBox="1"/>
          <p:nvPr/>
        </p:nvSpPr>
        <p:spPr>
          <a:xfrm>
            <a:off x="1698945" y="7079897"/>
            <a:ext cx="8744961" cy="1754326"/>
          </a:xfrm>
          <a:prstGeom prst="rect">
            <a:avLst/>
          </a:prstGeom>
          <a:noFill/>
        </p:spPr>
        <p:txBody>
          <a:bodyPr wrap="square" rtlCol="0">
            <a:spAutoFit/>
          </a:bodyPr>
          <a:lstStyle/>
          <a:p>
            <a:r>
              <a:rPr lang="en-US" sz="2800" u="sng" spc="882" dirty="0">
                <a:solidFill>
                  <a:srgbClr val="140B60"/>
                </a:solidFill>
                <a:latin typeface="+mj-lt"/>
                <a:cs typeface="Calibri" panose="020F0502020204030204" pitchFamily="34" charset="0"/>
                <a:hlinkClick r:id="rId4"/>
              </a:rPr>
              <a:t> kcowan@DelawareOhioHistory.org</a:t>
            </a:r>
            <a:endParaRPr lang="en-US" sz="2800" u="sng" spc="882" dirty="0">
              <a:solidFill>
                <a:srgbClr val="140B60"/>
              </a:solidFill>
              <a:latin typeface="+mj-lt"/>
              <a:cs typeface="Calibri" panose="020F0502020204030204" pitchFamily="34" charset="0"/>
            </a:endParaRPr>
          </a:p>
          <a:p>
            <a:pPr algn="ctr"/>
            <a:endParaRPr lang="en-US" sz="2400" spc="882" dirty="0">
              <a:solidFill>
                <a:srgbClr val="140B60"/>
              </a:solidFill>
              <a:latin typeface="+mj-lt"/>
            </a:endParaRPr>
          </a:p>
          <a:p>
            <a:r>
              <a:rPr lang="en-US" sz="2800" u="sng" spc="882" dirty="0">
                <a:solidFill>
                  <a:srgbClr val="140B60"/>
                </a:solidFill>
                <a:latin typeface="+mj-lt"/>
                <a:cs typeface="Calibri" panose="020F0502020204030204" pitchFamily="34" charset="0"/>
                <a:hlinkClick r:id="rId5"/>
              </a:rPr>
              <a:t>slogan@DelawareOhioHistory.org</a:t>
            </a:r>
            <a:endParaRPr lang="en-US" sz="2800" u="sng" spc="882" dirty="0">
              <a:solidFill>
                <a:srgbClr val="140B60"/>
              </a:solidFill>
              <a:latin typeface="+mj-lt"/>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cstate="email">
              <a:extLst>
                <a:ext uri="{28A0092B-C50C-407E-A947-70E740481C1C}">
                  <a14:useLocalDpi xmlns:a14="http://schemas.microsoft.com/office/drawing/2010/main"/>
                </a:ext>
              </a:extLst>
            </a:blip>
            <a:stretch>
              <a:fillRect t="-38888" b="-38888"/>
            </a:stretch>
          </a:blipFill>
        </p:spPr>
        <p:txBody>
          <a:bodyPr/>
          <a:lstStyle/>
          <a:p>
            <a:endParaRPr lang="en-US"/>
          </a:p>
        </p:txBody>
      </p:sp>
      <p:grpSp>
        <p:nvGrpSpPr>
          <p:cNvPr id="3" name="Group 3"/>
          <p:cNvGrpSpPr>
            <a:grpSpLocks noChangeAspect="1"/>
          </p:cNvGrpSpPr>
          <p:nvPr/>
        </p:nvGrpSpPr>
        <p:grpSpPr>
          <a:xfrm>
            <a:off x="9684427" y="0"/>
            <a:ext cx="8603573" cy="10287000"/>
            <a:chOff x="0" y="0"/>
            <a:chExt cx="8603361" cy="10286746"/>
          </a:xfrm>
        </p:grpSpPr>
        <p:sp>
          <p:nvSpPr>
            <p:cNvPr id="4" name="Freeform 4"/>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5" name="Group 5"/>
          <p:cNvGrpSpPr/>
          <p:nvPr/>
        </p:nvGrpSpPr>
        <p:grpSpPr>
          <a:xfrm rot="826432">
            <a:off x="-18353104" y="-3567159"/>
            <a:ext cx="21026341" cy="12831921"/>
            <a:chOff x="0" y="0"/>
            <a:chExt cx="5537802" cy="3379601"/>
          </a:xfrm>
        </p:grpSpPr>
        <p:sp>
          <p:nvSpPr>
            <p:cNvPr id="6" name="Freeform 6"/>
            <p:cNvSpPr/>
            <p:nvPr/>
          </p:nvSpPr>
          <p:spPr>
            <a:xfrm>
              <a:off x="0" y="0"/>
              <a:ext cx="5537802" cy="3379601"/>
            </a:xfrm>
            <a:custGeom>
              <a:avLst/>
              <a:gdLst/>
              <a:ahLst/>
              <a:cxnLst/>
              <a:rect l="l" t="t" r="r" b="b"/>
              <a:pathLst>
                <a:path w="5537802" h="3379601">
                  <a:moveTo>
                    <a:pt x="0" y="0"/>
                  </a:moveTo>
                  <a:lnTo>
                    <a:pt x="5537802" y="0"/>
                  </a:lnTo>
                  <a:lnTo>
                    <a:pt x="5537802" y="3379601"/>
                  </a:lnTo>
                  <a:lnTo>
                    <a:pt x="0" y="3379601"/>
                  </a:lnTo>
                  <a:close/>
                </a:path>
              </a:pathLst>
            </a:custGeom>
            <a:solidFill>
              <a:srgbClr val="140B60"/>
            </a:solidFill>
          </p:spPr>
          <p:txBody>
            <a:bodyPr/>
            <a:lstStyle/>
            <a:p>
              <a:endParaRPr lang="en-US"/>
            </a:p>
          </p:txBody>
        </p:sp>
        <p:sp>
          <p:nvSpPr>
            <p:cNvPr id="7" name="TextBox 7"/>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rot="773821">
            <a:off x="10036024" y="4365564"/>
            <a:ext cx="313833" cy="8482349"/>
            <a:chOff x="0" y="0"/>
            <a:chExt cx="82656" cy="2234034"/>
          </a:xfrm>
        </p:grpSpPr>
        <p:sp>
          <p:nvSpPr>
            <p:cNvPr id="9" name="Freeform 9"/>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99391B"/>
            </a:solidFill>
          </p:spPr>
          <p:txBody>
            <a:bodyPr/>
            <a:lstStyle/>
            <a:p>
              <a:endParaRPr lang="en-US"/>
            </a:p>
          </p:txBody>
        </p:sp>
        <p:sp>
          <p:nvSpPr>
            <p:cNvPr id="10" name="TextBox 10"/>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11" name="Group 11"/>
          <p:cNvGrpSpPr/>
          <p:nvPr/>
        </p:nvGrpSpPr>
        <p:grpSpPr>
          <a:xfrm rot="773821">
            <a:off x="3741572" y="-4834013"/>
            <a:ext cx="313833" cy="8482349"/>
            <a:chOff x="0" y="0"/>
            <a:chExt cx="82656" cy="2234034"/>
          </a:xfrm>
        </p:grpSpPr>
        <p:sp>
          <p:nvSpPr>
            <p:cNvPr id="12" name="Freeform 12"/>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99391B"/>
            </a:solidFill>
          </p:spPr>
          <p:txBody>
            <a:bodyPr/>
            <a:lstStyle/>
            <a:p>
              <a:endParaRPr lang="en-US"/>
            </a:p>
          </p:txBody>
        </p:sp>
        <p:sp>
          <p:nvSpPr>
            <p:cNvPr id="13" name="TextBox 13"/>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14" name="TextBox 14"/>
          <p:cNvSpPr txBox="1"/>
          <p:nvPr/>
        </p:nvSpPr>
        <p:spPr>
          <a:xfrm>
            <a:off x="2955256" y="4637558"/>
            <a:ext cx="6729170" cy="1042298"/>
          </a:xfrm>
          <a:prstGeom prst="rect">
            <a:avLst/>
          </a:prstGeom>
        </p:spPr>
        <p:txBody>
          <a:bodyPr lIns="0" tIns="0" rIns="0" bIns="0" rtlCol="0" anchor="t">
            <a:spAutoFit/>
          </a:bodyPr>
          <a:lstStyle/>
          <a:p>
            <a:pPr marL="0" lvl="0" indent="0">
              <a:lnSpc>
                <a:spcPts val="7602"/>
              </a:lnSpc>
            </a:pPr>
            <a:r>
              <a:rPr lang="en-US" sz="8174" spc="882">
                <a:solidFill>
                  <a:srgbClr val="140B60"/>
                </a:solidFill>
                <a:latin typeface="Canva Sans Bold"/>
              </a:rPr>
              <a:t>Thank You!</a:t>
            </a:r>
          </a:p>
        </p:txBody>
      </p:sp>
      <p:sp>
        <p:nvSpPr>
          <p:cNvPr id="15" name="TextBox 15"/>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23</a:t>
            </a:r>
          </a:p>
        </p:txBody>
      </p:sp>
    </p:spTree>
    <p:extLst>
      <p:ext uri="{BB962C8B-B14F-4D97-AF65-F5344CB8AC3E}">
        <p14:creationId xmlns:p14="http://schemas.microsoft.com/office/powerpoint/2010/main" val="1346377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893697" y="794702"/>
            <a:ext cx="7968928" cy="887095"/>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Job description example</a:t>
            </a:r>
          </a:p>
        </p:txBody>
      </p:sp>
      <p:sp>
        <p:nvSpPr>
          <p:cNvPr id="3" name="Freeform 3"/>
          <p:cNvSpPr/>
          <p:nvPr/>
        </p:nvSpPr>
        <p:spPr>
          <a:xfrm>
            <a:off x="4000314" y="2381932"/>
            <a:ext cx="10287373" cy="6503511"/>
          </a:xfrm>
          <a:custGeom>
            <a:avLst/>
            <a:gdLst/>
            <a:ahLst/>
            <a:cxnLst/>
            <a:rect l="l" t="t" r="r" b="b"/>
            <a:pathLst>
              <a:path w="10287373" h="6503511">
                <a:moveTo>
                  <a:pt x="0" y="0"/>
                </a:moveTo>
                <a:lnTo>
                  <a:pt x="10287372" y="0"/>
                </a:lnTo>
                <a:lnTo>
                  <a:pt x="10287372" y="6503511"/>
                </a:lnTo>
                <a:lnTo>
                  <a:pt x="0" y="650351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TextBox 4"/>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25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utoShape 2"/>
          <p:cNvSpPr/>
          <p:nvPr/>
        </p:nvSpPr>
        <p:spPr>
          <a:xfrm flipV="1">
            <a:off x="12870418" y="1051755"/>
            <a:ext cx="4388882" cy="0"/>
          </a:xfrm>
          <a:prstGeom prst="line">
            <a:avLst/>
          </a:prstGeom>
          <a:ln w="38100" cap="flat">
            <a:solidFill>
              <a:srgbClr val="99391B"/>
            </a:solidFill>
            <a:prstDash val="solid"/>
            <a:headEnd type="none" w="sm" len="sm"/>
            <a:tailEnd type="none" w="sm" len="sm"/>
          </a:ln>
        </p:spPr>
        <p:txBody>
          <a:bodyPr/>
          <a:lstStyle/>
          <a:p>
            <a:endParaRPr lang="en-US"/>
          </a:p>
        </p:txBody>
      </p:sp>
      <p:sp>
        <p:nvSpPr>
          <p:cNvPr id="3" name="TextBox 3"/>
          <p:cNvSpPr txBox="1"/>
          <p:nvPr/>
        </p:nvSpPr>
        <p:spPr>
          <a:xfrm>
            <a:off x="1685911" y="1555709"/>
            <a:ext cx="15852952" cy="8053451"/>
          </a:xfrm>
          <a:prstGeom prst="rect">
            <a:avLst/>
          </a:prstGeom>
        </p:spPr>
        <p:txBody>
          <a:bodyPr lIns="0" tIns="0" rIns="0" bIns="0" rtlCol="0" anchor="t">
            <a:spAutoFit/>
          </a:bodyPr>
          <a:lstStyle/>
          <a:p>
            <a:pPr marL="496571" lvl="1" indent="-248285">
              <a:lnSpc>
                <a:spcPts val="3772"/>
              </a:lnSpc>
              <a:buFont typeface="Arial"/>
              <a:buChar char="•"/>
            </a:pPr>
            <a:r>
              <a:rPr lang="en-US" sz="2300" spc="225">
                <a:solidFill>
                  <a:srgbClr val="231F20"/>
                </a:solidFill>
                <a:latin typeface="Open Sauce Bold"/>
              </a:rPr>
              <a:t>Match talents and skills and tasks</a:t>
            </a:r>
            <a:r>
              <a:rPr lang="en-US" sz="2300" spc="225">
                <a:solidFill>
                  <a:srgbClr val="231F20"/>
                </a:solidFill>
                <a:latin typeface="Open Sauce"/>
              </a:rPr>
              <a:t> – if they like what they are doing, they will stay!</a:t>
            </a:r>
          </a:p>
          <a:p>
            <a:pPr marL="496571" lvl="1" indent="-248285">
              <a:lnSpc>
                <a:spcPts val="3772"/>
              </a:lnSpc>
              <a:buFont typeface="Arial"/>
              <a:buChar char="•"/>
            </a:pPr>
            <a:r>
              <a:rPr lang="en-US" sz="2300" spc="225">
                <a:solidFill>
                  <a:srgbClr val="231F20"/>
                </a:solidFill>
                <a:latin typeface="Open Sauce Bold"/>
              </a:rPr>
              <a:t>Make good use of volunteers</a:t>
            </a:r>
          </a:p>
          <a:p>
            <a:pPr marL="496571" lvl="1" indent="-248285">
              <a:lnSpc>
                <a:spcPts val="3772"/>
              </a:lnSpc>
              <a:buFont typeface="Arial"/>
              <a:buChar char="•"/>
            </a:pPr>
            <a:r>
              <a:rPr lang="en-US" sz="2300" spc="225">
                <a:solidFill>
                  <a:srgbClr val="231F20"/>
                </a:solidFill>
                <a:latin typeface="Open Sauce"/>
              </a:rPr>
              <a:t>Are there enough tasks for all of the volunteers recruited?</a:t>
            </a:r>
          </a:p>
          <a:p>
            <a:pPr marL="496571" lvl="1" indent="-248285">
              <a:lnSpc>
                <a:spcPts val="3772"/>
              </a:lnSpc>
              <a:buFont typeface="Arial"/>
              <a:buChar char="•"/>
            </a:pPr>
            <a:r>
              <a:rPr lang="en-US" sz="2300" spc="225">
                <a:solidFill>
                  <a:srgbClr val="231F20"/>
                </a:solidFill>
                <a:latin typeface="Open Sauce"/>
              </a:rPr>
              <a:t>Are people sitting/standing around not doing things?</a:t>
            </a:r>
          </a:p>
          <a:p>
            <a:pPr marL="496571" lvl="1" indent="-248285">
              <a:lnSpc>
                <a:spcPts val="3772"/>
              </a:lnSpc>
              <a:buFont typeface="Arial"/>
              <a:buChar char="•"/>
            </a:pPr>
            <a:r>
              <a:rPr lang="en-US" sz="2300" spc="225">
                <a:solidFill>
                  <a:srgbClr val="231F20"/>
                </a:solidFill>
                <a:latin typeface="Open Sauce"/>
              </a:rPr>
              <a:t>Do your volunteers feel like they are contributing?</a:t>
            </a:r>
          </a:p>
          <a:p>
            <a:pPr marL="496571" lvl="1" indent="-248285">
              <a:lnSpc>
                <a:spcPts val="3772"/>
              </a:lnSpc>
              <a:buFont typeface="Arial"/>
              <a:buChar char="•"/>
            </a:pPr>
            <a:r>
              <a:rPr lang="en-US" sz="2300" spc="225">
                <a:solidFill>
                  <a:srgbClr val="231F20"/>
                </a:solidFill>
                <a:latin typeface="Open Sauce Bold"/>
              </a:rPr>
              <a:t>Be flexible enough to let people do new tasks that haven’t been done before</a:t>
            </a:r>
          </a:p>
          <a:p>
            <a:pPr marL="496571" lvl="1" indent="-248285">
              <a:lnSpc>
                <a:spcPts val="3772"/>
              </a:lnSpc>
              <a:buFont typeface="Arial"/>
              <a:buChar char="•"/>
            </a:pPr>
            <a:r>
              <a:rPr lang="en-US" sz="2300" spc="225">
                <a:solidFill>
                  <a:srgbClr val="231F20"/>
                </a:solidFill>
                <a:latin typeface="Open Sauce Bold"/>
              </a:rPr>
              <a:t>Make good job instructions and training material. </a:t>
            </a:r>
          </a:p>
          <a:p>
            <a:pPr marL="496571" lvl="1" indent="-248285">
              <a:lnSpc>
                <a:spcPts val="3772"/>
              </a:lnSpc>
              <a:buFont typeface="Arial"/>
              <a:buChar char="•"/>
            </a:pPr>
            <a:r>
              <a:rPr lang="en-US" sz="2300" spc="225">
                <a:solidFill>
                  <a:srgbClr val="231F20"/>
                </a:solidFill>
                <a:latin typeface="Open Sauce"/>
              </a:rPr>
              <a:t>Too detailed that no one can possibly do everything on them?</a:t>
            </a:r>
          </a:p>
          <a:p>
            <a:pPr marL="496571" lvl="1" indent="-248285">
              <a:lnSpc>
                <a:spcPts val="3772"/>
              </a:lnSpc>
              <a:buFont typeface="Arial"/>
              <a:buChar char="•"/>
            </a:pPr>
            <a:r>
              <a:rPr lang="en-US" sz="2300" spc="225">
                <a:solidFill>
                  <a:srgbClr val="231F20"/>
                </a:solidFill>
                <a:latin typeface="Open Sauce"/>
              </a:rPr>
              <a:t>Too broad that no one knows what to do?</a:t>
            </a:r>
          </a:p>
          <a:p>
            <a:pPr marL="496571" lvl="1" indent="-248285">
              <a:lnSpc>
                <a:spcPts val="3772"/>
              </a:lnSpc>
              <a:buFont typeface="Arial"/>
              <a:buChar char="•"/>
            </a:pPr>
            <a:r>
              <a:rPr lang="en-US" sz="2300" spc="225">
                <a:solidFill>
                  <a:srgbClr val="231F20"/>
                </a:solidFill>
                <a:latin typeface="Open Sauce Bold"/>
              </a:rPr>
              <a:t>Keep an “open” atmosphere</a:t>
            </a:r>
            <a:r>
              <a:rPr lang="en-US" sz="2300" spc="225">
                <a:solidFill>
                  <a:srgbClr val="231F20"/>
                </a:solidFill>
                <a:latin typeface="Open Sauce"/>
              </a:rPr>
              <a:t> – be open to ideas, opinions, and willing to change</a:t>
            </a:r>
          </a:p>
          <a:p>
            <a:pPr marL="496571" lvl="1" indent="-248285">
              <a:lnSpc>
                <a:spcPts val="3772"/>
              </a:lnSpc>
              <a:buFont typeface="Arial"/>
              <a:buChar char="•"/>
            </a:pPr>
            <a:r>
              <a:rPr lang="en-US" sz="2300" spc="225">
                <a:solidFill>
                  <a:srgbClr val="231F20"/>
                </a:solidFill>
                <a:latin typeface="Open Sauce Bold"/>
              </a:rPr>
              <a:t>Keep the work environment professional yet casual</a:t>
            </a:r>
          </a:p>
          <a:p>
            <a:pPr marL="496571" lvl="1" indent="-248285">
              <a:lnSpc>
                <a:spcPts val="3772"/>
              </a:lnSpc>
              <a:buFont typeface="Arial"/>
              <a:buChar char="•"/>
            </a:pPr>
            <a:r>
              <a:rPr lang="en-US" sz="2300" spc="225">
                <a:solidFill>
                  <a:srgbClr val="231F20"/>
                </a:solidFill>
                <a:latin typeface="Open Sauce Bold"/>
              </a:rPr>
              <a:t>Solicit and use volunteer input</a:t>
            </a:r>
          </a:p>
          <a:p>
            <a:pPr marL="496571" lvl="1" indent="-248285">
              <a:lnSpc>
                <a:spcPts val="3772"/>
              </a:lnSpc>
              <a:buFont typeface="Arial"/>
              <a:buChar char="•"/>
            </a:pPr>
            <a:r>
              <a:rPr lang="en-US" sz="2300" spc="225">
                <a:solidFill>
                  <a:srgbClr val="231F20"/>
                </a:solidFill>
                <a:latin typeface="Open Sauce Bold"/>
              </a:rPr>
              <a:t>Continually take the pulse of your volunteers</a:t>
            </a:r>
          </a:p>
          <a:p>
            <a:pPr marL="496571" lvl="1" indent="-248285">
              <a:lnSpc>
                <a:spcPts val="3772"/>
              </a:lnSpc>
              <a:buFont typeface="Arial"/>
              <a:buChar char="•"/>
            </a:pPr>
            <a:r>
              <a:rPr lang="en-US" sz="2300" spc="225">
                <a:solidFill>
                  <a:srgbClr val="231F20"/>
                </a:solidFill>
                <a:latin typeface="Open Sauce"/>
              </a:rPr>
              <a:t>How are they feeling about the work they are doing?</a:t>
            </a:r>
          </a:p>
          <a:p>
            <a:pPr marL="496571" lvl="1" indent="-248285">
              <a:lnSpc>
                <a:spcPts val="3772"/>
              </a:lnSpc>
              <a:buFont typeface="Arial"/>
              <a:buChar char="•"/>
            </a:pPr>
            <a:r>
              <a:rPr lang="en-US" sz="2300" spc="225">
                <a:solidFill>
                  <a:srgbClr val="231F20"/>
                </a:solidFill>
                <a:latin typeface="Open Sauce"/>
              </a:rPr>
              <a:t>Do they feel appreciated?</a:t>
            </a:r>
          </a:p>
          <a:p>
            <a:pPr marL="496571" lvl="1" indent="-248285">
              <a:lnSpc>
                <a:spcPts val="3772"/>
              </a:lnSpc>
              <a:buFont typeface="Arial"/>
              <a:buChar char="•"/>
            </a:pPr>
            <a:r>
              <a:rPr lang="en-US" sz="2300" spc="225">
                <a:solidFill>
                  <a:srgbClr val="231F20"/>
                </a:solidFill>
                <a:latin typeface="Open Sauce"/>
              </a:rPr>
              <a:t>Do they want to learn or do something more or something else completely.</a:t>
            </a:r>
          </a:p>
          <a:p>
            <a:pPr marL="496571" lvl="1" indent="-248285">
              <a:lnSpc>
                <a:spcPts val="3772"/>
              </a:lnSpc>
              <a:buFont typeface="Arial"/>
              <a:buChar char="•"/>
            </a:pPr>
            <a:r>
              <a:rPr lang="en-US" sz="2300" spc="225">
                <a:solidFill>
                  <a:srgbClr val="231F20"/>
                </a:solidFill>
                <a:latin typeface="Open Sauce Bold"/>
              </a:rPr>
              <a:t>Don’t overuse your volunteers</a:t>
            </a:r>
            <a:r>
              <a:rPr lang="en-US" sz="2300" spc="225">
                <a:solidFill>
                  <a:srgbClr val="231F20"/>
                </a:solidFill>
                <a:latin typeface="Open Sauce"/>
              </a:rPr>
              <a:t> - most volunteers DO NOT want a full time job volunteering </a:t>
            </a:r>
          </a:p>
        </p:txBody>
      </p:sp>
      <p:grpSp>
        <p:nvGrpSpPr>
          <p:cNvPr id="4" name="Group 4"/>
          <p:cNvGrpSpPr>
            <a:grpSpLocks noChangeAspect="1"/>
          </p:cNvGrpSpPr>
          <p:nvPr/>
        </p:nvGrpSpPr>
        <p:grpSpPr>
          <a:xfrm>
            <a:off x="16491865" y="415966"/>
            <a:ext cx="1225472" cy="1225467"/>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6" name="Group 6"/>
          <p:cNvGrpSpPr/>
          <p:nvPr/>
        </p:nvGrpSpPr>
        <p:grpSpPr>
          <a:xfrm>
            <a:off x="885811" y="1641434"/>
            <a:ext cx="800100" cy="249011"/>
            <a:chOff x="0" y="0"/>
            <a:chExt cx="210726" cy="65583"/>
          </a:xfrm>
        </p:grpSpPr>
        <p:sp>
          <p:nvSpPr>
            <p:cNvPr id="7" name="Freeform 7"/>
            <p:cNvSpPr/>
            <p:nvPr/>
          </p:nvSpPr>
          <p:spPr>
            <a:xfrm>
              <a:off x="0" y="0"/>
              <a:ext cx="210726" cy="65583"/>
            </a:xfrm>
            <a:custGeom>
              <a:avLst/>
              <a:gdLst/>
              <a:ahLst/>
              <a:cxnLst/>
              <a:rect l="l" t="t" r="r" b="b"/>
              <a:pathLst>
                <a:path w="210726" h="65583">
                  <a:moveTo>
                    <a:pt x="0" y="0"/>
                  </a:moveTo>
                  <a:lnTo>
                    <a:pt x="210726" y="0"/>
                  </a:lnTo>
                  <a:lnTo>
                    <a:pt x="210726" y="65583"/>
                  </a:lnTo>
                  <a:lnTo>
                    <a:pt x="0" y="65583"/>
                  </a:lnTo>
                  <a:close/>
                </a:path>
              </a:pathLst>
            </a:custGeom>
            <a:solidFill>
              <a:srgbClr val="140B60"/>
            </a:solidFill>
          </p:spPr>
          <p:txBody>
            <a:bodyPr/>
            <a:lstStyle/>
            <a:p>
              <a:endParaRPr lang="en-US"/>
            </a:p>
          </p:txBody>
        </p:sp>
        <p:sp>
          <p:nvSpPr>
            <p:cNvPr id="8" name="TextBox 8"/>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1285861" y="606840"/>
            <a:ext cx="11584557" cy="918404"/>
          </a:xfrm>
          <a:prstGeom prst="rect">
            <a:avLst/>
          </a:prstGeom>
        </p:spPr>
        <p:txBody>
          <a:bodyPr lIns="0" tIns="0" rIns="0" bIns="0" rtlCol="0" anchor="t">
            <a:spAutoFit/>
          </a:bodyPr>
          <a:lstStyle/>
          <a:p>
            <a:pPr marL="0" lvl="0" indent="0">
              <a:lnSpc>
                <a:spcPts val="6159"/>
              </a:lnSpc>
              <a:spcBef>
                <a:spcPct val="0"/>
              </a:spcBef>
            </a:pPr>
            <a:r>
              <a:rPr lang="en-US" sz="6221" spc="217">
                <a:solidFill>
                  <a:srgbClr val="140B60"/>
                </a:solidFill>
                <a:latin typeface="Codec Pro ExtraBold"/>
              </a:rPr>
              <a:t>How to Retain Talent</a:t>
            </a:r>
          </a:p>
        </p:txBody>
      </p:sp>
      <p:grpSp>
        <p:nvGrpSpPr>
          <p:cNvPr id="10" name="Group 10"/>
          <p:cNvGrpSpPr/>
          <p:nvPr/>
        </p:nvGrpSpPr>
        <p:grpSpPr>
          <a:xfrm>
            <a:off x="885811" y="2140816"/>
            <a:ext cx="800100" cy="1718582"/>
            <a:chOff x="0" y="0"/>
            <a:chExt cx="210726" cy="452631"/>
          </a:xfrm>
        </p:grpSpPr>
        <p:sp>
          <p:nvSpPr>
            <p:cNvPr id="11" name="Freeform 11"/>
            <p:cNvSpPr/>
            <p:nvPr/>
          </p:nvSpPr>
          <p:spPr>
            <a:xfrm>
              <a:off x="0" y="0"/>
              <a:ext cx="210726" cy="452631"/>
            </a:xfrm>
            <a:custGeom>
              <a:avLst/>
              <a:gdLst/>
              <a:ahLst/>
              <a:cxnLst/>
              <a:rect l="l" t="t" r="r" b="b"/>
              <a:pathLst>
                <a:path w="210726" h="452631">
                  <a:moveTo>
                    <a:pt x="0" y="0"/>
                  </a:moveTo>
                  <a:lnTo>
                    <a:pt x="210726" y="0"/>
                  </a:lnTo>
                  <a:lnTo>
                    <a:pt x="210726" y="452631"/>
                  </a:lnTo>
                  <a:lnTo>
                    <a:pt x="0" y="452631"/>
                  </a:lnTo>
                  <a:close/>
                </a:path>
              </a:pathLst>
            </a:custGeom>
            <a:solidFill>
              <a:srgbClr val="140B60"/>
            </a:solidFill>
          </p:spPr>
          <p:txBody>
            <a:bodyPr/>
            <a:lstStyle/>
            <a:p>
              <a:endParaRPr lang="en-US"/>
            </a:p>
          </p:txBody>
        </p:sp>
        <p:sp>
          <p:nvSpPr>
            <p:cNvPr id="12" name="TextBox 12"/>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13" name="Group 13"/>
          <p:cNvGrpSpPr/>
          <p:nvPr/>
        </p:nvGrpSpPr>
        <p:grpSpPr>
          <a:xfrm>
            <a:off x="885811" y="3973698"/>
            <a:ext cx="800100" cy="249011"/>
            <a:chOff x="0" y="0"/>
            <a:chExt cx="210726" cy="65583"/>
          </a:xfrm>
        </p:grpSpPr>
        <p:sp>
          <p:nvSpPr>
            <p:cNvPr id="14" name="Freeform 14"/>
            <p:cNvSpPr/>
            <p:nvPr/>
          </p:nvSpPr>
          <p:spPr>
            <a:xfrm>
              <a:off x="0" y="0"/>
              <a:ext cx="210726" cy="65583"/>
            </a:xfrm>
            <a:custGeom>
              <a:avLst/>
              <a:gdLst/>
              <a:ahLst/>
              <a:cxnLst/>
              <a:rect l="l" t="t" r="r" b="b"/>
              <a:pathLst>
                <a:path w="210726" h="65583">
                  <a:moveTo>
                    <a:pt x="0" y="0"/>
                  </a:moveTo>
                  <a:lnTo>
                    <a:pt x="210726" y="0"/>
                  </a:lnTo>
                  <a:lnTo>
                    <a:pt x="210726" y="65583"/>
                  </a:lnTo>
                  <a:lnTo>
                    <a:pt x="0" y="65583"/>
                  </a:lnTo>
                  <a:close/>
                </a:path>
              </a:pathLst>
            </a:custGeom>
            <a:solidFill>
              <a:srgbClr val="140B60"/>
            </a:solidFill>
          </p:spPr>
          <p:txBody>
            <a:bodyPr/>
            <a:lstStyle/>
            <a:p>
              <a:endParaRPr lang="en-US"/>
            </a:p>
          </p:txBody>
        </p:sp>
        <p:sp>
          <p:nvSpPr>
            <p:cNvPr id="15" name="TextBox 15"/>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16" name="Group 16"/>
          <p:cNvGrpSpPr/>
          <p:nvPr/>
        </p:nvGrpSpPr>
        <p:grpSpPr>
          <a:xfrm>
            <a:off x="885811" y="4470359"/>
            <a:ext cx="800100" cy="1330779"/>
            <a:chOff x="0" y="0"/>
            <a:chExt cx="210726" cy="350493"/>
          </a:xfrm>
        </p:grpSpPr>
        <p:sp>
          <p:nvSpPr>
            <p:cNvPr id="17" name="Freeform 17"/>
            <p:cNvSpPr/>
            <p:nvPr/>
          </p:nvSpPr>
          <p:spPr>
            <a:xfrm>
              <a:off x="0" y="0"/>
              <a:ext cx="210726" cy="350493"/>
            </a:xfrm>
            <a:custGeom>
              <a:avLst/>
              <a:gdLst/>
              <a:ahLst/>
              <a:cxnLst/>
              <a:rect l="l" t="t" r="r" b="b"/>
              <a:pathLst>
                <a:path w="210726" h="350493">
                  <a:moveTo>
                    <a:pt x="0" y="0"/>
                  </a:moveTo>
                  <a:lnTo>
                    <a:pt x="210726" y="0"/>
                  </a:lnTo>
                  <a:lnTo>
                    <a:pt x="210726" y="350493"/>
                  </a:lnTo>
                  <a:lnTo>
                    <a:pt x="0" y="350493"/>
                  </a:lnTo>
                  <a:close/>
                </a:path>
              </a:pathLst>
            </a:custGeom>
            <a:solidFill>
              <a:srgbClr val="140B60"/>
            </a:solidFill>
          </p:spPr>
          <p:txBody>
            <a:bodyPr/>
            <a:lstStyle/>
            <a:p>
              <a:endParaRPr lang="en-US"/>
            </a:p>
          </p:txBody>
        </p:sp>
        <p:sp>
          <p:nvSpPr>
            <p:cNvPr id="18" name="TextBox 18"/>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19" name="Group 19"/>
          <p:cNvGrpSpPr/>
          <p:nvPr/>
        </p:nvGrpSpPr>
        <p:grpSpPr>
          <a:xfrm>
            <a:off x="885811" y="6048787"/>
            <a:ext cx="800100" cy="249011"/>
            <a:chOff x="0" y="0"/>
            <a:chExt cx="210726" cy="65583"/>
          </a:xfrm>
        </p:grpSpPr>
        <p:sp>
          <p:nvSpPr>
            <p:cNvPr id="20" name="Freeform 20"/>
            <p:cNvSpPr/>
            <p:nvPr/>
          </p:nvSpPr>
          <p:spPr>
            <a:xfrm>
              <a:off x="0" y="0"/>
              <a:ext cx="210726" cy="65583"/>
            </a:xfrm>
            <a:custGeom>
              <a:avLst/>
              <a:gdLst/>
              <a:ahLst/>
              <a:cxnLst/>
              <a:rect l="l" t="t" r="r" b="b"/>
              <a:pathLst>
                <a:path w="210726" h="65583">
                  <a:moveTo>
                    <a:pt x="0" y="0"/>
                  </a:moveTo>
                  <a:lnTo>
                    <a:pt x="210726" y="0"/>
                  </a:lnTo>
                  <a:lnTo>
                    <a:pt x="210726" y="65583"/>
                  </a:lnTo>
                  <a:lnTo>
                    <a:pt x="0" y="65583"/>
                  </a:lnTo>
                  <a:close/>
                </a:path>
              </a:pathLst>
            </a:custGeom>
            <a:solidFill>
              <a:srgbClr val="140B60"/>
            </a:solidFill>
          </p:spPr>
          <p:txBody>
            <a:bodyPr/>
            <a:lstStyle/>
            <a:p>
              <a:endParaRPr lang="en-US"/>
            </a:p>
          </p:txBody>
        </p:sp>
        <p:sp>
          <p:nvSpPr>
            <p:cNvPr id="21" name="TextBox 21"/>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22" name="Group 22"/>
          <p:cNvGrpSpPr/>
          <p:nvPr/>
        </p:nvGrpSpPr>
        <p:grpSpPr>
          <a:xfrm>
            <a:off x="885811" y="6478773"/>
            <a:ext cx="800100" cy="249011"/>
            <a:chOff x="0" y="0"/>
            <a:chExt cx="210726" cy="65583"/>
          </a:xfrm>
        </p:grpSpPr>
        <p:sp>
          <p:nvSpPr>
            <p:cNvPr id="23" name="Freeform 23"/>
            <p:cNvSpPr/>
            <p:nvPr/>
          </p:nvSpPr>
          <p:spPr>
            <a:xfrm>
              <a:off x="0" y="0"/>
              <a:ext cx="210726" cy="65583"/>
            </a:xfrm>
            <a:custGeom>
              <a:avLst/>
              <a:gdLst/>
              <a:ahLst/>
              <a:cxnLst/>
              <a:rect l="l" t="t" r="r" b="b"/>
              <a:pathLst>
                <a:path w="210726" h="65583">
                  <a:moveTo>
                    <a:pt x="0" y="0"/>
                  </a:moveTo>
                  <a:lnTo>
                    <a:pt x="210726" y="0"/>
                  </a:lnTo>
                  <a:lnTo>
                    <a:pt x="210726" y="65583"/>
                  </a:lnTo>
                  <a:lnTo>
                    <a:pt x="0" y="65583"/>
                  </a:lnTo>
                  <a:close/>
                </a:path>
              </a:pathLst>
            </a:custGeom>
            <a:solidFill>
              <a:srgbClr val="140B60"/>
            </a:solidFill>
          </p:spPr>
          <p:txBody>
            <a:bodyPr/>
            <a:lstStyle/>
            <a:p>
              <a:endParaRPr lang="en-US"/>
            </a:p>
          </p:txBody>
        </p:sp>
        <p:sp>
          <p:nvSpPr>
            <p:cNvPr id="24" name="TextBox 24"/>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25" name="Group 25"/>
          <p:cNvGrpSpPr/>
          <p:nvPr/>
        </p:nvGrpSpPr>
        <p:grpSpPr>
          <a:xfrm>
            <a:off x="885811" y="6908759"/>
            <a:ext cx="800100" cy="249011"/>
            <a:chOff x="0" y="0"/>
            <a:chExt cx="210726" cy="65583"/>
          </a:xfrm>
        </p:grpSpPr>
        <p:sp>
          <p:nvSpPr>
            <p:cNvPr id="26" name="Freeform 26"/>
            <p:cNvSpPr/>
            <p:nvPr/>
          </p:nvSpPr>
          <p:spPr>
            <a:xfrm>
              <a:off x="0" y="0"/>
              <a:ext cx="210726" cy="65583"/>
            </a:xfrm>
            <a:custGeom>
              <a:avLst/>
              <a:gdLst/>
              <a:ahLst/>
              <a:cxnLst/>
              <a:rect l="l" t="t" r="r" b="b"/>
              <a:pathLst>
                <a:path w="210726" h="65583">
                  <a:moveTo>
                    <a:pt x="0" y="0"/>
                  </a:moveTo>
                  <a:lnTo>
                    <a:pt x="210726" y="0"/>
                  </a:lnTo>
                  <a:lnTo>
                    <a:pt x="210726" y="65583"/>
                  </a:lnTo>
                  <a:lnTo>
                    <a:pt x="0" y="65583"/>
                  </a:lnTo>
                  <a:close/>
                </a:path>
              </a:pathLst>
            </a:custGeom>
            <a:solidFill>
              <a:srgbClr val="140B60"/>
            </a:solidFill>
          </p:spPr>
          <p:txBody>
            <a:bodyPr/>
            <a:lstStyle/>
            <a:p>
              <a:endParaRPr lang="en-US"/>
            </a:p>
          </p:txBody>
        </p:sp>
        <p:sp>
          <p:nvSpPr>
            <p:cNvPr id="27" name="TextBox 27"/>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28" name="Group 28"/>
          <p:cNvGrpSpPr/>
          <p:nvPr/>
        </p:nvGrpSpPr>
        <p:grpSpPr>
          <a:xfrm>
            <a:off x="885811" y="7405419"/>
            <a:ext cx="800100" cy="1852881"/>
            <a:chOff x="0" y="0"/>
            <a:chExt cx="210726" cy="488002"/>
          </a:xfrm>
        </p:grpSpPr>
        <p:sp>
          <p:nvSpPr>
            <p:cNvPr id="29" name="Freeform 29"/>
            <p:cNvSpPr/>
            <p:nvPr/>
          </p:nvSpPr>
          <p:spPr>
            <a:xfrm>
              <a:off x="0" y="0"/>
              <a:ext cx="210726" cy="488002"/>
            </a:xfrm>
            <a:custGeom>
              <a:avLst/>
              <a:gdLst/>
              <a:ahLst/>
              <a:cxnLst/>
              <a:rect l="l" t="t" r="r" b="b"/>
              <a:pathLst>
                <a:path w="210726" h="488002">
                  <a:moveTo>
                    <a:pt x="0" y="0"/>
                  </a:moveTo>
                  <a:lnTo>
                    <a:pt x="210726" y="0"/>
                  </a:lnTo>
                  <a:lnTo>
                    <a:pt x="210726" y="488002"/>
                  </a:lnTo>
                  <a:lnTo>
                    <a:pt x="0" y="488002"/>
                  </a:lnTo>
                  <a:close/>
                </a:path>
              </a:pathLst>
            </a:custGeom>
            <a:solidFill>
              <a:srgbClr val="140B60"/>
            </a:solidFill>
          </p:spPr>
          <p:txBody>
            <a:bodyPr/>
            <a:lstStyle/>
            <a:p>
              <a:endParaRPr lang="en-US"/>
            </a:p>
          </p:txBody>
        </p:sp>
        <p:sp>
          <p:nvSpPr>
            <p:cNvPr id="30" name="TextBox 30"/>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31" name="Group 31"/>
          <p:cNvGrpSpPr/>
          <p:nvPr/>
        </p:nvGrpSpPr>
        <p:grpSpPr>
          <a:xfrm>
            <a:off x="885811" y="9360149"/>
            <a:ext cx="800100" cy="249011"/>
            <a:chOff x="0" y="0"/>
            <a:chExt cx="210726" cy="65583"/>
          </a:xfrm>
        </p:grpSpPr>
        <p:sp>
          <p:nvSpPr>
            <p:cNvPr id="32" name="Freeform 32"/>
            <p:cNvSpPr/>
            <p:nvPr/>
          </p:nvSpPr>
          <p:spPr>
            <a:xfrm>
              <a:off x="0" y="0"/>
              <a:ext cx="210726" cy="65583"/>
            </a:xfrm>
            <a:custGeom>
              <a:avLst/>
              <a:gdLst/>
              <a:ahLst/>
              <a:cxnLst/>
              <a:rect l="l" t="t" r="r" b="b"/>
              <a:pathLst>
                <a:path w="210726" h="65583">
                  <a:moveTo>
                    <a:pt x="0" y="0"/>
                  </a:moveTo>
                  <a:lnTo>
                    <a:pt x="210726" y="0"/>
                  </a:lnTo>
                  <a:lnTo>
                    <a:pt x="210726" y="65583"/>
                  </a:lnTo>
                  <a:lnTo>
                    <a:pt x="0" y="65583"/>
                  </a:lnTo>
                  <a:close/>
                </a:path>
              </a:pathLst>
            </a:custGeom>
            <a:solidFill>
              <a:srgbClr val="140B60"/>
            </a:solidFill>
          </p:spPr>
          <p:txBody>
            <a:bodyPr/>
            <a:lstStyle/>
            <a:p>
              <a:endParaRPr lang="en-US"/>
            </a:p>
          </p:txBody>
        </p:sp>
        <p:sp>
          <p:nvSpPr>
            <p:cNvPr id="33" name="TextBox 33"/>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34" name="TextBox 34"/>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20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utoShape 2"/>
          <p:cNvSpPr/>
          <p:nvPr/>
        </p:nvSpPr>
        <p:spPr>
          <a:xfrm flipV="1">
            <a:off x="12870418" y="1051755"/>
            <a:ext cx="4388882" cy="0"/>
          </a:xfrm>
          <a:prstGeom prst="line">
            <a:avLst/>
          </a:prstGeom>
          <a:ln w="38100" cap="flat">
            <a:solidFill>
              <a:srgbClr val="99391B"/>
            </a:solidFill>
            <a:prstDash val="solid"/>
            <a:headEnd type="none" w="sm" len="sm"/>
            <a:tailEnd type="none" w="sm" len="sm"/>
          </a:ln>
        </p:spPr>
        <p:txBody>
          <a:bodyPr/>
          <a:lstStyle/>
          <a:p>
            <a:endParaRPr lang="en-US"/>
          </a:p>
        </p:txBody>
      </p:sp>
      <p:grpSp>
        <p:nvGrpSpPr>
          <p:cNvPr id="3" name="Group 3"/>
          <p:cNvGrpSpPr>
            <a:grpSpLocks noChangeAspect="1"/>
          </p:cNvGrpSpPr>
          <p:nvPr/>
        </p:nvGrpSpPr>
        <p:grpSpPr>
          <a:xfrm>
            <a:off x="16491865" y="415966"/>
            <a:ext cx="1225472" cy="1225467"/>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5" name="Group 5"/>
          <p:cNvGrpSpPr/>
          <p:nvPr/>
        </p:nvGrpSpPr>
        <p:grpSpPr>
          <a:xfrm>
            <a:off x="885811" y="2041135"/>
            <a:ext cx="800100" cy="249011"/>
            <a:chOff x="0" y="0"/>
            <a:chExt cx="210726" cy="65583"/>
          </a:xfrm>
        </p:grpSpPr>
        <p:sp>
          <p:nvSpPr>
            <p:cNvPr id="6" name="Freeform 6"/>
            <p:cNvSpPr/>
            <p:nvPr/>
          </p:nvSpPr>
          <p:spPr>
            <a:xfrm>
              <a:off x="0" y="0"/>
              <a:ext cx="210726" cy="65583"/>
            </a:xfrm>
            <a:custGeom>
              <a:avLst/>
              <a:gdLst/>
              <a:ahLst/>
              <a:cxnLst/>
              <a:rect l="l" t="t" r="r" b="b"/>
              <a:pathLst>
                <a:path w="210726" h="65583">
                  <a:moveTo>
                    <a:pt x="0" y="0"/>
                  </a:moveTo>
                  <a:lnTo>
                    <a:pt x="210726" y="0"/>
                  </a:lnTo>
                  <a:lnTo>
                    <a:pt x="210726" y="65583"/>
                  </a:lnTo>
                  <a:lnTo>
                    <a:pt x="0" y="65583"/>
                  </a:lnTo>
                  <a:close/>
                </a:path>
              </a:pathLst>
            </a:custGeom>
            <a:solidFill>
              <a:srgbClr val="140B60"/>
            </a:solidFill>
          </p:spPr>
          <p:txBody>
            <a:bodyPr/>
            <a:lstStyle/>
            <a:p>
              <a:endParaRPr lang="en-US"/>
            </a:p>
          </p:txBody>
        </p:sp>
        <p:sp>
          <p:nvSpPr>
            <p:cNvPr id="7" name="TextBox 7"/>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885811" y="2600737"/>
            <a:ext cx="800100" cy="249011"/>
            <a:chOff x="0" y="0"/>
            <a:chExt cx="210726" cy="65583"/>
          </a:xfrm>
        </p:grpSpPr>
        <p:sp>
          <p:nvSpPr>
            <p:cNvPr id="9" name="Freeform 9"/>
            <p:cNvSpPr/>
            <p:nvPr/>
          </p:nvSpPr>
          <p:spPr>
            <a:xfrm>
              <a:off x="0" y="0"/>
              <a:ext cx="210726" cy="65583"/>
            </a:xfrm>
            <a:custGeom>
              <a:avLst/>
              <a:gdLst/>
              <a:ahLst/>
              <a:cxnLst/>
              <a:rect l="l" t="t" r="r" b="b"/>
              <a:pathLst>
                <a:path w="210726" h="65583">
                  <a:moveTo>
                    <a:pt x="0" y="0"/>
                  </a:moveTo>
                  <a:lnTo>
                    <a:pt x="210726" y="0"/>
                  </a:lnTo>
                  <a:lnTo>
                    <a:pt x="210726" y="65583"/>
                  </a:lnTo>
                  <a:lnTo>
                    <a:pt x="0" y="65583"/>
                  </a:lnTo>
                  <a:close/>
                </a:path>
              </a:pathLst>
            </a:custGeom>
            <a:solidFill>
              <a:srgbClr val="140B60"/>
            </a:solidFill>
          </p:spPr>
          <p:txBody>
            <a:bodyPr/>
            <a:lstStyle/>
            <a:p>
              <a:endParaRPr lang="en-US"/>
            </a:p>
          </p:txBody>
        </p:sp>
        <p:sp>
          <p:nvSpPr>
            <p:cNvPr id="10" name="TextBox 10"/>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11" name="Group 11"/>
          <p:cNvGrpSpPr/>
          <p:nvPr/>
        </p:nvGrpSpPr>
        <p:grpSpPr>
          <a:xfrm>
            <a:off x="885811" y="3164073"/>
            <a:ext cx="800100" cy="840921"/>
            <a:chOff x="0" y="0"/>
            <a:chExt cx="210726" cy="221477"/>
          </a:xfrm>
        </p:grpSpPr>
        <p:sp>
          <p:nvSpPr>
            <p:cNvPr id="12" name="Freeform 12"/>
            <p:cNvSpPr/>
            <p:nvPr/>
          </p:nvSpPr>
          <p:spPr>
            <a:xfrm>
              <a:off x="0" y="0"/>
              <a:ext cx="210726" cy="221477"/>
            </a:xfrm>
            <a:custGeom>
              <a:avLst/>
              <a:gdLst/>
              <a:ahLst/>
              <a:cxnLst/>
              <a:rect l="l" t="t" r="r" b="b"/>
              <a:pathLst>
                <a:path w="210726" h="221477">
                  <a:moveTo>
                    <a:pt x="0" y="0"/>
                  </a:moveTo>
                  <a:lnTo>
                    <a:pt x="210726" y="0"/>
                  </a:lnTo>
                  <a:lnTo>
                    <a:pt x="210726" y="221477"/>
                  </a:lnTo>
                  <a:lnTo>
                    <a:pt x="0" y="221477"/>
                  </a:lnTo>
                  <a:close/>
                </a:path>
              </a:pathLst>
            </a:custGeom>
            <a:solidFill>
              <a:srgbClr val="140B60"/>
            </a:solidFill>
          </p:spPr>
          <p:txBody>
            <a:bodyPr/>
            <a:lstStyle/>
            <a:p>
              <a:endParaRPr lang="en-US"/>
            </a:p>
          </p:txBody>
        </p:sp>
        <p:sp>
          <p:nvSpPr>
            <p:cNvPr id="13" name="TextBox 13"/>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14" name="Group 14"/>
          <p:cNvGrpSpPr/>
          <p:nvPr/>
        </p:nvGrpSpPr>
        <p:grpSpPr>
          <a:xfrm>
            <a:off x="885811" y="4289384"/>
            <a:ext cx="800100" cy="718457"/>
            <a:chOff x="0" y="0"/>
            <a:chExt cx="210726" cy="189223"/>
          </a:xfrm>
        </p:grpSpPr>
        <p:sp>
          <p:nvSpPr>
            <p:cNvPr id="15" name="Freeform 15"/>
            <p:cNvSpPr/>
            <p:nvPr/>
          </p:nvSpPr>
          <p:spPr>
            <a:xfrm>
              <a:off x="0" y="0"/>
              <a:ext cx="210726" cy="189223"/>
            </a:xfrm>
            <a:custGeom>
              <a:avLst/>
              <a:gdLst/>
              <a:ahLst/>
              <a:cxnLst/>
              <a:rect l="l" t="t" r="r" b="b"/>
              <a:pathLst>
                <a:path w="210726" h="189223">
                  <a:moveTo>
                    <a:pt x="0" y="0"/>
                  </a:moveTo>
                  <a:lnTo>
                    <a:pt x="210726" y="0"/>
                  </a:lnTo>
                  <a:lnTo>
                    <a:pt x="210726" y="189223"/>
                  </a:lnTo>
                  <a:lnTo>
                    <a:pt x="0" y="189223"/>
                  </a:lnTo>
                  <a:close/>
                </a:path>
              </a:pathLst>
            </a:custGeom>
            <a:solidFill>
              <a:srgbClr val="140B60"/>
            </a:solidFill>
          </p:spPr>
          <p:txBody>
            <a:bodyPr/>
            <a:lstStyle/>
            <a:p>
              <a:endParaRPr lang="en-US"/>
            </a:p>
          </p:txBody>
        </p:sp>
        <p:sp>
          <p:nvSpPr>
            <p:cNvPr id="16" name="TextBox 16"/>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17" name="Group 17"/>
          <p:cNvGrpSpPr/>
          <p:nvPr/>
        </p:nvGrpSpPr>
        <p:grpSpPr>
          <a:xfrm>
            <a:off x="885811" y="5254130"/>
            <a:ext cx="800100" cy="820511"/>
            <a:chOff x="0" y="0"/>
            <a:chExt cx="210726" cy="216102"/>
          </a:xfrm>
        </p:grpSpPr>
        <p:sp>
          <p:nvSpPr>
            <p:cNvPr id="18" name="Freeform 18"/>
            <p:cNvSpPr/>
            <p:nvPr/>
          </p:nvSpPr>
          <p:spPr>
            <a:xfrm>
              <a:off x="0" y="0"/>
              <a:ext cx="210726" cy="216102"/>
            </a:xfrm>
            <a:custGeom>
              <a:avLst/>
              <a:gdLst/>
              <a:ahLst/>
              <a:cxnLst/>
              <a:rect l="l" t="t" r="r" b="b"/>
              <a:pathLst>
                <a:path w="210726" h="216102">
                  <a:moveTo>
                    <a:pt x="0" y="0"/>
                  </a:moveTo>
                  <a:lnTo>
                    <a:pt x="210726" y="0"/>
                  </a:lnTo>
                  <a:lnTo>
                    <a:pt x="210726" y="216102"/>
                  </a:lnTo>
                  <a:lnTo>
                    <a:pt x="0" y="216102"/>
                  </a:lnTo>
                  <a:close/>
                </a:path>
              </a:pathLst>
            </a:custGeom>
            <a:solidFill>
              <a:srgbClr val="140B60"/>
            </a:solidFill>
          </p:spPr>
          <p:txBody>
            <a:bodyPr/>
            <a:lstStyle/>
            <a:p>
              <a:endParaRPr lang="en-US"/>
            </a:p>
          </p:txBody>
        </p:sp>
        <p:sp>
          <p:nvSpPr>
            <p:cNvPr id="19" name="TextBox 19"/>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20" name="Group 20"/>
          <p:cNvGrpSpPr/>
          <p:nvPr/>
        </p:nvGrpSpPr>
        <p:grpSpPr>
          <a:xfrm>
            <a:off x="885811" y="6379441"/>
            <a:ext cx="800100" cy="249011"/>
            <a:chOff x="0" y="0"/>
            <a:chExt cx="210726" cy="65583"/>
          </a:xfrm>
        </p:grpSpPr>
        <p:sp>
          <p:nvSpPr>
            <p:cNvPr id="21" name="Freeform 21"/>
            <p:cNvSpPr/>
            <p:nvPr/>
          </p:nvSpPr>
          <p:spPr>
            <a:xfrm>
              <a:off x="0" y="0"/>
              <a:ext cx="210726" cy="65583"/>
            </a:xfrm>
            <a:custGeom>
              <a:avLst/>
              <a:gdLst/>
              <a:ahLst/>
              <a:cxnLst/>
              <a:rect l="l" t="t" r="r" b="b"/>
              <a:pathLst>
                <a:path w="210726" h="65583">
                  <a:moveTo>
                    <a:pt x="0" y="0"/>
                  </a:moveTo>
                  <a:lnTo>
                    <a:pt x="210726" y="0"/>
                  </a:lnTo>
                  <a:lnTo>
                    <a:pt x="210726" y="65583"/>
                  </a:lnTo>
                  <a:lnTo>
                    <a:pt x="0" y="65583"/>
                  </a:lnTo>
                  <a:close/>
                </a:path>
              </a:pathLst>
            </a:custGeom>
            <a:solidFill>
              <a:srgbClr val="140B60"/>
            </a:solidFill>
          </p:spPr>
          <p:txBody>
            <a:bodyPr/>
            <a:lstStyle/>
            <a:p>
              <a:endParaRPr lang="en-US"/>
            </a:p>
          </p:txBody>
        </p:sp>
        <p:sp>
          <p:nvSpPr>
            <p:cNvPr id="22" name="TextBox 22"/>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23" name="TextBox 23"/>
          <p:cNvSpPr txBox="1"/>
          <p:nvPr/>
        </p:nvSpPr>
        <p:spPr>
          <a:xfrm>
            <a:off x="1685911" y="1917310"/>
            <a:ext cx="15237384" cy="4866513"/>
          </a:xfrm>
          <a:prstGeom prst="rect">
            <a:avLst/>
          </a:prstGeom>
        </p:spPr>
        <p:txBody>
          <a:bodyPr lIns="0" tIns="0" rIns="0" bIns="0" rtlCol="0" anchor="t">
            <a:spAutoFit/>
          </a:bodyPr>
          <a:lstStyle/>
          <a:p>
            <a:pPr marL="496571" lvl="1" indent="-248285">
              <a:lnSpc>
                <a:spcPts val="4186"/>
              </a:lnSpc>
              <a:buFont typeface="Arial"/>
              <a:buChar char="•"/>
            </a:pPr>
            <a:r>
              <a:rPr lang="en-US" sz="2300" spc="225">
                <a:solidFill>
                  <a:srgbClr val="231F20"/>
                </a:solidFill>
                <a:latin typeface="Open Sauce Bold"/>
              </a:rPr>
              <a:t>Give up ownership of projects</a:t>
            </a:r>
            <a:r>
              <a:rPr lang="en-US" sz="2300" spc="225">
                <a:solidFill>
                  <a:srgbClr val="231F20"/>
                </a:solidFill>
                <a:latin typeface="Open Sauce"/>
              </a:rPr>
              <a:t> – let volunteers own them</a:t>
            </a:r>
          </a:p>
          <a:p>
            <a:pPr marL="496571" lvl="1" indent="-248285">
              <a:lnSpc>
                <a:spcPts val="4186"/>
              </a:lnSpc>
              <a:buFont typeface="Arial"/>
              <a:buChar char="•"/>
            </a:pPr>
            <a:r>
              <a:rPr lang="en-US" sz="2300" spc="225">
                <a:solidFill>
                  <a:srgbClr val="231F20"/>
                </a:solidFill>
                <a:latin typeface="Open Sauce Bold"/>
              </a:rPr>
              <a:t>Always include new volunteers in meaningful tasks</a:t>
            </a:r>
          </a:p>
          <a:p>
            <a:pPr marL="496571" lvl="1" indent="-248285">
              <a:lnSpc>
                <a:spcPts val="4186"/>
              </a:lnSpc>
              <a:buFont typeface="Arial"/>
              <a:buChar char="•"/>
            </a:pPr>
            <a:r>
              <a:rPr lang="en-US" sz="2300" spc="225">
                <a:solidFill>
                  <a:srgbClr val="231F20"/>
                </a:solidFill>
                <a:latin typeface="Open Sauce Bold"/>
              </a:rPr>
              <a:t>Don’t foster cliques</a:t>
            </a:r>
            <a:r>
              <a:rPr lang="en-US" sz="2300" spc="225">
                <a:solidFill>
                  <a:srgbClr val="231F20"/>
                </a:solidFill>
                <a:latin typeface="Open Sauce"/>
              </a:rPr>
              <a:t> - If you only work with people you are familiar with, no one new gets involved and you won’t get new ideas</a:t>
            </a:r>
          </a:p>
          <a:p>
            <a:pPr marL="496571" lvl="1" indent="-248285">
              <a:lnSpc>
                <a:spcPts val="4186"/>
              </a:lnSpc>
              <a:buFont typeface="Arial"/>
              <a:buChar char="•"/>
            </a:pPr>
            <a:r>
              <a:rPr lang="en-US" sz="2300" spc="225">
                <a:solidFill>
                  <a:srgbClr val="231F20"/>
                </a:solidFill>
                <a:latin typeface="Open Sauce Bold"/>
              </a:rPr>
              <a:t>Have a wide variety of projects</a:t>
            </a:r>
            <a:r>
              <a:rPr lang="en-US" sz="2300" spc="225">
                <a:solidFill>
                  <a:srgbClr val="231F20"/>
                </a:solidFill>
                <a:latin typeface="Open Sauce"/>
              </a:rPr>
              <a:t> </a:t>
            </a:r>
          </a:p>
          <a:p>
            <a:pPr marL="496571" lvl="1" indent="-248285">
              <a:lnSpc>
                <a:spcPts val="4186"/>
              </a:lnSpc>
              <a:buFont typeface="Arial"/>
              <a:buChar char="•"/>
            </a:pPr>
            <a:r>
              <a:rPr lang="en-US" sz="2300" spc="225">
                <a:solidFill>
                  <a:srgbClr val="231F20"/>
                </a:solidFill>
                <a:latin typeface="Open Sauce"/>
              </a:rPr>
              <a:t>K</a:t>
            </a:r>
            <a:r>
              <a:rPr lang="en-US" sz="2300" spc="225">
                <a:solidFill>
                  <a:srgbClr val="231F20"/>
                </a:solidFill>
                <a:latin typeface="Open Sauce Bold"/>
              </a:rPr>
              <a:t>eep volunteers informed</a:t>
            </a:r>
            <a:r>
              <a:rPr lang="en-US" sz="2300" spc="225">
                <a:solidFill>
                  <a:srgbClr val="231F20"/>
                </a:solidFill>
                <a:latin typeface="Open Sauce"/>
              </a:rPr>
              <a:t> with more information than they would get as member – i.e. Volunteer Newsletter</a:t>
            </a:r>
          </a:p>
          <a:p>
            <a:pPr marL="604518" lvl="1" indent="-302259">
              <a:lnSpc>
                <a:spcPts val="5095"/>
              </a:lnSpc>
              <a:buFont typeface="Arial"/>
              <a:buChar char="•"/>
            </a:pPr>
            <a:r>
              <a:rPr lang="en-US" sz="2799" spc="274">
                <a:solidFill>
                  <a:srgbClr val="140B60"/>
                </a:solidFill>
                <a:latin typeface="Open Sauce Bold"/>
              </a:rPr>
              <a:t>Listen, Listen, Listen!</a:t>
            </a:r>
          </a:p>
          <a:p>
            <a:pPr>
              <a:lnSpc>
                <a:spcPts val="5095"/>
              </a:lnSpc>
            </a:pPr>
            <a:endParaRPr lang="en-US" sz="2799" spc="274">
              <a:solidFill>
                <a:srgbClr val="140B60"/>
              </a:solidFill>
              <a:latin typeface="Open Sauce Bold"/>
            </a:endParaRPr>
          </a:p>
        </p:txBody>
      </p:sp>
      <p:sp>
        <p:nvSpPr>
          <p:cNvPr id="24" name="Freeform 24"/>
          <p:cNvSpPr/>
          <p:nvPr/>
        </p:nvSpPr>
        <p:spPr>
          <a:xfrm>
            <a:off x="0" y="7822048"/>
            <a:ext cx="18288000" cy="2464952"/>
          </a:xfrm>
          <a:custGeom>
            <a:avLst/>
            <a:gdLst/>
            <a:ahLst/>
            <a:cxnLst/>
            <a:rect l="l" t="t" r="r" b="b"/>
            <a:pathLst>
              <a:path w="18288000" h="2464952">
                <a:moveTo>
                  <a:pt x="0" y="0"/>
                </a:moveTo>
                <a:lnTo>
                  <a:pt x="18288000" y="0"/>
                </a:lnTo>
                <a:lnTo>
                  <a:pt x="18288000" y="2464952"/>
                </a:lnTo>
                <a:lnTo>
                  <a:pt x="0" y="246495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5" name="TextBox 25"/>
          <p:cNvSpPr txBox="1"/>
          <p:nvPr/>
        </p:nvSpPr>
        <p:spPr>
          <a:xfrm>
            <a:off x="1285861" y="606840"/>
            <a:ext cx="11584557" cy="918404"/>
          </a:xfrm>
          <a:prstGeom prst="rect">
            <a:avLst/>
          </a:prstGeom>
        </p:spPr>
        <p:txBody>
          <a:bodyPr lIns="0" tIns="0" rIns="0" bIns="0" rtlCol="0" anchor="t">
            <a:spAutoFit/>
          </a:bodyPr>
          <a:lstStyle/>
          <a:p>
            <a:pPr marL="0" lvl="0" indent="0">
              <a:lnSpc>
                <a:spcPts val="6159"/>
              </a:lnSpc>
              <a:spcBef>
                <a:spcPct val="0"/>
              </a:spcBef>
            </a:pPr>
            <a:r>
              <a:rPr lang="en-US" sz="6221" spc="217">
                <a:solidFill>
                  <a:srgbClr val="140B60"/>
                </a:solidFill>
                <a:latin typeface="Codec Pro ExtraBold"/>
              </a:rPr>
              <a:t>More Ways to Retain</a:t>
            </a:r>
          </a:p>
        </p:txBody>
      </p:sp>
      <p:grpSp>
        <p:nvGrpSpPr>
          <p:cNvPr id="26" name="Group 26"/>
          <p:cNvGrpSpPr/>
          <p:nvPr/>
        </p:nvGrpSpPr>
        <p:grpSpPr>
          <a:xfrm>
            <a:off x="0" y="7555348"/>
            <a:ext cx="18288000" cy="266700"/>
            <a:chOff x="0" y="0"/>
            <a:chExt cx="4816593" cy="70242"/>
          </a:xfrm>
        </p:grpSpPr>
        <p:sp>
          <p:nvSpPr>
            <p:cNvPr id="27" name="Freeform 27"/>
            <p:cNvSpPr/>
            <p:nvPr/>
          </p:nvSpPr>
          <p:spPr>
            <a:xfrm>
              <a:off x="0" y="0"/>
              <a:ext cx="4816592" cy="70242"/>
            </a:xfrm>
            <a:custGeom>
              <a:avLst/>
              <a:gdLst/>
              <a:ahLst/>
              <a:cxnLst/>
              <a:rect l="l" t="t" r="r" b="b"/>
              <a:pathLst>
                <a:path w="4816592" h="70242">
                  <a:moveTo>
                    <a:pt x="0" y="0"/>
                  </a:moveTo>
                  <a:lnTo>
                    <a:pt x="4816592" y="0"/>
                  </a:lnTo>
                  <a:lnTo>
                    <a:pt x="4816592" y="70242"/>
                  </a:lnTo>
                  <a:lnTo>
                    <a:pt x="0" y="70242"/>
                  </a:lnTo>
                  <a:close/>
                </a:path>
              </a:pathLst>
            </a:custGeom>
            <a:solidFill>
              <a:srgbClr val="99391B"/>
            </a:solidFill>
          </p:spPr>
          <p:txBody>
            <a:bodyPr/>
            <a:lstStyle/>
            <a:p>
              <a:endParaRPr lang="en-US"/>
            </a:p>
          </p:txBody>
        </p:sp>
        <p:sp>
          <p:nvSpPr>
            <p:cNvPr id="28" name="TextBox 28"/>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29" name="TextBox 29"/>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FFFFFF"/>
                </a:solidFill>
                <a:latin typeface="Open Sauce"/>
              </a:rPr>
              <a:t>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351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2741651" y="3606643"/>
            <a:ext cx="12804698" cy="1974554"/>
          </a:xfrm>
          <a:prstGeom prst="rect">
            <a:avLst/>
          </a:prstGeom>
        </p:spPr>
        <p:txBody>
          <a:bodyPr lIns="0" tIns="0" rIns="0" bIns="0" rtlCol="0" anchor="t">
            <a:spAutoFit/>
          </a:bodyPr>
          <a:lstStyle/>
          <a:p>
            <a:pPr algn="ctr">
              <a:lnSpc>
                <a:spcPts val="14776"/>
              </a:lnSpc>
            </a:pPr>
            <a:r>
              <a:rPr lang="en-US" sz="10707" spc="1049">
                <a:solidFill>
                  <a:srgbClr val="FFFFFF"/>
                </a:solidFill>
                <a:latin typeface="Codec Pro ExtraBold"/>
              </a:rPr>
              <a:t>OUR WHY</a:t>
            </a:r>
          </a:p>
        </p:txBody>
      </p:sp>
      <p:sp>
        <p:nvSpPr>
          <p:cNvPr id="4" name="TextBox 4"/>
          <p:cNvSpPr txBox="1"/>
          <p:nvPr/>
        </p:nvSpPr>
        <p:spPr>
          <a:xfrm>
            <a:off x="4995836" y="5292275"/>
            <a:ext cx="8296328" cy="520695"/>
          </a:xfrm>
          <a:prstGeom prst="rect">
            <a:avLst/>
          </a:prstGeom>
        </p:spPr>
        <p:txBody>
          <a:bodyPr lIns="0" tIns="0" rIns="0" bIns="0" rtlCol="0" anchor="t">
            <a:spAutoFit/>
          </a:bodyPr>
          <a:lstStyle/>
          <a:p>
            <a:pPr algn="ctr">
              <a:lnSpc>
                <a:spcPts val="4216"/>
              </a:lnSpc>
            </a:pPr>
            <a:r>
              <a:rPr lang="en-US" sz="3055" spc="299">
                <a:solidFill>
                  <a:srgbClr val="F5FFF5"/>
                </a:solidFill>
                <a:latin typeface="Open Sauce"/>
              </a:rPr>
              <a:t>Why we do what we do</a:t>
            </a:r>
          </a:p>
        </p:txBody>
      </p:sp>
      <p:grpSp>
        <p:nvGrpSpPr>
          <p:cNvPr id="5" name="Group 5"/>
          <p:cNvGrpSpPr/>
          <p:nvPr/>
        </p:nvGrpSpPr>
        <p:grpSpPr>
          <a:xfrm>
            <a:off x="2649815" y="2039072"/>
            <a:ext cx="12988370" cy="6208856"/>
            <a:chOff x="0" y="0"/>
            <a:chExt cx="3420805" cy="1635254"/>
          </a:xfrm>
        </p:grpSpPr>
        <p:sp>
          <p:nvSpPr>
            <p:cNvPr id="6" name="Freeform 6"/>
            <p:cNvSpPr/>
            <p:nvPr/>
          </p:nvSpPr>
          <p:spPr>
            <a:xfrm>
              <a:off x="0" y="0"/>
              <a:ext cx="3420806" cy="1635254"/>
            </a:xfrm>
            <a:custGeom>
              <a:avLst/>
              <a:gdLst/>
              <a:ahLst/>
              <a:cxnLst/>
              <a:rect l="l" t="t" r="r" b="b"/>
              <a:pathLst>
                <a:path w="3420806" h="1635254">
                  <a:moveTo>
                    <a:pt x="0" y="0"/>
                  </a:moveTo>
                  <a:lnTo>
                    <a:pt x="3420806" y="0"/>
                  </a:lnTo>
                  <a:lnTo>
                    <a:pt x="3420806" y="1635254"/>
                  </a:lnTo>
                  <a:lnTo>
                    <a:pt x="0" y="1635254"/>
                  </a:lnTo>
                  <a:close/>
                </a:path>
              </a:pathLst>
            </a:custGeom>
            <a:solidFill>
              <a:srgbClr val="000000">
                <a:alpha val="0"/>
              </a:srgbClr>
            </a:solidFill>
            <a:ln w="76200" cap="sq">
              <a:solidFill>
                <a:srgbClr val="99391B"/>
              </a:solidFill>
              <a:prstDash val="solid"/>
              <a:miter/>
            </a:ln>
          </p:spPr>
          <p:txBody>
            <a:bodyPr/>
            <a:lstStyle/>
            <a:p>
              <a:endParaRPr lang="en-US"/>
            </a:p>
          </p:txBody>
        </p:sp>
        <p:sp>
          <p:nvSpPr>
            <p:cNvPr id="7" name="TextBox 7"/>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8" name="Group 8"/>
          <p:cNvGrpSpPr>
            <a:grpSpLocks noChangeAspect="1"/>
          </p:cNvGrpSpPr>
          <p:nvPr/>
        </p:nvGrpSpPr>
        <p:grpSpPr>
          <a:xfrm>
            <a:off x="16491865" y="415966"/>
            <a:ext cx="1225472" cy="1225467"/>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10" name="TextBox 10"/>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FFFFFF"/>
                </a:solidFill>
                <a:latin typeface="Open Sauce"/>
              </a:rPr>
              <a:t>04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AutoShape 2"/>
          <p:cNvSpPr/>
          <p:nvPr/>
        </p:nvSpPr>
        <p:spPr>
          <a:xfrm>
            <a:off x="10916631" y="1145003"/>
            <a:ext cx="7371369" cy="0"/>
          </a:xfrm>
          <a:prstGeom prst="line">
            <a:avLst/>
          </a:prstGeom>
          <a:ln w="38100" cap="flat">
            <a:solidFill>
              <a:srgbClr val="99391B"/>
            </a:solidFill>
            <a:prstDash val="solid"/>
            <a:headEnd type="none" w="sm" len="sm"/>
            <a:tailEnd type="none" w="sm" len="sm"/>
          </a:ln>
        </p:spPr>
        <p:txBody>
          <a:bodyPr/>
          <a:lstStyle/>
          <a:p>
            <a:endParaRPr lang="en-US"/>
          </a:p>
        </p:txBody>
      </p:sp>
      <p:grpSp>
        <p:nvGrpSpPr>
          <p:cNvPr id="3" name="Group 3"/>
          <p:cNvGrpSpPr/>
          <p:nvPr/>
        </p:nvGrpSpPr>
        <p:grpSpPr>
          <a:xfrm>
            <a:off x="0" y="9610485"/>
            <a:ext cx="18288000" cy="676515"/>
            <a:chOff x="0" y="0"/>
            <a:chExt cx="4816593" cy="178177"/>
          </a:xfrm>
        </p:grpSpPr>
        <p:sp>
          <p:nvSpPr>
            <p:cNvPr id="4" name="Freeform 4"/>
            <p:cNvSpPr/>
            <p:nvPr/>
          </p:nvSpPr>
          <p:spPr>
            <a:xfrm>
              <a:off x="0" y="0"/>
              <a:ext cx="4816592" cy="178177"/>
            </a:xfrm>
            <a:custGeom>
              <a:avLst/>
              <a:gdLst/>
              <a:ahLst/>
              <a:cxnLst/>
              <a:rect l="l" t="t" r="r" b="b"/>
              <a:pathLst>
                <a:path w="4816592" h="178177">
                  <a:moveTo>
                    <a:pt x="0" y="0"/>
                  </a:moveTo>
                  <a:lnTo>
                    <a:pt x="4816592" y="0"/>
                  </a:lnTo>
                  <a:lnTo>
                    <a:pt x="4816592" y="178177"/>
                  </a:lnTo>
                  <a:lnTo>
                    <a:pt x="0" y="178177"/>
                  </a:lnTo>
                  <a:close/>
                </a:path>
              </a:pathLst>
            </a:custGeom>
            <a:solidFill>
              <a:srgbClr val="140B60"/>
            </a:solidFill>
          </p:spPr>
          <p:txBody>
            <a:bodyPr/>
            <a:lstStyle/>
            <a:p>
              <a:endParaRPr lang="en-US"/>
            </a:p>
          </p:txBody>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6" name="AutoShape 6"/>
          <p:cNvSpPr/>
          <p:nvPr/>
        </p:nvSpPr>
        <p:spPr>
          <a:xfrm>
            <a:off x="8836463" y="2766999"/>
            <a:ext cx="0" cy="5341415"/>
          </a:xfrm>
          <a:prstGeom prst="line">
            <a:avLst/>
          </a:prstGeom>
          <a:ln w="114300" cap="rnd">
            <a:solidFill>
              <a:srgbClr val="99391B"/>
            </a:solidFill>
            <a:prstDash val="solid"/>
            <a:headEnd type="none" w="sm" len="sm"/>
            <a:tailEnd type="none" w="sm" len="sm"/>
          </a:ln>
        </p:spPr>
        <p:txBody>
          <a:bodyPr/>
          <a:lstStyle/>
          <a:p>
            <a:endParaRPr lang="en-US"/>
          </a:p>
        </p:txBody>
      </p:sp>
      <p:sp>
        <p:nvSpPr>
          <p:cNvPr id="7" name="Freeform 7"/>
          <p:cNvSpPr/>
          <p:nvPr/>
        </p:nvSpPr>
        <p:spPr>
          <a:xfrm>
            <a:off x="4109929" y="2451535"/>
            <a:ext cx="1342248" cy="998144"/>
          </a:xfrm>
          <a:custGeom>
            <a:avLst/>
            <a:gdLst/>
            <a:ahLst/>
            <a:cxnLst/>
            <a:rect l="l" t="t" r="r" b="b"/>
            <a:pathLst>
              <a:path w="1342248" h="998144">
                <a:moveTo>
                  <a:pt x="0" y="0"/>
                </a:moveTo>
                <a:lnTo>
                  <a:pt x="1342248" y="0"/>
                </a:lnTo>
                <a:lnTo>
                  <a:pt x="1342248" y="998144"/>
                </a:lnTo>
                <a:lnTo>
                  <a:pt x="0" y="9981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2320390" y="2374950"/>
            <a:ext cx="1151313" cy="1151313"/>
          </a:xfrm>
          <a:custGeom>
            <a:avLst/>
            <a:gdLst/>
            <a:ahLst/>
            <a:cxnLst/>
            <a:rect l="l" t="t" r="r" b="b"/>
            <a:pathLst>
              <a:path w="1151313" h="1151313">
                <a:moveTo>
                  <a:pt x="0" y="0"/>
                </a:moveTo>
                <a:lnTo>
                  <a:pt x="1151313" y="0"/>
                </a:lnTo>
                <a:lnTo>
                  <a:pt x="1151313" y="1151313"/>
                </a:lnTo>
                <a:lnTo>
                  <a:pt x="0" y="11513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1285861" y="606840"/>
            <a:ext cx="9630769" cy="1104899"/>
          </a:xfrm>
          <a:prstGeom prst="rect">
            <a:avLst/>
          </a:prstGeom>
        </p:spPr>
        <p:txBody>
          <a:bodyPr lIns="0" tIns="0" rIns="0" bIns="0" rtlCol="0" anchor="t">
            <a:spAutoFit/>
          </a:bodyPr>
          <a:lstStyle/>
          <a:p>
            <a:pPr marL="0" lvl="0" indent="0">
              <a:lnSpc>
                <a:spcPts val="7424"/>
              </a:lnSpc>
              <a:spcBef>
                <a:spcPct val="0"/>
              </a:spcBef>
            </a:pPr>
            <a:r>
              <a:rPr lang="en-US" sz="7499" spc="262">
                <a:solidFill>
                  <a:srgbClr val="140B60"/>
                </a:solidFill>
                <a:latin typeface="Codec Pro ExtraBold"/>
              </a:rPr>
              <a:t>Why Do We Exist</a:t>
            </a:r>
          </a:p>
        </p:txBody>
      </p:sp>
      <p:sp>
        <p:nvSpPr>
          <p:cNvPr id="10" name="TextBox 10"/>
          <p:cNvSpPr txBox="1"/>
          <p:nvPr/>
        </p:nvSpPr>
        <p:spPr>
          <a:xfrm>
            <a:off x="2839453" y="4481512"/>
            <a:ext cx="4230658" cy="1276350"/>
          </a:xfrm>
          <a:prstGeom prst="rect">
            <a:avLst/>
          </a:prstGeom>
        </p:spPr>
        <p:txBody>
          <a:bodyPr lIns="0" tIns="0" rIns="0" bIns="0" rtlCol="0" anchor="t">
            <a:spAutoFit/>
          </a:bodyPr>
          <a:lstStyle/>
          <a:p>
            <a:pPr marL="0" lvl="0" indent="0" algn="l">
              <a:lnSpc>
                <a:spcPts val="3449"/>
              </a:lnSpc>
              <a:spcBef>
                <a:spcPct val="0"/>
              </a:spcBef>
            </a:pPr>
            <a:r>
              <a:rPr lang="en-US" sz="2499" spc="244">
                <a:solidFill>
                  <a:srgbClr val="140B60"/>
                </a:solidFill>
                <a:latin typeface="Open Sauce"/>
              </a:rPr>
              <a:t>A community that values its history as it plans its future </a:t>
            </a:r>
          </a:p>
        </p:txBody>
      </p:sp>
      <p:sp>
        <p:nvSpPr>
          <p:cNvPr id="11" name="TextBox 11"/>
          <p:cNvSpPr txBox="1"/>
          <p:nvPr/>
        </p:nvSpPr>
        <p:spPr>
          <a:xfrm>
            <a:off x="3591201" y="3536557"/>
            <a:ext cx="2379704" cy="785205"/>
          </a:xfrm>
          <a:prstGeom prst="rect">
            <a:avLst/>
          </a:prstGeom>
        </p:spPr>
        <p:txBody>
          <a:bodyPr lIns="0" tIns="0" rIns="0" bIns="0" rtlCol="0" anchor="t">
            <a:spAutoFit/>
          </a:bodyPr>
          <a:lstStyle/>
          <a:p>
            <a:pPr marL="0" lvl="0" indent="0" algn="ctr">
              <a:lnSpc>
                <a:spcPts val="5917"/>
              </a:lnSpc>
              <a:spcBef>
                <a:spcPct val="0"/>
              </a:spcBef>
            </a:pPr>
            <a:r>
              <a:rPr lang="en-US" sz="4288" spc="420">
                <a:solidFill>
                  <a:srgbClr val="231F20"/>
                </a:solidFill>
                <a:latin typeface="Codec Pro ExtraBold"/>
              </a:rPr>
              <a:t>VISION</a:t>
            </a:r>
          </a:p>
        </p:txBody>
      </p:sp>
      <p:sp>
        <p:nvSpPr>
          <p:cNvPr id="12" name="TextBox 12"/>
          <p:cNvSpPr txBox="1"/>
          <p:nvPr/>
        </p:nvSpPr>
        <p:spPr>
          <a:xfrm>
            <a:off x="9948389" y="4481512"/>
            <a:ext cx="6528588" cy="2562225"/>
          </a:xfrm>
          <a:prstGeom prst="rect">
            <a:avLst/>
          </a:prstGeom>
        </p:spPr>
        <p:txBody>
          <a:bodyPr lIns="0" tIns="0" rIns="0" bIns="0" rtlCol="0" anchor="t">
            <a:spAutoFit/>
          </a:bodyPr>
          <a:lstStyle/>
          <a:p>
            <a:pPr marL="0" lvl="0" indent="0" algn="l">
              <a:lnSpc>
                <a:spcPts val="3449"/>
              </a:lnSpc>
              <a:spcBef>
                <a:spcPct val="0"/>
              </a:spcBef>
            </a:pPr>
            <a:r>
              <a:rPr lang="en-US" sz="2499" spc="244">
                <a:solidFill>
                  <a:srgbClr val="140B60"/>
                </a:solidFill>
                <a:latin typeface="Open Sauce"/>
              </a:rPr>
              <a:t>We strive to be a trusted resource to preserve and connect the diverse stories and fabric of the past to the people of today and tomorrow through preservation, education and engagement </a:t>
            </a:r>
          </a:p>
        </p:txBody>
      </p:sp>
      <p:sp>
        <p:nvSpPr>
          <p:cNvPr id="13" name="TextBox 13"/>
          <p:cNvSpPr txBox="1"/>
          <p:nvPr/>
        </p:nvSpPr>
        <p:spPr>
          <a:xfrm>
            <a:off x="11340212" y="3536557"/>
            <a:ext cx="3111669" cy="785205"/>
          </a:xfrm>
          <a:prstGeom prst="rect">
            <a:avLst/>
          </a:prstGeom>
        </p:spPr>
        <p:txBody>
          <a:bodyPr lIns="0" tIns="0" rIns="0" bIns="0" rtlCol="0" anchor="t">
            <a:spAutoFit/>
          </a:bodyPr>
          <a:lstStyle/>
          <a:p>
            <a:pPr marL="0" lvl="0" indent="0" algn="ctr">
              <a:lnSpc>
                <a:spcPts val="5917"/>
              </a:lnSpc>
              <a:spcBef>
                <a:spcPct val="0"/>
              </a:spcBef>
            </a:pPr>
            <a:r>
              <a:rPr lang="en-US" sz="4288" spc="420">
                <a:solidFill>
                  <a:srgbClr val="231F20"/>
                </a:solidFill>
                <a:latin typeface="Codec Pro ExtraBold"/>
              </a:rPr>
              <a:t>MISSION</a:t>
            </a:r>
          </a:p>
        </p:txBody>
      </p:sp>
      <p:grpSp>
        <p:nvGrpSpPr>
          <p:cNvPr id="14" name="Group 14"/>
          <p:cNvGrpSpPr>
            <a:grpSpLocks noChangeAspect="1"/>
          </p:cNvGrpSpPr>
          <p:nvPr/>
        </p:nvGrpSpPr>
        <p:grpSpPr>
          <a:xfrm>
            <a:off x="16491865" y="415966"/>
            <a:ext cx="1225472" cy="1225467"/>
            <a:chOff x="0" y="0"/>
            <a:chExt cx="6350000" cy="6349975"/>
          </a:xfrm>
        </p:grpSpPr>
        <p:sp>
          <p:nvSpPr>
            <p:cNvPr id="15" name="Freeform 1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16" name="TextBox 16"/>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FFFFFF"/>
                </a:solidFill>
                <a:latin typeface="Open Sauce"/>
              </a:rPr>
              <a:t>03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5729005" y="1988691"/>
            <a:ext cx="6306960" cy="6309618"/>
            <a:chOff x="0" y="0"/>
            <a:chExt cx="6832800" cy="6835680"/>
          </a:xfrm>
        </p:grpSpPr>
        <p:sp>
          <p:nvSpPr>
            <p:cNvPr id="3" name="Freeform 3"/>
            <p:cNvSpPr/>
            <p:nvPr/>
          </p:nvSpPr>
          <p:spPr>
            <a:xfrm>
              <a:off x="0" y="508"/>
              <a:ext cx="6832726" cy="6835140"/>
            </a:xfrm>
            <a:custGeom>
              <a:avLst/>
              <a:gdLst/>
              <a:ahLst/>
              <a:cxnLst/>
              <a:rect l="l" t="t" r="r" b="b"/>
              <a:pathLst>
                <a:path w="6832726" h="6835140">
                  <a:moveTo>
                    <a:pt x="3408807" y="6835140"/>
                  </a:moveTo>
                  <a:cubicBezTo>
                    <a:pt x="3385947" y="6835140"/>
                    <a:pt x="3370707" y="6812280"/>
                    <a:pt x="3370707" y="6797040"/>
                  </a:cubicBezTo>
                  <a:cubicBezTo>
                    <a:pt x="3370707" y="6774180"/>
                    <a:pt x="3385947" y="6758940"/>
                    <a:pt x="3408807" y="6758940"/>
                  </a:cubicBezTo>
                  <a:cubicBezTo>
                    <a:pt x="3424047" y="6758940"/>
                    <a:pt x="3446907" y="6774180"/>
                    <a:pt x="3446907" y="6797040"/>
                  </a:cubicBezTo>
                  <a:cubicBezTo>
                    <a:pt x="3446907" y="6812280"/>
                    <a:pt x="3424047" y="6835140"/>
                    <a:pt x="3408807" y="6835140"/>
                  </a:cubicBezTo>
                  <a:close/>
                  <a:moveTo>
                    <a:pt x="3584194" y="6789420"/>
                  </a:moveTo>
                  <a:cubicBezTo>
                    <a:pt x="3584194" y="6766560"/>
                    <a:pt x="3599434" y="6751320"/>
                    <a:pt x="3614674" y="6751320"/>
                  </a:cubicBezTo>
                  <a:cubicBezTo>
                    <a:pt x="3637534" y="6751320"/>
                    <a:pt x="3660394" y="6766560"/>
                    <a:pt x="3660394" y="6789420"/>
                  </a:cubicBezTo>
                  <a:cubicBezTo>
                    <a:pt x="3660394" y="6804660"/>
                    <a:pt x="3645154" y="6827520"/>
                    <a:pt x="3622294" y="6827520"/>
                  </a:cubicBezTo>
                  <a:cubicBezTo>
                    <a:pt x="3599434" y="6827520"/>
                    <a:pt x="3584194" y="6812280"/>
                    <a:pt x="3584194" y="6789420"/>
                  </a:cubicBezTo>
                  <a:close/>
                  <a:moveTo>
                    <a:pt x="3187700" y="6827520"/>
                  </a:moveTo>
                  <a:cubicBezTo>
                    <a:pt x="3172460" y="6827520"/>
                    <a:pt x="3149600" y="6804660"/>
                    <a:pt x="3157220" y="6781800"/>
                  </a:cubicBezTo>
                  <a:cubicBezTo>
                    <a:pt x="3157220" y="6766560"/>
                    <a:pt x="3172460" y="6751320"/>
                    <a:pt x="3195320" y="6751320"/>
                  </a:cubicBezTo>
                  <a:cubicBezTo>
                    <a:pt x="3218180" y="6751320"/>
                    <a:pt x="3233420" y="6766560"/>
                    <a:pt x="3233420" y="6789420"/>
                  </a:cubicBezTo>
                  <a:cubicBezTo>
                    <a:pt x="3225800" y="6812280"/>
                    <a:pt x="3210560" y="6827520"/>
                    <a:pt x="3195320" y="6827520"/>
                  </a:cubicBezTo>
                  <a:cubicBezTo>
                    <a:pt x="3195320" y="6827520"/>
                    <a:pt x="3187700" y="6827520"/>
                    <a:pt x="3187700" y="6827520"/>
                  </a:cubicBezTo>
                  <a:close/>
                  <a:moveTo>
                    <a:pt x="3797808" y="6774053"/>
                  </a:moveTo>
                  <a:cubicBezTo>
                    <a:pt x="3790188" y="6751193"/>
                    <a:pt x="3805428" y="6735953"/>
                    <a:pt x="3828288" y="6728333"/>
                  </a:cubicBezTo>
                  <a:cubicBezTo>
                    <a:pt x="3851148" y="6728333"/>
                    <a:pt x="3866388" y="6743573"/>
                    <a:pt x="3874008" y="6766433"/>
                  </a:cubicBezTo>
                  <a:cubicBezTo>
                    <a:pt x="3874008" y="6781673"/>
                    <a:pt x="3858768" y="6804533"/>
                    <a:pt x="3835908" y="6804533"/>
                  </a:cubicBezTo>
                  <a:cubicBezTo>
                    <a:pt x="3813048" y="6804533"/>
                    <a:pt x="3797808" y="6789293"/>
                    <a:pt x="3797808" y="6774053"/>
                  </a:cubicBezTo>
                  <a:close/>
                  <a:moveTo>
                    <a:pt x="2974213" y="6804533"/>
                  </a:moveTo>
                  <a:cubicBezTo>
                    <a:pt x="2951353" y="6804533"/>
                    <a:pt x="2936113" y="6781673"/>
                    <a:pt x="2943733" y="6758813"/>
                  </a:cubicBezTo>
                  <a:cubicBezTo>
                    <a:pt x="2943733" y="6743573"/>
                    <a:pt x="2966593" y="6728333"/>
                    <a:pt x="2981833" y="6728333"/>
                  </a:cubicBezTo>
                  <a:cubicBezTo>
                    <a:pt x="3004693" y="6728333"/>
                    <a:pt x="3019933" y="6751193"/>
                    <a:pt x="3019933" y="6774053"/>
                  </a:cubicBezTo>
                  <a:cubicBezTo>
                    <a:pt x="3012313" y="6789293"/>
                    <a:pt x="2997073" y="6804533"/>
                    <a:pt x="2981833" y="6804533"/>
                  </a:cubicBezTo>
                  <a:cubicBezTo>
                    <a:pt x="2974213" y="6804533"/>
                    <a:pt x="2974213" y="6804533"/>
                    <a:pt x="2974213" y="6804533"/>
                  </a:cubicBezTo>
                  <a:close/>
                  <a:moveTo>
                    <a:pt x="4011295" y="6743446"/>
                  </a:moveTo>
                  <a:cubicBezTo>
                    <a:pt x="4003675" y="6720586"/>
                    <a:pt x="4018915" y="6705346"/>
                    <a:pt x="4041775" y="6697726"/>
                  </a:cubicBezTo>
                  <a:cubicBezTo>
                    <a:pt x="4057015" y="6697726"/>
                    <a:pt x="4079875" y="6705346"/>
                    <a:pt x="4079875" y="6728206"/>
                  </a:cubicBezTo>
                  <a:cubicBezTo>
                    <a:pt x="4087495" y="6751066"/>
                    <a:pt x="4072255" y="6766306"/>
                    <a:pt x="4049395" y="6773926"/>
                  </a:cubicBezTo>
                  <a:cubicBezTo>
                    <a:pt x="4049395" y="6773926"/>
                    <a:pt x="4049395" y="6773926"/>
                    <a:pt x="4041775" y="6773926"/>
                  </a:cubicBezTo>
                  <a:cubicBezTo>
                    <a:pt x="4026535" y="6773926"/>
                    <a:pt x="4011295" y="6758686"/>
                    <a:pt x="4011295" y="6743446"/>
                  </a:cubicBezTo>
                  <a:close/>
                  <a:moveTo>
                    <a:pt x="2760599" y="6766306"/>
                  </a:moveTo>
                  <a:cubicBezTo>
                    <a:pt x="2737739" y="6766306"/>
                    <a:pt x="2730119" y="6743446"/>
                    <a:pt x="2730119" y="6728206"/>
                  </a:cubicBezTo>
                  <a:cubicBezTo>
                    <a:pt x="2737739" y="6705346"/>
                    <a:pt x="2752979" y="6690106"/>
                    <a:pt x="2775839" y="6697726"/>
                  </a:cubicBezTo>
                  <a:cubicBezTo>
                    <a:pt x="2798699" y="6697726"/>
                    <a:pt x="2806319" y="6720586"/>
                    <a:pt x="2806319" y="6735826"/>
                  </a:cubicBezTo>
                  <a:cubicBezTo>
                    <a:pt x="2798699" y="6758686"/>
                    <a:pt x="2783459" y="6773926"/>
                    <a:pt x="2768219" y="6773926"/>
                  </a:cubicBezTo>
                  <a:cubicBezTo>
                    <a:pt x="2768219" y="6773926"/>
                    <a:pt x="2760599" y="6773926"/>
                    <a:pt x="2760599" y="6766306"/>
                  </a:cubicBezTo>
                  <a:close/>
                  <a:moveTo>
                    <a:pt x="4217162" y="6697599"/>
                  </a:moveTo>
                  <a:cubicBezTo>
                    <a:pt x="4209542" y="6682359"/>
                    <a:pt x="4224782" y="6659499"/>
                    <a:pt x="4247642" y="6651879"/>
                  </a:cubicBezTo>
                  <a:cubicBezTo>
                    <a:pt x="4262882" y="6644259"/>
                    <a:pt x="4285742" y="6659499"/>
                    <a:pt x="4293362" y="6682359"/>
                  </a:cubicBezTo>
                  <a:cubicBezTo>
                    <a:pt x="4293362" y="6697599"/>
                    <a:pt x="4285742" y="6720459"/>
                    <a:pt x="4262882" y="6728079"/>
                  </a:cubicBezTo>
                  <a:cubicBezTo>
                    <a:pt x="4262882" y="6728079"/>
                    <a:pt x="4255262" y="6728079"/>
                    <a:pt x="4255262" y="6728079"/>
                  </a:cubicBezTo>
                  <a:cubicBezTo>
                    <a:pt x="4240022" y="6728079"/>
                    <a:pt x="4224782" y="6712839"/>
                    <a:pt x="4217162" y="6697599"/>
                  </a:cubicBezTo>
                  <a:close/>
                  <a:moveTo>
                    <a:pt x="2547112" y="6720459"/>
                  </a:moveTo>
                  <a:cubicBezTo>
                    <a:pt x="2531872" y="6712839"/>
                    <a:pt x="2516632" y="6697599"/>
                    <a:pt x="2524252" y="6674739"/>
                  </a:cubicBezTo>
                  <a:cubicBezTo>
                    <a:pt x="2524252" y="6651879"/>
                    <a:pt x="2547112" y="6644259"/>
                    <a:pt x="2569972" y="6644259"/>
                  </a:cubicBezTo>
                  <a:cubicBezTo>
                    <a:pt x="2585212" y="6651879"/>
                    <a:pt x="2600452" y="6674739"/>
                    <a:pt x="2592832" y="6697726"/>
                  </a:cubicBezTo>
                  <a:cubicBezTo>
                    <a:pt x="2592832" y="6712966"/>
                    <a:pt x="2577592" y="6720586"/>
                    <a:pt x="2562352" y="6720586"/>
                  </a:cubicBezTo>
                  <a:cubicBezTo>
                    <a:pt x="2554732" y="6720586"/>
                    <a:pt x="2554732" y="6720586"/>
                    <a:pt x="2547112" y="6720586"/>
                  </a:cubicBezTo>
                  <a:close/>
                  <a:moveTo>
                    <a:pt x="4423029" y="6644259"/>
                  </a:moveTo>
                  <a:cubicBezTo>
                    <a:pt x="4415409" y="6621399"/>
                    <a:pt x="4430649" y="6598539"/>
                    <a:pt x="4445889" y="6590792"/>
                  </a:cubicBezTo>
                  <a:cubicBezTo>
                    <a:pt x="4468749" y="6590792"/>
                    <a:pt x="4491609" y="6598412"/>
                    <a:pt x="4499229" y="6621272"/>
                  </a:cubicBezTo>
                  <a:cubicBezTo>
                    <a:pt x="4499229" y="6636512"/>
                    <a:pt x="4491609" y="6659372"/>
                    <a:pt x="4468749" y="6666992"/>
                  </a:cubicBezTo>
                  <a:cubicBezTo>
                    <a:pt x="4468749" y="6666992"/>
                    <a:pt x="4461129" y="6666992"/>
                    <a:pt x="4461129" y="6666992"/>
                  </a:cubicBezTo>
                  <a:cubicBezTo>
                    <a:pt x="4445889" y="6666992"/>
                    <a:pt x="4430649" y="6659372"/>
                    <a:pt x="4423029" y="6644132"/>
                  </a:cubicBezTo>
                  <a:close/>
                  <a:moveTo>
                    <a:pt x="2341118" y="6659372"/>
                  </a:moveTo>
                  <a:cubicBezTo>
                    <a:pt x="2318258" y="6651752"/>
                    <a:pt x="2310638" y="6628892"/>
                    <a:pt x="2318258" y="6613652"/>
                  </a:cubicBezTo>
                  <a:cubicBezTo>
                    <a:pt x="2325878" y="6590792"/>
                    <a:pt x="2348738" y="6583172"/>
                    <a:pt x="2363978" y="6590792"/>
                  </a:cubicBezTo>
                  <a:cubicBezTo>
                    <a:pt x="2386838" y="6590792"/>
                    <a:pt x="2394458" y="6613652"/>
                    <a:pt x="2386838" y="6636512"/>
                  </a:cubicBezTo>
                  <a:cubicBezTo>
                    <a:pt x="2386838" y="6651752"/>
                    <a:pt x="2371598" y="6659372"/>
                    <a:pt x="2356358" y="6659372"/>
                  </a:cubicBezTo>
                  <a:cubicBezTo>
                    <a:pt x="2348738" y="6659372"/>
                    <a:pt x="2348738" y="6659372"/>
                    <a:pt x="2341118" y="6659372"/>
                  </a:cubicBezTo>
                  <a:close/>
                  <a:moveTo>
                    <a:pt x="4628896" y="6567805"/>
                  </a:moveTo>
                  <a:cubicBezTo>
                    <a:pt x="4621276" y="6552565"/>
                    <a:pt x="4628896" y="6529705"/>
                    <a:pt x="4644136" y="6522085"/>
                  </a:cubicBezTo>
                  <a:cubicBezTo>
                    <a:pt x="4666996" y="6514465"/>
                    <a:pt x="4689856" y="6522085"/>
                    <a:pt x="4697476" y="6544945"/>
                  </a:cubicBezTo>
                  <a:cubicBezTo>
                    <a:pt x="4705096" y="6560185"/>
                    <a:pt x="4697476" y="6583045"/>
                    <a:pt x="4674616" y="6590665"/>
                  </a:cubicBezTo>
                  <a:cubicBezTo>
                    <a:pt x="4674616" y="6590665"/>
                    <a:pt x="4666996" y="6598285"/>
                    <a:pt x="4659376" y="6598285"/>
                  </a:cubicBezTo>
                  <a:cubicBezTo>
                    <a:pt x="4644136" y="6598285"/>
                    <a:pt x="4628896" y="6583045"/>
                    <a:pt x="4628896" y="6567805"/>
                  </a:cubicBezTo>
                  <a:close/>
                  <a:moveTo>
                    <a:pt x="2135251" y="6583045"/>
                  </a:moveTo>
                  <a:cubicBezTo>
                    <a:pt x="2120011" y="6575425"/>
                    <a:pt x="2112391" y="6552565"/>
                    <a:pt x="2120011" y="6537325"/>
                  </a:cubicBezTo>
                  <a:cubicBezTo>
                    <a:pt x="2127631" y="6514465"/>
                    <a:pt x="2150491" y="6506845"/>
                    <a:pt x="2165731" y="6514465"/>
                  </a:cubicBezTo>
                  <a:cubicBezTo>
                    <a:pt x="2188591" y="6522085"/>
                    <a:pt x="2196211" y="6544945"/>
                    <a:pt x="2188591" y="6560185"/>
                  </a:cubicBezTo>
                  <a:cubicBezTo>
                    <a:pt x="2180971" y="6575425"/>
                    <a:pt x="2165731" y="6590665"/>
                    <a:pt x="2150491" y="6590665"/>
                  </a:cubicBezTo>
                  <a:cubicBezTo>
                    <a:pt x="2150491" y="6590665"/>
                    <a:pt x="2142871" y="6590665"/>
                    <a:pt x="2135251" y="6583045"/>
                  </a:cubicBezTo>
                  <a:close/>
                  <a:moveTo>
                    <a:pt x="4827143" y="6491478"/>
                  </a:moveTo>
                  <a:cubicBezTo>
                    <a:pt x="4811903" y="6468618"/>
                    <a:pt x="4819523" y="6445758"/>
                    <a:pt x="4842383" y="6438011"/>
                  </a:cubicBezTo>
                  <a:cubicBezTo>
                    <a:pt x="4857623" y="6430391"/>
                    <a:pt x="4880483" y="6438011"/>
                    <a:pt x="4895723" y="6453251"/>
                  </a:cubicBezTo>
                  <a:cubicBezTo>
                    <a:pt x="4903343" y="6476111"/>
                    <a:pt x="4895723" y="6498971"/>
                    <a:pt x="4872863" y="6506718"/>
                  </a:cubicBezTo>
                  <a:cubicBezTo>
                    <a:pt x="4872863" y="6506718"/>
                    <a:pt x="4865243" y="6506718"/>
                    <a:pt x="4857623" y="6506718"/>
                  </a:cubicBezTo>
                  <a:cubicBezTo>
                    <a:pt x="4842383" y="6506718"/>
                    <a:pt x="4827143" y="6499098"/>
                    <a:pt x="4827143" y="6491478"/>
                  </a:cubicBezTo>
                  <a:close/>
                  <a:moveTo>
                    <a:pt x="1936877" y="6499098"/>
                  </a:moveTo>
                  <a:cubicBezTo>
                    <a:pt x="1921637" y="6491478"/>
                    <a:pt x="1914017" y="6468618"/>
                    <a:pt x="1921637" y="6445631"/>
                  </a:cubicBezTo>
                  <a:cubicBezTo>
                    <a:pt x="1929257" y="6430391"/>
                    <a:pt x="1952117" y="6422771"/>
                    <a:pt x="1974977" y="6430391"/>
                  </a:cubicBezTo>
                  <a:cubicBezTo>
                    <a:pt x="1990217" y="6438011"/>
                    <a:pt x="1997837" y="6460871"/>
                    <a:pt x="1990217" y="6476111"/>
                  </a:cubicBezTo>
                  <a:cubicBezTo>
                    <a:pt x="1982597" y="6491351"/>
                    <a:pt x="1967357" y="6498971"/>
                    <a:pt x="1959737" y="6498971"/>
                  </a:cubicBezTo>
                  <a:cubicBezTo>
                    <a:pt x="1952117" y="6498971"/>
                    <a:pt x="1944497" y="6498971"/>
                    <a:pt x="1936877" y="6498971"/>
                  </a:cubicBezTo>
                  <a:close/>
                  <a:moveTo>
                    <a:pt x="5017770" y="6392164"/>
                  </a:moveTo>
                  <a:cubicBezTo>
                    <a:pt x="5002530" y="6376924"/>
                    <a:pt x="5010150" y="6354064"/>
                    <a:pt x="5033010" y="6338697"/>
                  </a:cubicBezTo>
                  <a:cubicBezTo>
                    <a:pt x="5048250" y="6331077"/>
                    <a:pt x="5071110" y="6338697"/>
                    <a:pt x="5078730" y="6353937"/>
                  </a:cubicBezTo>
                  <a:cubicBezTo>
                    <a:pt x="5093970" y="6376797"/>
                    <a:pt x="5086350" y="6399657"/>
                    <a:pt x="5063490" y="6407404"/>
                  </a:cubicBezTo>
                  <a:cubicBezTo>
                    <a:pt x="5063490" y="6407404"/>
                    <a:pt x="5055870" y="6415024"/>
                    <a:pt x="5048250" y="6415024"/>
                  </a:cubicBezTo>
                  <a:cubicBezTo>
                    <a:pt x="5033010" y="6415024"/>
                    <a:pt x="5025390" y="6407404"/>
                    <a:pt x="5017770" y="6392164"/>
                  </a:cubicBezTo>
                  <a:close/>
                  <a:moveTo>
                    <a:pt x="1746250" y="6399784"/>
                  </a:moveTo>
                  <a:cubicBezTo>
                    <a:pt x="1731010" y="6384544"/>
                    <a:pt x="1723390" y="6361684"/>
                    <a:pt x="1731010" y="6346317"/>
                  </a:cubicBezTo>
                  <a:cubicBezTo>
                    <a:pt x="1746250" y="6323457"/>
                    <a:pt x="1769110" y="6323457"/>
                    <a:pt x="1784350" y="6331077"/>
                  </a:cubicBezTo>
                  <a:cubicBezTo>
                    <a:pt x="1807210" y="6338697"/>
                    <a:pt x="1807210" y="6361557"/>
                    <a:pt x="1799590" y="6384544"/>
                  </a:cubicBezTo>
                  <a:cubicBezTo>
                    <a:pt x="1791970" y="6392164"/>
                    <a:pt x="1776730" y="6399784"/>
                    <a:pt x="1769110" y="6399784"/>
                  </a:cubicBezTo>
                  <a:cubicBezTo>
                    <a:pt x="1761490" y="6399784"/>
                    <a:pt x="1753870" y="6399784"/>
                    <a:pt x="1746250" y="6399784"/>
                  </a:cubicBezTo>
                  <a:close/>
                  <a:moveTo>
                    <a:pt x="5200777" y="6285357"/>
                  </a:moveTo>
                  <a:cubicBezTo>
                    <a:pt x="5185537" y="6270117"/>
                    <a:pt x="5193157" y="6247257"/>
                    <a:pt x="5208397" y="6231890"/>
                  </a:cubicBezTo>
                  <a:cubicBezTo>
                    <a:pt x="5231257" y="6224270"/>
                    <a:pt x="5254117" y="6224270"/>
                    <a:pt x="5261737" y="6247130"/>
                  </a:cubicBezTo>
                  <a:cubicBezTo>
                    <a:pt x="5276977" y="6262370"/>
                    <a:pt x="5269357" y="6285230"/>
                    <a:pt x="5254117" y="6292850"/>
                  </a:cubicBezTo>
                  <a:cubicBezTo>
                    <a:pt x="5246497" y="6300470"/>
                    <a:pt x="5238877" y="6300470"/>
                    <a:pt x="5231257" y="6300470"/>
                  </a:cubicBezTo>
                  <a:cubicBezTo>
                    <a:pt x="5223637" y="6300470"/>
                    <a:pt x="5208397" y="6292850"/>
                    <a:pt x="5200777" y="6285230"/>
                  </a:cubicBezTo>
                  <a:close/>
                  <a:moveTo>
                    <a:pt x="1563243" y="6285230"/>
                  </a:moveTo>
                  <a:cubicBezTo>
                    <a:pt x="1548003" y="6269990"/>
                    <a:pt x="1540383" y="6247130"/>
                    <a:pt x="1548003" y="6231763"/>
                  </a:cubicBezTo>
                  <a:cubicBezTo>
                    <a:pt x="1563243" y="6216523"/>
                    <a:pt x="1586103" y="6208903"/>
                    <a:pt x="1601343" y="6224143"/>
                  </a:cubicBezTo>
                  <a:cubicBezTo>
                    <a:pt x="1624203" y="6231763"/>
                    <a:pt x="1624203" y="6254623"/>
                    <a:pt x="1616583" y="6277610"/>
                  </a:cubicBezTo>
                  <a:cubicBezTo>
                    <a:pt x="1608963" y="6285230"/>
                    <a:pt x="1593723" y="6292850"/>
                    <a:pt x="1586103" y="6292850"/>
                  </a:cubicBezTo>
                  <a:cubicBezTo>
                    <a:pt x="1578483" y="6292850"/>
                    <a:pt x="1570863" y="6292850"/>
                    <a:pt x="1563243" y="6285230"/>
                  </a:cubicBezTo>
                  <a:close/>
                  <a:moveTo>
                    <a:pt x="5376164" y="6163183"/>
                  </a:moveTo>
                  <a:cubicBezTo>
                    <a:pt x="5368544" y="6147943"/>
                    <a:pt x="5368544" y="6125083"/>
                    <a:pt x="5383784" y="6109716"/>
                  </a:cubicBezTo>
                  <a:cubicBezTo>
                    <a:pt x="5406644" y="6102096"/>
                    <a:pt x="5429504" y="6102096"/>
                    <a:pt x="5437124" y="6117336"/>
                  </a:cubicBezTo>
                  <a:cubicBezTo>
                    <a:pt x="5452364" y="6140196"/>
                    <a:pt x="5452364" y="6163056"/>
                    <a:pt x="5429504" y="6170803"/>
                  </a:cubicBezTo>
                  <a:cubicBezTo>
                    <a:pt x="5421884" y="6178423"/>
                    <a:pt x="5414264" y="6178423"/>
                    <a:pt x="5406644" y="6178423"/>
                  </a:cubicBezTo>
                  <a:cubicBezTo>
                    <a:pt x="5399024" y="6178423"/>
                    <a:pt x="5383784" y="6178423"/>
                    <a:pt x="5376164" y="6163183"/>
                  </a:cubicBezTo>
                  <a:close/>
                  <a:moveTo>
                    <a:pt x="1387856" y="6163183"/>
                  </a:moveTo>
                  <a:cubicBezTo>
                    <a:pt x="1364996" y="6147943"/>
                    <a:pt x="1364996" y="6125083"/>
                    <a:pt x="1380236" y="6109716"/>
                  </a:cubicBezTo>
                  <a:cubicBezTo>
                    <a:pt x="1387856" y="6094476"/>
                    <a:pt x="1410716" y="6086856"/>
                    <a:pt x="1425956" y="6102096"/>
                  </a:cubicBezTo>
                  <a:cubicBezTo>
                    <a:pt x="1448816" y="6109716"/>
                    <a:pt x="1448816" y="6140196"/>
                    <a:pt x="1441196" y="6155563"/>
                  </a:cubicBezTo>
                  <a:cubicBezTo>
                    <a:pt x="1433576" y="6163183"/>
                    <a:pt x="1418336" y="6170803"/>
                    <a:pt x="1410716" y="6170803"/>
                  </a:cubicBezTo>
                  <a:cubicBezTo>
                    <a:pt x="1395476" y="6170803"/>
                    <a:pt x="1387856" y="6163183"/>
                    <a:pt x="1387856" y="6163183"/>
                  </a:cubicBezTo>
                  <a:close/>
                  <a:moveTo>
                    <a:pt x="5551551" y="6033516"/>
                  </a:moveTo>
                  <a:cubicBezTo>
                    <a:pt x="5536311" y="6018276"/>
                    <a:pt x="5536311" y="5995416"/>
                    <a:pt x="5551551" y="5980049"/>
                  </a:cubicBezTo>
                  <a:cubicBezTo>
                    <a:pt x="5566791" y="5964809"/>
                    <a:pt x="5597271" y="5972429"/>
                    <a:pt x="5604891" y="5987669"/>
                  </a:cubicBezTo>
                  <a:cubicBezTo>
                    <a:pt x="5620131" y="6002909"/>
                    <a:pt x="5620131" y="6025769"/>
                    <a:pt x="5604891" y="6041136"/>
                  </a:cubicBezTo>
                  <a:cubicBezTo>
                    <a:pt x="5597271" y="6048756"/>
                    <a:pt x="5589651" y="6048756"/>
                    <a:pt x="5574411" y="6048756"/>
                  </a:cubicBezTo>
                  <a:cubicBezTo>
                    <a:pt x="5566791" y="6048756"/>
                    <a:pt x="5559171" y="6041136"/>
                    <a:pt x="5551551" y="6033516"/>
                  </a:cubicBezTo>
                  <a:close/>
                  <a:moveTo>
                    <a:pt x="1212469" y="6025896"/>
                  </a:moveTo>
                  <a:cubicBezTo>
                    <a:pt x="1197229" y="6010656"/>
                    <a:pt x="1197229" y="5987796"/>
                    <a:pt x="1212469" y="5972429"/>
                  </a:cubicBezTo>
                  <a:cubicBezTo>
                    <a:pt x="1220089" y="5957189"/>
                    <a:pt x="1250569" y="5957189"/>
                    <a:pt x="1265809" y="5972429"/>
                  </a:cubicBezTo>
                  <a:cubicBezTo>
                    <a:pt x="1281049" y="5980049"/>
                    <a:pt x="1281049" y="6002909"/>
                    <a:pt x="1265809" y="6025896"/>
                  </a:cubicBezTo>
                  <a:cubicBezTo>
                    <a:pt x="1258189" y="6033516"/>
                    <a:pt x="1250569" y="6033516"/>
                    <a:pt x="1235329" y="6033516"/>
                  </a:cubicBezTo>
                  <a:cubicBezTo>
                    <a:pt x="1227709" y="6033516"/>
                    <a:pt x="1220089" y="6033516"/>
                    <a:pt x="1212469" y="6025896"/>
                  </a:cubicBezTo>
                  <a:close/>
                  <a:moveTo>
                    <a:pt x="5711698" y="5896229"/>
                  </a:moveTo>
                  <a:cubicBezTo>
                    <a:pt x="5696458" y="5880989"/>
                    <a:pt x="5696458" y="5858129"/>
                    <a:pt x="5711698" y="5842762"/>
                  </a:cubicBezTo>
                  <a:cubicBezTo>
                    <a:pt x="5726938" y="5827522"/>
                    <a:pt x="5749798" y="5827522"/>
                    <a:pt x="5765038" y="5842762"/>
                  </a:cubicBezTo>
                  <a:cubicBezTo>
                    <a:pt x="5780278" y="5858002"/>
                    <a:pt x="5780278" y="5880862"/>
                    <a:pt x="5765038" y="5896229"/>
                  </a:cubicBezTo>
                  <a:cubicBezTo>
                    <a:pt x="5757418" y="5903849"/>
                    <a:pt x="5749798" y="5903849"/>
                    <a:pt x="5734558" y="5903849"/>
                  </a:cubicBezTo>
                  <a:cubicBezTo>
                    <a:pt x="5726938" y="5903849"/>
                    <a:pt x="5719318" y="5903849"/>
                    <a:pt x="5711698" y="5896229"/>
                  </a:cubicBezTo>
                  <a:close/>
                  <a:moveTo>
                    <a:pt x="1052322" y="5880989"/>
                  </a:moveTo>
                  <a:cubicBezTo>
                    <a:pt x="1037082" y="5865749"/>
                    <a:pt x="1037082" y="5842889"/>
                    <a:pt x="1052322" y="5827522"/>
                  </a:cubicBezTo>
                  <a:cubicBezTo>
                    <a:pt x="1067562" y="5812282"/>
                    <a:pt x="1090422" y="5812282"/>
                    <a:pt x="1105662" y="5827522"/>
                  </a:cubicBezTo>
                  <a:cubicBezTo>
                    <a:pt x="1120902" y="5842762"/>
                    <a:pt x="1120902" y="5865622"/>
                    <a:pt x="1105662" y="5880989"/>
                  </a:cubicBezTo>
                  <a:cubicBezTo>
                    <a:pt x="1098042" y="5888609"/>
                    <a:pt x="1090422" y="5896229"/>
                    <a:pt x="1082802" y="5896229"/>
                  </a:cubicBezTo>
                  <a:cubicBezTo>
                    <a:pt x="1067562" y="5896229"/>
                    <a:pt x="1059942" y="5888609"/>
                    <a:pt x="1052322" y="5880989"/>
                  </a:cubicBezTo>
                  <a:close/>
                  <a:moveTo>
                    <a:pt x="5864225" y="5743702"/>
                  </a:moveTo>
                  <a:cubicBezTo>
                    <a:pt x="5848985" y="5728462"/>
                    <a:pt x="5848985" y="5705602"/>
                    <a:pt x="5864225" y="5690235"/>
                  </a:cubicBezTo>
                  <a:cubicBezTo>
                    <a:pt x="5871845" y="5674995"/>
                    <a:pt x="5902325" y="5674995"/>
                    <a:pt x="5917565" y="5690235"/>
                  </a:cubicBezTo>
                  <a:cubicBezTo>
                    <a:pt x="5932805" y="5705475"/>
                    <a:pt x="5932805" y="5728335"/>
                    <a:pt x="5917565" y="5743702"/>
                  </a:cubicBezTo>
                  <a:cubicBezTo>
                    <a:pt x="5909945" y="5751322"/>
                    <a:pt x="5902325" y="5751322"/>
                    <a:pt x="5887085" y="5751322"/>
                  </a:cubicBezTo>
                  <a:cubicBezTo>
                    <a:pt x="5879465" y="5751322"/>
                    <a:pt x="5871845" y="5751322"/>
                    <a:pt x="5864225" y="5743702"/>
                  </a:cubicBezTo>
                  <a:close/>
                  <a:moveTo>
                    <a:pt x="899795" y="5728462"/>
                  </a:moveTo>
                  <a:cubicBezTo>
                    <a:pt x="884555" y="5713222"/>
                    <a:pt x="892175" y="5690362"/>
                    <a:pt x="907415" y="5674995"/>
                  </a:cubicBezTo>
                  <a:cubicBezTo>
                    <a:pt x="922655" y="5659755"/>
                    <a:pt x="945515" y="5659755"/>
                    <a:pt x="960755" y="5674995"/>
                  </a:cubicBezTo>
                  <a:cubicBezTo>
                    <a:pt x="975995" y="5690235"/>
                    <a:pt x="968375" y="5713095"/>
                    <a:pt x="953135" y="5728462"/>
                  </a:cubicBezTo>
                  <a:cubicBezTo>
                    <a:pt x="945515" y="5736082"/>
                    <a:pt x="937895" y="5736082"/>
                    <a:pt x="930275" y="5736082"/>
                  </a:cubicBezTo>
                  <a:cubicBezTo>
                    <a:pt x="922655" y="5736082"/>
                    <a:pt x="907415" y="5736082"/>
                    <a:pt x="899795" y="5728462"/>
                  </a:cubicBezTo>
                  <a:close/>
                  <a:moveTo>
                    <a:pt x="6009132" y="5583555"/>
                  </a:moveTo>
                  <a:cubicBezTo>
                    <a:pt x="5986272" y="5568315"/>
                    <a:pt x="5986272" y="5545455"/>
                    <a:pt x="6001512" y="5530088"/>
                  </a:cubicBezTo>
                  <a:cubicBezTo>
                    <a:pt x="6016752" y="5514848"/>
                    <a:pt x="6039612" y="5514848"/>
                    <a:pt x="6054852" y="5522468"/>
                  </a:cubicBezTo>
                  <a:cubicBezTo>
                    <a:pt x="6070092" y="5537708"/>
                    <a:pt x="6070092" y="5560568"/>
                    <a:pt x="6062472" y="5575935"/>
                  </a:cubicBezTo>
                  <a:cubicBezTo>
                    <a:pt x="6054852" y="5591175"/>
                    <a:pt x="6039612" y="5591175"/>
                    <a:pt x="6031992" y="5591175"/>
                  </a:cubicBezTo>
                  <a:cubicBezTo>
                    <a:pt x="6024372" y="5591175"/>
                    <a:pt x="6009132" y="5591175"/>
                    <a:pt x="6009132" y="5583555"/>
                  </a:cubicBezTo>
                  <a:close/>
                  <a:moveTo>
                    <a:pt x="762508" y="5560695"/>
                  </a:moveTo>
                  <a:cubicBezTo>
                    <a:pt x="747268" y="5545455"/>
                    <a:pt x="747268" y="5522595"/>
                    <a:pt x="762508" y="5507228"/>
                  </a:cubicBezTo>
                  <a:cubicBezTo>
                    <a:pt x="785368" y="5499608"/>
                    <a:pt x="808228" y="5499608"/>
                    <a:pt x="823468" y="5514848"/>
                  </a:cubicBezTo>
                  <a:cubicBezTo>
                    <a:pt x="831088" y="5530088"/>
                    <a:pt x="831088" y="5552948"/>
                    <a:pt x="815848" y="5568315"/>
                  </a:cubicBezTo>
                  <a:cubicBezTo>
                    <a:pt x="808228" y="5575935"/>
                    <a:pt x="800608" y="5575935"/>
                    <a:pt x="792988" y="5575935"/>
                  </a:cubicBezTo>
                  <a:cubicBezTo>
                    <a:pt x="777748" y="5575935"/>
                    <a:pt x="770128" y="5575935"/>
                    <a:pt x="762508" y="5560695"/>
                  </a:cubicBezTo>
                  <a:close/>
                  <a:moveTo>
                    <a:pt x="6138799" y="5415788"/>
                  </a:moveTo>
                  <a:cubicBezTo>
                    <a:pt x="6123559" y="5400548"/>
                    <a:pt x="6115939" y="5377688"/>
                    <a:pt x="6131179" y="5362321"/>
                  </a:cubicBezTo>
                  <a:cubicBezTo>
                    <a:pt x="6138799" y="5347081"/>
                    <a:pt x="6161659" y="5339461"/>
                    <a:pt x="6184519" y="5354701"/>
                  </a:cubicBezTo>
                  <a:cubicBezTo>
                    <a:pt x="6199759" y="5369941"/>
                    <a:pt x="6199759" y="5392801"/>
                    <a:pt x="6192139" y="5408168"/>
                  </a:cubicBezTo>
                  <a:cubicBezTo>
                    <a:pt x="6184519" y="5415788"/>
                    <a:pt x="6169279" y="5423408"/>
                    <a:pt x="6161659" y="5423408"/>
                  </a:cubicBezTo>
                  <a:cubicBezTo>
                    <a:pt x="6154039" y="5423408"/>
                    <a:pt x="6146419" y="5423408"/>
                    <a:pt x="6138799" y="5415788"/>
                  </a:cubicBezTo>
                  <a:close/>
                  <a:moveTo>
                    <a:pt x="632841" y="5392928"/>
                  </a:moveTo>
                  <a:cubicBezTo>
                    <a:pt x="617601" y="5370068"/>
                    <a:pt x="625221" y="5347208"/>
                    <a:pt x="640461" y="5339461"/>
                  </a:cubicBezTo>
                  <a:cubicBezTo>
                    <a:pt x="655701" y="5324221"/>
                    <a:pt x="678561" y="5331841"/>
                    <a:pt x="693801" y="5347081"/>
                  </a:cubicBezTo>
                  <a:cubicBezTo>
                    <a:pt x="701421" y="5362321"/>
                    <a:pt x="701421" y="5385181"/>
                    <a:pt x="686181" y="5400548"/>
                  </a:cubicBezTo>
                  <a:cubicBezTo>
                    <a:pt x="678561" y="5408168"/>
                    <a:pt x="670941" y="5408168"/>
                    <a:pt x="663321" y="5408168"/>
                  </a:cubicBezTo>
                  <a:cubicBezTo>
                    <a:pt x="648081" y="5408168"/>
                    <a:pt x="640461" y="5400548"/>
                    <a:pt x="632841" y="5392928"/>
                  </a:cubicBezTo>
                  <a:close/>
                  <a:moveTo>
                    <a:pt x="6260719" y="5240401"/>
                  </a:moveTo>
                  <a:cubicBezTo>
                    <a:pt x="6237859" y="5225161"/>
                    <a:pt x="6237859" y="5202301"/>
                    <a:pt x="6245479" y="5186934"/>
                  </a:cubicBezTo>
                  <a:cubicBezTo>
                    <a:pt x="6260719" y="5171694"/>
                    <a:pt x="6283579" y="5164074"/>
                    <a:pt x="6298819" y="5171694"/>
                  </a:cubicBezTo>
                  <a:cubicBezTo>
                    <a:pt x="6314059" y="5186934"/>
                    <a:pt x="6321679" y="5209794"/>
                    <a:pt x="6314059" y="5225161"/>
                  </a:cubicBezTo>
                  <a:cubicBezTo>
                    <a:pt x="6306439" y="5240401"/>
                    <a:pt x="6291199" y="5248021"/>
                    <a:pt x="6275959" y="5248021"/>
                  </a:cubicBezTo>
                  <a:cubicBezTo>
                    <a:pt x="6275959" y="5248021"/>
                    <a:pt x="6268339" y="5240401"/>
                    <a:pt x="6260719" y="5240401"/>
                  </a:cubicBezTo>
                  <a:close/>
                  <a:moveTo>
                    <a:pt x="510794" y="5209921"/>
                  </a:moveTo>
                  <a:cubicBezTo>
                    <a:pt x="495554" y="5194681"/>
                    <a:pt x="503174" y="5171821"/>
                    <a:pt x="526034" y="5156454"/>
                  </a:cubicBezTo>
                  <a:cubicBezTo>
                    <a:pt x="541274" y="5148834"/>
                    <a:pt x="564134" y="5148834"/>
                    <a:pt x="571754" y="5171694"/>
                  </a:cubicBezTo>
                  <a:cubicBezTo>
                    <a:pt x="586994" y="5186934"/>
                    <a:pt x="579374" y="5209794"/>
                    <a:pt x="564134" y="5225161"/>
                  </a:cubicBezTo>
                  <a:cubicBezTo>
                    <a:pt x="556514" y="5225161"/>
                    <a:pt x="548894" y="5225161"/>
                    <a:pt x="541274" y="5225161"/>
                  </a:cubicBezTo>
                  <a:cubicBezTo>
                    <a:pt x="526034" y="5225161"/>
                    <a:pt x="518414" y="5225161"/>
                    <a:pt x="510794" y="5209921"/>
                  </a:cubicBezTo>
                  <a:close/>
                  <a:moveTo>
                    <a:pt x="6367526" y="5057394"/>
                  </a:moveTo>
                  <a:cubicBezTo>
                    <a:pt x="6352286" y="5042154"/>
                    <a:pt x="6344666" y="5019294"/>
                    <a:pt x="6352286" y="5003927"/>
                  </a:cubicBezTo>
                  <a:cubicBezTo>
                    <a:pt x="6367526" y="4988687"/>
                    <a:pt x="6390386" y="4981067"/>
                    <a:pt x="6405626" y="4988687"/>
                  </a:cubicBezTo>
                  <a:cubicBezTo>
                    <a:pt x="6420866" y="4996307"/>
                    <a:pt x="6428486" y="5019167"/>
                    <a:pt x="6420866" y="5042154"/>
                  </a:cubicBezTo>
                  <a:cubicBezTo>
                    <a:pt x="6413246" y="5049774"/>
                    <a:pt x="6398006" y="5057394"/>
                    <a:pt x="6390386" y="5057394"/>
                  </a:cubicBezTo>
                  <a:cubicBezTo>
                    <a:pt x="6382766" y="5057394"/>
                    <a:pt x="6375146" y="5057394"/>
                    <a:pt x="6367526" y="5057394"/>
                  </a:cubicBezTo>
                  <a:close/>
                  <a:moveTo>
                    <a:pt x="404114" y="5019294"/>
                  </a:moveTo>
                  <a:cubicBezTo>
                    <a:pt x="388874" y="5004054"/>
                    <a:pt x="396494" y="4981194"/>
                    <a:pt x="419354" y="4973574"/>
                  </a:cubicBezTo>
                  <a:cubicBezTo>
                    <a:pt x="434594" y="4958334"/>
                    <a:pt x="457454" y="4965954"/>
                    <a:pt x="472694" y="4988814"/>
                  </a:cubicBezTo>
                  <a:cubicBezTo>
                    <a:pt x="480314" y="5004054"/>
                    <a:pt x="472694" y="5026914"/>
                    <a:pt x="449834" y="5034534"/>
                  </a:cubicBezTo>
                  <a:cubicBezTo>
                    <a:pt x="449834" y="5042154"/>
                    <a:pt x="442214" y="5042154"/>
                    <a:pt x="434594" y="5042154"/>
                  </a:cubicBezTo>
                  <a:cubicBezTo>
                    <a:pt x="419354" y="5042154"/>
                    <a:pt x="411734" y="5034534"/>
                    <a:pt x="404114" y="5019294"/>
                  </a:cubicBezTo>
                  <a:close/>
                  <a:moveTo>
                    <a:pt x="6466713" y="4866767"/>
                  </a:moveTo>
                  <a:cubicBezTo>
                    <a:pt x="6451473" y="4859147"/>
                    <a:pt x="6436233" y="4836287"/>
                    <a:pt x="6451473" y="4813300"/>
                  </a:cubicBezTo>
                  <a:cubicBezTo>
                    <a:pt x="6459093" y="4798060"/>
                    <a:pt x="6481953" y="4790440"/>
                    <a:pt x="6497193" y="4798060"/>
                  </a:cubicBezTo>
                  <a:cubicBezTo>
                    <a:pt x="6520053" y="4805680"/>
                    <a:pt x="6527673" y="4828540"/>
                    <a:pt x="6520053" y="4843780"/>
                  </a:cubicBezTo>
                  <a:cubicBezTo>
                    <a:pt x="6512433" y="4859020"/>
                    <a:pt x="6497193" y="4866640"/>
                    <a:pt x="6481953" y="4866640"/>
                  </a:cubicBezTo>
                  <a:cubicBezTo>
                    <a:pt x="6474333" y="4866640"/>
                    <a:pt x="6474333" y="4866640"/>
                    <a:pt x="6466713" y="4866640"/>
                  </a:cubicBezTo>
                  <a:close/>
                  <a:moveTo>
                    <a:pt x="305054" y="4828540"/>
                  </a:moveTo>
                  <a:cubicBezTo>
                    <a:pt x="297434" y="4805680"/>
                    <a:pt x="305054" y="4782820"/>
                    <a:pt x="327914" y="4775073"/>
                  </a:cubicBezTo>
                  <a:cubicBezTo>
                    <a:pt x="343154" y="4767453"/>
                    <a:pt x="366014" y="4775073"/>
                    <a:pt x="373634" y="4797933"/>
                  </a:cubicBezTo>
                  <a:cubicBezTo>
                    <a:pt x="381254" y="4813173"/>
                    <a:pt x="373634" y="4836033"/>
                    <a:pt x="358394" y="4843653"/>
                  </a:cubicBezTo>
                  <a:cubicBezTo>
                    <a:pt x="350774" y="4851273"/>
                    <a:pt x="343154" y="4851273"/>
                    <a:pt x="343154" y="4851273"/>
                  </a:cubicBezTo>
                  <a:cubicBezTo>
                    <a:pt x="327914" y="4851273"/>
                    <a:pt x="312674" y="4843653"/>
                    <a:pt x="305054" y="4828413"/>
                  </a:cubicBezTo>
                  <a:close/>
                  <a:moveTo>
                    <a:pt x="6550660" y="4668520"/>
                  </a:moveTo>
                  <a:cubicBezTo>
                    <a:pt x="6535420" y="4660900"/>
                    <a:pt x="6520180" y="4638040"/>
                    <a:pt x="6527800" y="4622800"/>
                  </a:cubicBezTo>
                  <a:cubicBezTo>
                    <a:pt x="6535420" y="4599940"/>
                    <a:pt x="6558280" y="4592320"/>
                    <a:pt x="6581140" y="4599940"/>
                  </a:cubicBezTo>
                  <a:cubicBezTo>
                    <a:pt x="6604000" y="4607560"/>
                    <a:pt x="6611620" y="4630420"/>
                    <a:pt x="6604000" y="4645660"/>
                  </a:cubicBezTo>
                  <a:cubicBezTo>
                    <a:pt x="6596380" y="4660900"/>
                    <a:pt x="6581140" y="4668520"/>
                    <a:pt x="6565900" y="4668520"/>
                  </a:cubicBezTo>
                  <a:cubicBezTo>
                    <a:pt x="6565900" y="4668520"/>
                    <a:pt x="6558280" y="4668520"/>
                    <a:pt x="6550660" y="4668520"/>
                  </a:cubicBezTo>
                  <a:close/>
                  <a:moveTo>
                    <a:pt x="221107" y="4630420"/>
                  </a:moveTo>
                  <a:cubicBezTo>
                    <a:pt x="213487" y="4607560"/>
                    <a:pt x="228727" y="4584700"/>
                    <a:pt x="243967" y="4576953"/>
                  </a:cubicBezTo>
                  <a:cubicBezTo>
                    <a:pt x="266827" y="4569333"/>
                    <a:pt x="289687" y="4584573"/>
                    <a:pt x="297307" y="4599813"/>
                  </a:cubicBezTo>
                  <a:cubicBezTo>
                    <a:pt x="304927" y="4622673"/>
                    <a:pt x="289687" y="4645533"/>
                    <a:pt x="274447" y="4653280"/>
                  </a:cubicBezTo>
                  <a:cubicBezTo>
                    <a:pt x="266827" y="4653280"/>
                    <a:pt x="266827" y="4653280"/>
                    <a:pt x="259207" y="4653280"/>
                  </a:cubicBezTo>
                  <a:cubicBezTo>
                    <a:pt x="243967" y="4653280"/>
                    <a:pt x="228727" y="4645660"/>
                    <a:pt x="221107" y="4630420"/>
                  </a:cubicBezTo>
                  <a:close/>
                  <a:moveTo>
                    <a:pt x="6626860" y="4470146"/>
                  </a:moveTo>
                  <a:cubicBezTo>
                    <a:pt x="6604000" y="4462526"/>
                    <a:pt x="6596380" y="4439666"/>
                    <a:pt x="6604000" y="4416679"/>
                  </a:cubicBezTo>
                  <a:cubicBezTo>
                    <a:pt x="6604000" y="4401439"/>
                    <a:pt x="6626860" y="4386199"/>
                    <a:pt x="6649720" y="4393819"/>
                  </a:cubicBezTo>
                  <a:cubicBezTo>
                    <a:pt x="6672580" y="4401439"/>
                    <a:pt x="6680200" y="4424299"/>
                    <a:pt x="6672580" y="4439539"/>
                  </a:cubicBezTo>
                  <a:cubicBezTo>
                    <a:pt x="6672580" y="4454779"/>
                    <a:pt x="6657340" y="4470019"/>
                    <a:pt x="6634480" y="4470019"/>
                  </a:cubicBezTo>
                  <a:cubicBezTo>
                    <a:pt x="6634480" y="4470019"/>
                    <a:pt x="6626860" y="4470019"/>
                    <a:pt x="6626860" y="4470019"/>
                  </a:cubicBezTo>
                  <a:close/>
                  <a:moveTo>
                    <a:pt x="152527" y="4424299"/>
                  </a:moveTo>
                  <a:cubicBezTo>
                    <a:pt x="144907" y="4401439"/>
                    <a:pt x="160147" y="4378579"/>
                    <a:pt x="175387" y="4378579"/>
                  </a:cubicBezTo>
                  <a:cubicBezTo>
                    <a:pt x="198247" y="4370959"/>
                    <a:pt x="221107" y="4378579"/>
                    <a:pt x="228727" y="4401439"/>
                  </a:cubicBezTo>
                  <a:cubicBezTo>
                    <a:pt x="228727" y="4424299"/>
                    <a:pt x="221107" y="4439539"/>
                    <a:pt x="198247" y="4447159"/>
                  </a:cubicBezTo>
                  <a:cubicBezTo>
                    <a:pt x="198247" y="4447159"/>
                    <a:pt x="190627" y="4447159"/>
                    <a:pt x="190627" y="4447159"/>
                  </a:cubicBezTo>
                  <a:cubicBezTo>
                    <a:pt x="175387" y="4447159"/>
                    <a:pt x="160147" y="4439539"/>
                    <a:pt x="152527" y="4424299"/>
                  </a:cubicBezTo>
                  <a:close/>
                  <a:moveTo>
                    <a:pt x="6687947" y="4264025"/>
                  </a:moveTo>
                  <a:cubicBezTo>
                    <a:pt x="6665086" y="4256405"/>
                    <a:pt x="6649847" y="4233545"/>
                    <a:pt x="6657467" y="4218305"/>
                  </a:cubicBezTo>
                  <a:cubicBezTo>
                    <a:pt x="6665086" y="4195445"/>
                    <a:pt x="6680326" y="4180205"/>
                    <a:pt x="6703186" y="4187825"/>
                  </a:cubicBezTo>
                  <a:cubicBezTo>
                    <a:pt x="6726047" y="4195445"/>
                    <a:pt x="6733667" y="4210685"/>
                    <a:pt x="6733667" y="4233545"/>
                  </a:cubicBezTo>
                  <a:cubicBezTo>
                    <a:pt x="6726047" y="4248785"/>
                    <a:pt x="6710807" y="4264025"/>
                    <a:pt x="6695567" y="4264025"/>
                  </a:cubicBezTo>
                  <a:cubicBezTo>
                    <a:pt x="6695567" y="4264025"/>
                    <a:pt x="6687947" y="4264025"/>
                    <a:pt x="6687947" y="4264025"/>
                  </a:cubicBezTo>
                  <a:close/>
                  <a:moveTo>
                    <a:pt x="99187" y="4210812"/>
                  </a:moveTo>
                  <a:cubicBezTo>
                    <a:pt x="91567" y="4195572"/>
                    <a:pt x="106807" y="4172712"/>
                    <a:pt x="122047" y="4165092"/>
                  </a:cubicBezTo>
                  <a:cubicBezTo>
                    <a:pt x="144907" y="4165092"/>
                    <a:pt x="167767" y="4172712"/>
                    <a:pt x="167767" y="4195572"/>
                  </a:cubicBezTo>
                  <a:cubicBezTo>
                    <a:pt x="175387" y="4218432"/>
                    <a:pt x="160147" y="4241292"/>
                    <a:pt x="144907" y="4241292"/>
                  </a:cubicBezTo>
                  <a:cubicBezTo>
                    <a:pt x="137287" y="4241292"/>
                    <a:pt x="137287" y="4241292"/>
                    <a:pt x="129667" y="4241292"/>
                  </a:cubicBezTo>
                  <a:cubicBezTo>
                    <a:pt x="114427" y="4241292"/>
                    <a:pt x="99187" y="4233672"/>
                    <a:pt x="99187" y="4210812"/>
                  </a:cubicBezTo>
                  <a:close/>
                  <a:moveTo>
                    <a:pt x="6733667" y="4050538"/>
                  </a:moveTo>
                  <a:cubicBezTo>
                    <a:pt x="6710807" y="4050538"/>
                    <a:pt x="6695567" y="4027678"/>
                    <a:pt x="6703187" y="4004818"/>
                  </a:cubicBezTo>
                  <a:cubicBezTo>
                    <a:pt x="6703187" y="3989578"/>
                    <a:pt x="6726048" y="3974338"/>
                    <a:pt x="6748907" y="3974338"/>
                  </a:cubicBezTo>
                  <a:cubicBezTo>
                    <a:pt x="6764148" y="3981958"/>
                    <a:pt x="6779387" y="3997198"/>
                    <a:pt x="6779387" y="4020058"/>
                  </a:cubicBezTo>
                  <a:cubicBezTo>
                    <a:pt x="6771767" y="4042918"/>
                    <a:pt x="6756527" y="4050538"/>
                    <a:pt x="6741287" y="4050538"/>
                  </a:cubicBezTo>
                  <a:cubicBezTo>
                    <a:pt x="6741287" y="4050538"/>
                    <a:pt x="6733667" y="4050538"/>
                    <a:pt x="6733667" y="4050538"/>
                  </a:cubicBezTo>
                  <a:close/>
                  <a:moveTo>
                    <a:pt x="53340" y="4004818"/>
                  </a:moveTo>
                  <a:cubicBezTo>
                    <a:pt x="45720" y="3981958"/>
                    <a:pt x="60960" y="3959098"/>
                    <a:pt x="83820" y="3959098"/>
                  </a:cubicBezTo>
                  <a:cubicBezTo>
                    <a:pt x="106680" y="3951478"/>
                    <a:pt x="121920" y="3966718"/>
                    <a:pt x="129540" y="3989578"/>
                  </a:cubicBezTo>
                  <a:cubicBezTo>
                    <a:pt x="129540" y="4012438"/>
                    <a:pt x="114300" y="4027678"/>
                    <a:pt x="99060" y="4035298"/>
                  </a:cubicBezTo>
                  <a:cubicBezTo>
                    <a:pt x="91440" y="4035298"/>
                    <a:pt x="91440" y="4035298"/>
                    <a:pt x="91440" y="4035298"/>
                  </a:cubicBezTo>
                  <a:cubicBezTo>
                    <a:pt x="68580" y="4035298"/>
                    <a:pt x="53340" y="4020058"/>
                    <a:pt x="53340" y="4004818"/>
                  </a:cubicBezTo>
                  <a:close/>
                  <a:moveTo>
                    <a:pt x="6764147" y="3836924"/>
                  </a:moveTo>
                  <a:cubicBezTo>
                    <a:pt x="6748907" y="3836924"/>
                    <a:pt x="6733667" y="3821684"/>
                    <a:pt x="6733667" y="3798824"/>
                  </a:cubicBezTo>
                  <a:cubicBezTo>
                    <a:pt x="6733667" y="3775964"/>
                    <a:pt x="6756526" y="3760724"/>
                    <a:pt x="6771767" y="3768344"/>
                  </a:cubicBezTo>
                  <a:cubicBezTo>
                    <a:pt x="6794626" y="3768344"/>
                    <a:pt x="6809867" y="3783584"/>
                    <a:pt x="6809867" y="3806444"/>
                  </a:cubicBezTo>
                  <a:cubicBezTo>
                    <a:pt x="6809867" y="3829304"/>
                    <a:pt x="6787007" y="3844544"/>
                    <a:pt x="6771767" y="3844544"/>
                  </a:cubicBezTo>
                  <a:cubicBezTo>
                    <a:pt x="6771767" y="3844544"/>
                    <a:pt x="6764147" y="3836924"/>
                    <a:pt x="6764147" y="3836924"/>
                  </a:cubicBezTo>
                  <a:close/>
                  <a:moveTo>
                    <a:pt x="22860" y="3791204"/>
                  </a:moveTo>
                  <a:cubicBezTo>
                    <a:pt x="22860" y="3768344"/>
                    <a:pt x="38100" y="3745484"/>
                    <a:pt x="53340" y="3745484"/>
                  </a:cubicBezTo>
                  <a:cubicBezTo>
                    <a:pt x="76200" y="3745484"/>
                    <a:pt x="99060" y="3760724"/>
                    <a:pt x="99060" y="3775964"/>
                  </a:cubicBezTo>
                  <a:cubicBezTo>
                    <a:pt x="99060" y="3798824"/>
                    <a:pt x="83820" y="3821684"/>
                    <a:pt x="60960" y="3821684"/>
                  </a:cubicBezTo>
                  <a:cubicBezTo>
                    <a:pt x="38100" y="3821684"/>
                    <a:pt x="22860" y="3806444"/>
                    <a:pt x="22860" y="3791204"/>
                  </a:cubicBezTo>
                  <a:close/>
                  <a:moveTo>
                    <a:pt x="6787007" y="3623310"/>
                  </a:moveTo>
                  <a:cubicBezTo>
                    <a:pt x="6764147" y="3623310"/>
                    <a:pt x="6748907" y="3608070"/>
                    <a:pt x="6748907" y="3585210"/>
                  </a:cubicBezTo>
                  <a:cubicBezTo>
                    <a:pt x="6748907" y="3562350"/>
                    <a:pt x="6771767" y="3547110"/>
                    <a:pt x="6787007" y="3554730"/>
                  </a:cubicBezTo>
                  <a:cubicBezTo>
                    <a:pt x="6809867" y="3554730"/>
                    <a:pt x="6825107" y="3569970"/>
                    <a:pt x="6825107" y="3592830"/>
                  </a:cubicBezTo>
                  <a:cubicBezTo>
                    <a:pt x="6825107" y="3608070"/>
                    <a:pt x="6809867" y="3630930"/>
                    <a:pt x="6787007" y="3630930"/>
                  </a:cubicBezTo>
                  <a:cubicBezTo>
                    <a:pt x="6787007" y="3630930"/>
                    <a:pt x="6787007" y="3630930"/>
                    <a:pt x="6787007" y="3623310"/>
                  </a:cubicBezTo>
                  <a:close/>
                  <a:moveTo>
                    <a:pt x="7620" y="3569970"/>
                  </a:moveTo>
                  <a:cubicBezTo>
                    <a:pt x="7620" y="3547110"/>
                    <a:pt x="22860" y="3531870"/>
                    <a:pt x="45720" y="3531870"/>
                  </a:cubicBezTo>
                  <a:cubicBezTo>
                    <a:pt x="60960" y="3531870"/>
                    <a:pt x="83820" y="3547110"/>
                    <a:pt x="83820" y="3569970"/>
                  </a:cubicBezTo>
                  <a:cubicBezTo>
                    <a:pt x="83820" y="3592830"/>
                    <a:pt x="68580" y="3608070"/>
                    <a:pt x="45720" y="3608070"/>
                  </a:cubicBezTo>
                  <a:cubicBezTo>
                    <a:pt x="22860" y="3608070"/>
                    <a:pt x="7620" y="3592830"/>
                    <a:pt x="7620" y="3569970"/>
                  </a:cubicBezTo>
                  <a:close/>
                  <a:moveTo>
                    <a:pt x="6756526" y="3371596"/>
                  </a:moveTo>
                  <a:cubicBezTo>
                    <a:pt x="6756526" y="3356356"/>
                    <a:pt x="6771767" y="3333496"/>
                    <a:pt x="6794626" y="3333496"/>
                  </a:cubicBezTo>
                  <a:cubicBezTo>
                    <a:pt x="6809867" y="3333496"/>
                    <a:pt x="6832726" y="3356356"/>
                    <a:pt x="6832726" y="3371596"/>
                  </a:cubicBezTo>
                  <a:cubicBezTo>
                    <a:pt x="6832726" y="3394456"/>
                    <a:pt x="6809867" y="3409696"/>
                    <a:pt x="6794626" y="3409696"/>
                  </a:cubicBezTo>
                  <a:cubicBezTo>
                    <a:pt x="6771767" y="3409696"/>
                    <a:pt x="6756526" y="3394456"/>
                    <a:pt x="6756526" y="3371596"/>
                  </a:cubicBezTo>
                  <a:close/>
                  <a:moveTo>
                    <a:pt x="38100" y="3394456"/>
                  </a:moveTo>
                  <a:cubicBezTo>
                    <a:pt x="22860" y="3394456"/>
                    <a:pt x="0" y="3379216"/>
                    <a:pt x="0" y="3356356"/>
                  </a:cubicBezTo>
                  <a:cubicBezTo>
                    <a:pt x="0" y="3333496"/>
                    <a:pt x="22860" y="3318256"/>
                    <a:pt x="38100" y="3318256"/>
                  </a:cubicBezTo>
                  <a:cubicBezTo>
                    <a:pt x="60960" y="3318256"/>
                    <a:pt x="76200" y="3333496"/>
                    <a:pt x="76200" y="3356356"/>
                  </a:cubicBezTo>
                  <a:cubicBezTo>
                    <a:pt x="76200" y="3379216"/>
                    <a:pt x="60960" y="3394456"/>
                    <a:pt x="38100" y="3394456"/>
                  </a:cubicBezTo>
                  <a:close/>
                  <a:moveTo>
                    <a:pt x="6741287" y="3165602"/>
                  </a:moveTo>
                  <a:cubicBezTo>
                    <a:pt x="6741287" y="3142742"/>
                    <a:pt x="6756527" y="3127502"/>
                    <a:pt x="6779387" y="3119882"/>
                  </a:cubicBezTo>
                  <a:cubicBezTo>
                    <a:pt x="6802247" y="3119882"/>
                    <a:pt x="6817487" y="3135122"/>
                    <a:pt x="6817487" y="3157982"/>
                  </a:cubicBezTo>
                  <a:cubicBezTo>
                    <a:pt x="6825107" y="3180842"/>
                    <a:pt x="6809867" y="3196082"/>
                    <a:pt x="6787007" y="3196082"/>
                  </a:cubicBezTo>
                  <a:cubicBezTo>
                    <a:pt x="6787007" y="3196082"/>
                    <a:pt x="6787007" y="3196082"/>
                    <a:pt x="6779387" y="3196082"/>
                  </a:cubicBezTo>
                  <a:cubicBezTo>
                    <a:pt x="6764147" y="3196082"/>
                    <a:pt x="6748907" y="3180842"/>
                    <a:pt x="6741287" y="3165602"/>
                  </a:cubicBezTo>
                  <a:close/>
                  <a:moveTo>
                    <a:pt x="45720" y="3180842"/>
                  </a:moveTo>
                  <a:cubicBezTo>
                    <a:pt x="30480" y="3180842"/>
                    <a:pt x="15240" y="3157982"/>
                    <a:pt x="15240" y="3135122"/>
                  </a:cubicBezTo>
                  <a:cubicBezTo>
                    <a:pt x="15240" y="3119882"/>
                    <a:pt x="30480" y="3104642"/>
                    <a:pt x="53340" y="3104642"/>
                  </a:cubicBezTo>
                  <a:cubicBezTo>
                    <a:pt x="76200" y="3104642"/>
                    <a:pt x="91440" y="3119882"/>
                    <a:pt x="91440" y="3142742"/>
                  </a:cubicBezTo>
                  <a:cubicBezTo>
                    <a:pt x="91440" y="3165602"/>
                    <a:pt x="68580" y="3180842"/>
                    <a:pt x="53340" y="3180842"/>
                  </a:cubicBezTo>
                  <a:cubicBezTo>
                    <a:pt x="53340" y="3180842"/>
                    <a:pt x="45720" y="3180842"/>
                    <a:pt x="45720" y="3180842"/>
                  </a:cubicBezTo>
                  <a:close/>
                  <a:moveTo>
                    <a:pt x="6718426" y="2951988"/>
                  </a:moveTo>
                  <a:cubicBezTo>
                    <a:pt x="6718426" y="2929128"/>
                    <a:pt x="6733667" y="2913888"/>
                    <a:pt x="6756526" y="2906268"/>
                  </a:cubicBezTo>
                  <a:cubicBezTo>
                    <a:pt x="6771767" y="2906268"/>
                    <a:pt x="6794626" y="2921508"/>
                    <a:pt x="6794626" y="2944368"/>
                  </a:cubicBezTo>
                  <a:cubicBezTo>
                    <a:pt x="6802247" y="2959608"/>
                    <a:pt x="6787007" y="2982468"/>
                    <a:pt x="6764147" y="2982468"/>
                  </a:cubicBezTo>
                  <a:cubicBezTo>
                    <a:pt x="6764147" y="2982468"/>
                    <a:pt x="6764147" y="2982468"/>
                    <a:pt x="6756526" y="2982468"/>
                  </a:cubicBezTo>
                  <a:cubicBezTo>
                    <a:pt x="6741287" y="2982468"/>
                    <a:pt x="6726047" y="2974848"/>
                    <a:pt x="6718426" y="2951988"/>
                  </a:cubicBezTo>
                  <a:close/>
                  <a:moveTo>
                    <a:pt x="68580" y="2967228"/>
                  </a:moveTo>
                  <a:cubicBezTo>
                    <a:pt x="45720" y="2959608"/>
                    <a:pt x="38100" y="2944368"/>
                    <a:pt x="38100" y="2921508"/>
                  </a:cubicBezTo>
                  <a:cubicBezTo>
                    <a:pt x="38100" y="2898648"/>
                    <a:pt x="60960" y="2891028"/>
                    <a:pt x="83820" y="2891028"/>
                  </a:cubicBezTo>
                  <a:cubicBezTo>
                    <a:pt x="99060" y="2891028"/>
                    <a:pt x="114300" y="2913888"/>
                    <a:pt x="114300" y="2936748"/>
                  </a:cubicBezTo>
                  <a:cubicBezTo>
                    <a:pt x="106680" y="2951988"/>
                    <a:pt x="91440" y="2967228"/>
                    <a:pt x="76200" y="2967228"/>
                  </a:cubicBezTo>
                  <a:cubicBezTo>
                    <a:pt x="76200" y="2967228"/>
                    <a:pt x="68580" y="2967228"/>
                    <a:pt x="68580" y="2967228"/>
                  </a:cubicBezTo>
                  <a:close/>
                  <a:moveTo>
                    <a:pt x="6687820" y="2745994"/>
                  </a:moveTo>
                  <a:cubicBezTo>
                    <a:pt x="6680200" y="2723134"/>
                    <a:pt x="6695440" y="2700274"/>
                    <a:pt x="6718300" y="2700274"/>
                  </a:cubicBezTo>
                  <a:cubicBezTo>
                    <a:pt x="6733540" y="2692654"/>
                    <a:pt x="6756400" y="2707894"/>
                    <a:pt x="6764020" y="2730754"/>
                  </a:cubicBezTo>
                  <a:cubicBezTo>
                    <a:pt x="6764020" y="2745994"/>
                    <a:pt x="6748780" y="2768854"/>
                    <a:pt x="6733540" y="2776474"/>
                  </a:cubicBezTo>
                  <a:cubicBezTo>
                    <a:pt x="6725920" y="2776474"/>
                    <a:pt x="6725920" y="2776474"/>
                    <a:pt x="6725920" y="2776474"/>
                  </a:cubicBezTo>
                  <a:cubicBezTo>
                    <a:pt x="6703060" y="2776474"/>
                    <a:pt x="6687820" y="2761234"/>
                    <a:pt x="6687820" y="2745994"/>
                  </a:cubicBezTo>
                  <a:close/>
                  <a:moveTo>
                    <a:pt x="106680" y="2753614"/>
                  </a:moveTo>
                  <a:cubicBezTo>
                    <a:pt x="83820" y="2753614"/>
                    <a:pt x="68580" y="2730754"/>
                    <a:pt x="76200" y="2707894"/>
                  </a:cubicBezTo>
                  <a:cubicBezTo>
                    <a:pt x="76200" y="2685034"/>
                    <a:pt x="99060" y="2677414"/>
                    <a:pt x="121920" y="2677414"/>
                  </a:cubicBezTo>
                  <a:cubicBezTo>
                    <a:pt x="144780" y="2685034"/>
                    <a:pt x="152400" y="2707894"/>
                    <a:pt x="152400" y="2723134"/>
                  </a:cubicBezTo>
                  <a:cubicBezTo>
                    <a:pt x="144780" y="2745994"/>
                    <a:pt x="129540" y="2753614"/>
                    <a:pt x="114300" y="2753614"/>
                  </a:cubicBezTo>
                  <a:cubicBezTo>
                    <a:pt x="106680" y="2753614"/>
                    <a:pt x="106680" y="2753614"/>
                    <a:pt x="106680" y="2753614"/>
                  </a:cubicBezTo>
                  <a:close/>
                  <a:moveTo>
                    <a:pt x="6634480" y="2540000"/>
                  </a:moveTo>
                  <a:cubicBezTo>
                    <a:pt x="6634480" y="2517140"/>
                    <a:pt x="6642100" y="2494280"/>
                    <a:pt x="6664960" y="2494280"/>
                  </a:cubicBezTo>
                  <a:cubicBezTo>
                    <a:pt x="6687820" y="2486660"/>
                    <a:pt x="6703060" y="2494280"/>
                    <a:pt x="6710680" y="2517140"/>
                  </a:cubicBezTo>
                  <a:cubicBezTo>
                    <a:pt x="6718300" y="2540000"/>
                    <a:pt x="6703060" y="2562860"/>
                    <a:pt x="6687820" y="2562860"/>
                  </a:cubicBezTo>
                  <a:cubicBezTo>
                    <a:pt x="6680200" y="2562860"/>
                    <a:pt x="6680200" y="2562860"/>
                    <a:pt x="6672580" y="2562860"/>
                  </a:cubicBezTo>
                  <a:cubicBezTo>
                    <a:pt x="6657340" y="2562860"/>
                    <a:pt x="6642100" y="2555240"/>
                    <a:pt x="6634480" y="2540000"/>
                  </a:cubicBezTo>
                  <a:close/>
                  <a:moveTo>
                    <a:pt x="152527" y="2547620"/>
                  </a:moveTo>
                  <a:cubicBezTo>
                    <a:pt x="129667" y="2540000"/>
                    <a:pt x="122047" y="2517140"/>
                    <a:pt x="129667" y="2501900"/>
                  </a:cubicBezTo>
                  <a:cubicBezTo>
                    <a:pt x="129667" y="2479040"/>
                    <a:pt x="152527" y="2463800"/>
                    <a:pt x="175387" y="2471420"/>
                  </a:cubicBezTo>
                  <a:cubicBezTo>
                    <a:pt x="190627" y="2479040"/>
                    <a:pt x="205867" y="2501900"/>
                    <a:pt x="198247" y="2517140"/>
                  </a:cubicBezTo>
                  <a:cubicBezTo>
                    <a:pt x="198247" y="2532380"/>
                    <a:pt x="183007" y="2547620"/>
                    <a:pt x="167767" y="2547620"/>
                  </a:cubicBezTo>
                  <a:cubicBezTo>
                    <a:pt x="160147" y="2547620"/>
                    <a:pt x="160147" y="2547620"/>
                    <a:pt x="152527" y="2547620"/>
                  </a:cubicBezTo>
                  <a:close/>
                  <a:moveTo>
                    <a:pt x="6573520" y="2334006"/>
                  </a:moveTo>
                  <a:cubicBezTo>
                    <a:pt x="6565900" y="2318766"/>
                    <a:pt x="6581139" y="2295906"/>
                    <a:pt x="6596380" y="2288286"/>
                  </a:cubicBezTo>
                  <a:cubicBezTo>
                    <a:pt x="6619239" y="2280666"/>
                    <a:pt x="6642100" y="2288286"/>
                    <a:pt x="6649720" y="2311146"/>
                  </a:cubicBezTo>
                  <a:cubicBezTo>
                    <a:pt x="6657339" y="2334006"/>
                    <a:pt x="6642100" y="2349246"/>
                    <a:pt x="6626860" y="2356866"/>
                  </a:cubicBezTo>
                  <a:cubicBezTo>
                    <a:pt x="6619239" y="2364486"/>
                    <a:pt x="6611620" y="2364486"/>
                    <a:pt x="6611620" y="2364486"/>
                  </a:cubicBezTo>
                  <a:cubicBezTo>
                    <a:pt x="6596380" y="2364486"/>
                    <a:pt x="6581139" y="2349246"/>
                    <a:pt x="6573520" y="2334006"/>
                  </a:cubicBezTo>
                  <a:close/>
                  <a:moveTo>
                    <a:pt x="213487" y="2341626"/>
                  </a:moveTo>
                  <a:cubicBezTo>
                    <a:pt x="198247" y="2334006"/>
                    <a:pt x="183007" y="2311146"/>
                    <a:pt x="190627" y="2288159"/>
                  </a:cubicBezTo>
                  <a:cubicBezTo>
                    <a:pt x="198247" y="2272919"/>
                    <a:pt x="221107" y="2257679"/>
                    <a:pt x="243967" y="2265299"/>
                  </a:cubicBezTo>
                  <a:cubicBezTo>
                    <a:pt x="259207" y="2272919"/>
                    <a:pt x="274447" y="2295779"/>
                    <a:pt x="266827" y="2318766"/>
                  </a:cubicBezTo>
                  <a:cubicBezTo>
                    <a:pt x="259207" y="2334006"/>
                    <a:pt x="243967" y="2341626"/>
                    <a:pt x="228727" y="2341626"/>
                  </a:cubicBezTo>
                  <a:cubicBezTo>
                    <a:pt x="221107" y="2341626"/>
                    <a:pt x="221107" y="2341626"/>
                    <a:pt x="213487" y="2341626"/>
                  </a:cubicBezTo>
                  <a:close/>
                  <a:moveTo>
                    <a:pt x="6497320" y="2135632"/>
                  </a:moveTo>
                  <a:cubicBezTo>
                    <a:pt x="6489700" y="2120392"/>
                    <a:pt x="6504940" y="2097532"/>
                    <a:pt x="6520180" y="2089912"/>
                  </a:cubicBezTo>
                  <a:cubicBezTo>
                    <a:pt x="6543040" y="2082292"/>
                    <a:pt x="6565900" y="2089912"/>
                    <a:pt x="6573520" y="2105152"/>
                  </a:cubicBezTo>
                  <a:cubicBezTo>
                    <a:pt x="6581140" y="2128012"/>
                    <a:pt x="6565900" y="2150872"/>
                    <a:pt x="6550660" y="2158619"/>
                  </a:cubicBezTo>
                  <a:cubicBezTo>
                    <a:pt x="6543040" y="2158619"/>
                    <a:pt x="6543040" y="2158619"/>
                    <a:pt x="6535420" y="2158619"/>
                  </a:cubicBezTo>
                  <a:cubicBezTo>
                    <a:pt x="6520180" y="2158619"/>
                    <a:pt x="6504940" y="2150999"/>
                    <a:pt x="6497320" y="2135759"/>
                  </a:cubicBezTo>
                  <a:close/>
                  <a:moveTo>
                    <a:pt x="289814" y="2143379"/>
                  </a:moveTo>
                  <a:cubicBezTo>
                    <a:pt x="274574" y="2128139"/>
                    <a:pt x="259334" y="2112899"/>
                    <a:pt x="266954" y="2089912"/>
                  </a:cubicBezTo>
                  <a:cubicBezTo>
                    <a:pt x="274574" y="2067052"/>
                    <a:pt x="297434" y="2059432"/>
                    <a:pt x="320294" y="2067052"/>
                  </a:cubicBezTo>
                  <a:cubicBezTo>
                    <a:pt x="335534" y="2074672"/>
                    <a:pt x="350774" y="2097532"/>
                    <a:pt x="343154" y="2120519"/>
                  </a:cubicBezTo>
                  <a:cubicBezTo>
                    <a:pt x="335534" y="2135759"/>
                    <a:pt x="320294" y="2143379"/>
                    <a:pt x="305054" y="2143379"/>
                  </a:cubicBezTo>
                  <a:cubicBezTo>
                    <a:pt x="297434" y="2143379"/>
                    <a:pt x="297434" y="2143379"/>
                    <a:pt x="289814" y="2143379"/>
                  </a:cubicBezTo>
                  <a:close/>
                  <a:moveTo>
                    <a:pt x="6413373" y="1945005"/>
                  </a:moveTo>
                  <a:cubicBezTo>
                    <a:pt x="6405753" y="1922145"/>
                    <a:pt x="6413373" y="1899285"/>
                    <a:pt x="6428613" y="1891538"/>
                  </a:cubicBezTo>
                  <a:cubicBezTo>
                    <a:pt x="6451473" y="1883918"/>
                    <a:pt x="6474333" y="1891538"/>
                    <a:pt x="6481953" y="1914398"/>
                  </a:cubicBezTo>
                  <a:cubicBezTo>
                    <a:pt x="6489573" y="1929638"/>
                    <a:pt x="6481953" y="1952498"/>
                    <a:pt x="6466713" y="1960118"/>
                  </a:cubicBezTo>
                  <a:cubicBezTo>
                    <a:pt x="6459093" y="1967738"/>
                    <a:pt x="6451473" y="1967738"/>
                    <a:pt x="6443853" y="1967738"/>
                  </a:cubicBezTo>
                  <a:cubicBezTo>
                    <a:pt x="6436233" y="1967738"/>
                    <a:pt x="6420993" y="1960118"/>
                    <a:pt x="6413373" y="1944878"/>
                  </a:cubicBezTo>
                  <a:close/>
                  <a:moveTo>
                    <a:pt x="381254" y="1944878"/>
                  </a:moveTo>
                  <a:cubicBezTo>
                    <a:pt x="358394" y="1937258"/>
                    <a:pt x="350774" y="1914398"/>
                    <a:pt x="358394" y="1891411"/>
                  </a:cubicBezTo>
                  <a:cubicBezTo>
                    <a:pt x="373634" y="1876171"/>
                    <a:pt x="396494" y="1868551"/>
                    <a:pt x="411734" y="1876171"/>
                  </a:cubicBezTo>
                  <a:cubicBezTo>
                    <a:pt x="426974" y="1883791"/>
                    <a:pt x="434594" y="1906651"/>
                    <a:pt x="426974" y="1929638"/>
                  </a:cubicBezTo>
                  <a:cubicBezTo>
                    <a:pt x="419354" y="1937258"/>
                    <a:pt x="411734" y="1944878"/>
                    <a:pt x="396494" y="1944878"/>
                  </a:cubicBezTo>
                  <a:cubicBezTo>
                    <a:pt x="388874" y="1944878"/>
                    <a:pt x="381254" y="1944878"/>
                    <a:pt x="381254" y="1944878"/>
                  </a:cubicBezTo>
                  <a:close/>
                  <a:moveTo>
                    <a:pt x="6314186" y="1754124"/>
                  </a:moveTo>
                  <a:cubicBezTo>
                    <a:pt x="6306566" y="1738884"/>
                    <a:pt x="6306566" y="1716024"/>
                    <a:pt x="6329426" y="1708404"/>
                  </a:cubicBezTo>
                  <a:cubicBezTo>
                    <a:pt x="6344666" y="1693164"/>
                    <a:pt x="6367526" y="1700784"/>
                    <a:pt x="6382766" y="1716024"/>
                  </a:cubicBezTo>
                  <a:cubicBezTo>
                    <a:pt x="6390386" y="1738884"/>
                    <a:pt x="6382766" y="1761744"/>
                    <a:pt x="6367526" y="1769491"/>
                  </a:cubicBezTo>
                  <a:cubicBezTo>
                    <a:pt x="6359906" y="1777111"/>
                    <a:pt x="6352286" y="1777111"/>
                    <a:pt x="6344666" y="1777111"/>
                  </a:cubicBezTo>
                  <a:cubicBezTo>
                    <a:pt x="6329426" y="1777111"/>
                    <a:pt x="6321806" y="1769491"/>
                    <a:pt x="6314186" y="1754251"/>
                  </a:cubicBezTo>
                  <a:close/>
                  <a:moveTo>
                    <a:pt x="480441" y="1754251"/>
                  </a:moveTo>
                  <a:cubicBezTo>
                    <a:pt x="457581" y="1746631"/>
                    <a:pt x="449961" y="1723771"/>
                    <a:pt x="465201" y="1700784"/>
                  </a:cubicBezTo>
                  <a:cubicBezTo>
                    <a:pt x="472821" y="1685544"/>
                    <a:pt x="495681" y="1677924"/>
                    <a:pt x="518541" y="1685544"/>
                  </a:cubicBezTo>
                  <a:cubicBezTo>
                    <a:pt x="533781" y="1700784"/>
                    <a:pt x="541401" y="1723644"/>
                    <a:pt x="526161" y="1739011"/>
                  </a:cubicBezTo>
                  <a:cubicBezTo>
                    <a:pt x="518541" y="1754251"/>
                    <a:pt x="510921" y="1761871"/>
                    <a:pt x="495681" y="1761871"/>
                  </a:cubicBezTo>
                  <a:cubicBezTo>
                    <a:pt x="488061" y="1761871"/>
                    <a:pt x="480441" y="1754251"/>
                    <a:pt x="480441" y="1754251"/>
                  </a:cubicBezTo>
                  <a:close/>
                  <a:moveTo>
                    <a:pt x="6199886" y="1578737"/>
                  </a:moveTo>
                  <a:cubicBezTo>
                    <a:pt x="6199886" y="1571117"/>
                    <a:pt x="6199886" y="1571117"/>
                    <a:pt x="6199886" y="1571117"/>
                  </a:cubicBezTo>
                  <a:cubicBezTo>
                    <a:pt x="6184646" y="1555877"/>
                    <a:pt x="6192266" y="1533017"/>
                    <a:pt x="6207506" y="1517650"/>
                  </a:cubicBezTo>
                  <a:cubicBezTo>
                    <a:pt x="6230366" y="1510030"/>
                    <a:pt x="6253226" y="1510030"/>
                    <a:pt x="6260846" y="1532890"/>
                  </a:cubicBezTo>
                  <a:cubicBezTo>
                    <a:pt x="6268466" y="1532890"/>
                    <a:pt x="6268466" y="1532890"/>
                    <a:pt x="6268466" y="1532890"/>
                  </a:cubicBezTo>
                  <a:cubicBezTo>
                    <a:pt x="6276086" y="1555750"/>
                    <a:pt x="6276086" y="1578610"/>
                    <a:pt x="6253226" y="1586357"/>
                  </a:cubicBezTo>
                  <a:cubicBezTo>
                    <a:pt x="6245606" y="1593977"/>
                    <a:pt x="6237986" y="1593977"/>
                    <a:pt x="6230366" y="1593977"/>
                  </a:cubicBezTo>
                  <a:cubicBezTo>
                    <a:pt x="6222746" y="1593977"/>
                    <a:pt x="6207506" y="1586357"/>
                    <a:pt x="6199886" y="1578737"/>
                  </a:cubicBezTo>
                  <a:close/>
                  <a:moveTo>
                    <a:pt x="587248" y="1571117"/>
                  </a:moveTo>
                  <a:cubicBezTo>
                    <a:pt x="572008" y="1555877"/>
                    <a:pt x="564388" y="1533017"/>
                    <a:pt x="579628" y="1517650"/>
                  </a:cubicBezTo>
                  <a:cubicBezTo>
                    <a:pt x="587248" y="1502410"/>
                    <a:pt x="610108" y="1494790"/>
                    <a:pt x="632968" y="1510030"/>
                  </a:cubicBezTo>
                  <a:cubicBezTo>
                    <a:pt x="648208" y="1517650"/>
                    <a:pt x="655828" y="1540510"/>
                    <a:pt x="640588" y="1563497"/>
                  </a:cubicBezTo>
                  <a:cubicBezTo>
                    <a:pt x="632968" y="1571117"/>
                    <a:pt x="625348" y="1578737"/>
                    <a:pt x="610108" y="1578737"/>
                  </a:cubicBezTo>
                  <a:cubicBezTo>
                    <a:pt x="602488" y="1578737"/>
                    <a:pt x="594868" y="1578737"/>
                    <a:pt x="587248" y="1571117"/>
                  </a:cubicBezTo>
                  <a:close/>
                  <a:moveTo>
                    <a:pt x="6077839" y="1403223"/>
                  </a:moveTo>
                  <a:cubicBezTo>
                    <a:pt x="6062599" y="1380363"/>
                    <a:pt x="6070219" y="1357503"/>
                    <a:pt x="6085459" y="1349756"/>
                  </a:cubicBezTo>
                  <a:cubicBezTo>
                    <a:pt x="6100699" y="1334516"/>
                    <a:pt x="6123559" y="1334516"/>
                    <a:pt x="6138799" y="1357376"/>
                  </a:cubicBezTo>
                  <a:cubicBezTo>
                    <a:pt x="6146419" y="1372616"/>
                    <a:pt x="6146419" y="1395476"/>
                    <a:pt x="6131179" y="1410843"/>
                  </a:cubicBezTo>
                  <a:cubicBezTo>
                    <a:pt x="6123559" y="1410843"/>
                    <a:pt x="6115939" y="1418463"/>
                    <a:pt x="6108319" y="1418463"/>
                  </a:cubicBezTo>
                  <a:cubicBezTo>
                    <a:pt x="6093079" y="1418463"/>
                    <a:pt x="6085459" y="1410843"/>
                    <a:pt x="6077839" y="1403223"/>
                  </a:cubicBezTo>
                  <a:close/>
                  <a:moveTo>
                    <a:pt x="709168" y="1395603"/>
                  </a:moveTo>
                  <a:cubicBezTo>
                    <a:pt x="693928" y="1380363"/>
                    <a:pt x="693928" y="1357503"/>
                    <a:pt x="701548" y="1342136"/>
                  </a:cubicBezTo>
                  <a:cubicBezTo>
                    <a:pt x="716788" y="1326896"/>
                    <a:pt x="739648" y="1319276"/>
                    <a:pt x="754888" y="1334516"/>
                  </a:cubicBezTo>
                  <a:cubicBezTo>
                    <a:pt x="777748" y="1349756"/>
                    <a:pt x="777748" y="1372616"/>
                    <a:pt x="762508" y="1387983"/>
                  </a:cubicBezTo>
                  <a:cubicBezTo>
                    <a:pt x="754888" y="1395603"/>
                    <a:pt x="747268" y="1403223"/>
                    <a:pt x="732028" y="1403223"/>
                  </a:cubicBezTo>
                  <a:cubicBezTo>
                    <a:pt x="724408" y="1403223"/>
                    <a:pt x="716788" y="1403223"/>
                    <a:pt x="709168" y="1395603"/>
                  </a:cubicBezTo>
                  <a:close/>
                  <a:moveTo>
                    <a:pt x="5940552" y="1235456"/>
                  </a:moveTo>
                  <a:cubicBezTo>
                    <a:pt x="5932932" y="1220216"/>
                    <a:pt x="5932932" y="1197356"/>
                    <a:pt x="5948172" y="1181989"/>
                  </a:cubicBezTo>
                  <a:cubicBezTo>
                    <a:pt x="5963412" y="1166749"/>
                    <a:pt x="5986272" y="1166749"/>
                    <a:pt x="6001512" y="1181989"/>
                  </a:cubicBezTo>
                  <a:cubicBezTo>
                    <a:pt x="6016752" y="1204849"/>
                    <a:pt x="6009132" y="1227709"/>
                    <a:pt x="5993892" y="1243076"/>
                  </a:cubicBezTo>
                  <a:cubicBezTo>
                    <a:pt x="5986272" y="1243076"/>
                    <a:pt x="5978652" y="1250696"/>
                    <a:pt x="5971032" y="1250696"/>
                  </a:cubicBezTo>
                  <a:cubicBezTo>
                    <a:pt x="5963412" y="1250696"/>
                    <a:pt x="5948172" y="1243076"/>
                    <a:pt x="5940552" y="1235456"/>
                  </a:cubicBezTo>
                  <a:close/>
                  <a:moveTo>
                    <a:pt x="846455" y="1227836"/>
                  </a:moveTo>
                  <a:cubicBezTo>
                    <a:pt x="831215" y="1212596"/>
                    <a:pt x="831215" y="1189736"/>
                    <a:pt x="838835" y="1174369"/>
                  </a:cubicBezTo>
                  <a:cubicBezTo>
                    <a:pt x="854075" y="1159129"/>
                    <a:pt x="876935" y="1159129"/>
                    <a:pt x="892175" y="1174369"/>
                  </a:cubicBezTo>
                  <a:cubicBezTo>
                    <a:pt x="907415" y="1181989"/>
                    <a:pt x="915035" y="1204849"/>
                    <a:pt x="899795" y="1227836"/>
                  </a:cubicBezTo>
                  <a:cubicBezTo>
                    <a:pt x="892175" y="1235456"/>
                    <a:pt x="884555" y="1235456"/>
                    <a:pt x="869315" y="1235456"/>
                  </a:cubicBezTo>
                  <a:cubicBezTo>
                    <a:pt x="861695" y="1235456"/>
                    <a:pt x="854075" y="1235456"/>
                    <a:pt x="846455" y="1227836"/>
                  </a:cubicBezTo>
                  <a:close/>
                  <a:moveTo>
                    <a:pt x="5803265" y="1082802"/>
                  </a:moveTo>
                  <a:cubicBezTo>
                    <a:pt x="5788025" y="1067562"/>
                    <a:pt x="5788025" y="1037082"/>
                    <a:pt x="5803265" y="1029335"/>
                  </a:cubicBezTo>
                  <a:cubicBezTo>
                    <a:pt x="5818505" y="1014095"/>
                    <a:pt x="5841365" y="1014095"/>
                    <a:pt x="5856605" y="1029335"/>
                  </a:cubicBezTo>
                  <a:cubicBezTo>
                    <a:pt x="5871845" y="1044575"/>
                    <a:pt x="5871845" y="1067435"/>
                    <a:pt x="5856605" y="1082802"/>
                  </a:cubicBezTo>
                  <a:cubicBezTo>
                    <a:pt x="5848985" y="1090422"/>
                    <a:pt x="5833745" y="1090422"/>
                    <a:pt x="5826125" y="1090422"/>
                  </a:cubicBezTo>
                  <a:cubicBezTo>
                    <a:pt x="5818505" y="1090422"/>
                    <a:pt x="5810885" y="1090422"/>
                    <a:pt x="5803265" y="1082802"/>
                  </a:cubicBezTo>
                  <a:close/>
                  <a:moveTo>
                    <a:pt x="991362" y="1067562"/>
                  </a:moveTo>
                  <a:cubicBezTo>
                    <a:pt x="976122" y="1052322"/>
                    <a:pt x="976122" y="1029462"/>
                    <a:pt x="991362" y="1014095"/>
                  </a:cubicBezTo>
                  <a:cubicBezTo>
                    <a:pt x="1006602" y="998855"/>
                    <a:pt x="1029462" y="998855"/>
                    <a:pt x="1044702" y="1014095"/>
                  </a:cubicBezTo>
                  <a:cubicBezTo>
                    <a:pt x="1059942" y="1029335"/>
                    <a:pt x="1059942" y="1052195"/>
                    <a:pt x="1044702" y="1067562"/>
                  </a:cubicBezTo>
                  <a:cubicBezTo>
                    <a:pt x="1037082" y="1075182"/>
                    <a:pt x="1029462" y="1082802"/>
                    <a:pt x="1014222" y="1082802"/>
                  </a:cubicBezTo>
                  <a:cubicBezTo>
                    <a:pt x="1006602" y="1082802"/>
                    <a:pt x="998982" y="1075182"/>
                    <a:pt x="991362" y="1067562"/>
                  </a:cubicBezTo>
                  <a:close/>
                  <a:moveTo>
                    <a:pt x="5643118" y="930275"/>
                  </a:moveTo>
                  <a:cubicBezTo>
                    <a:pt x="5627878" y="922655"/>
                    <a:pt x="5627878" y="892175"/>
                    <a:pt x="5643118" y="876808"/>
                  </a:cubicBezTo>
                  <a:cubicBezTo>
                    <a:pt x="5658358" y="861568"/>
                    <a:pt x="5681218" y="861568"/>
                    <a:pt x="5696458" y="876808"/>
                  </a:cubicBezTo>
                  <a:cubicBezTo>
                    <a:pt x="5711698" y="892048"/>
                    <a:pt x="5711698" y="914908"/>
                    <a:pt x="5704078" y="930275"/>
                  </a:cubicBezTo>
                  <a:cubicBezTo>
                    <a:pt x="5696458" y="937895"/>
                    <a:pt x="5681218" y="945515"/>
                    <a:pt x="5673598" y="945515"/>
                  </a:cubicBezTo>
                  <a:cubicBezTo>
                    <a:pt x="5665978" y="945515"/>
                    <a:pt x="5650738" y="937895"/>
                    <a:pt x="5643118" y="930275"/>
                  </a:cubicBezTo>
                  <a:close/>
                  <a:moveTo>
                    <a:pt x="1143889" y="922655"/>
                  </a:moveTo>
                  <a:cubicBezTo>
                    <a:pt x="1128649" y="907415"/>
                    <a:pt x="1128649" y="876935"/>
                    <a:pt x="1143889" y="869188"/>
                  </a:cubicBezTo>
                  <a:cubicBezTo>
                    <a:pt x="1159129" y="853948"/>
                    <a:pt x="1189609" y="853948"/>
                    <a:pt x="1197229" y="869188"/>
                  </a:cubicBezTo>
                  <a:cubicBezTo>
                    <a:pt x="1212469" y="884428"/>
                    <a:pt x="1212469" y="907288"/>
                    <a:pt x="1197229" y="922655"/>
                  </a:cubicBezTo>
                  <a:cubicBezTo>
                    <a:pt x="1189609" y="930275"/>
                    <a:pt x="1181989" y="930275"/>
                    <a:pt x="1174369" y="930275"/>
                  </a:cubicBezTo>
                  <a:cubicBezTo>
                    <a:pt x="1159129" y="930275"/>
                    <a:pt x="1151509" y="930275"/>
                    <a:pt x="1143889" y="922655"/>
                  </a:cubicBezTo>
                  <a:close/>
                  <a:moveTo>
                    <a:pt x="5482971" y="792861"/>
                  </a:moveTo>
                  <a:cubicBezTo>
                    <a:pt x="5467731" y="785241"/>
                    <a:pt x="5467731" y="762381"/>
                    <a:pt x="5475351" y="739394"/>
                  </a:cubicBezTo>
                  <a:cubicBezTo>
                    <a:pt x="5490591" y="724154"/>
                    <a:pt x="5513451" y="724154"/>
                    <a:pt x="5528691" y="739394"/>
                  </a:cubicBezTo>
                  <a:cubicBezTo>
                    <a:pt x="5551551" y="747014"/>
                    <a:pt x="5551551" y="769874"/>
                    <a:pt x="5536311" y="792861"/>
                  </a:cubicBezTo>
                  <a:cubicBezTo>
                    <a:pt x="5528691" y="800481"/>
                    <a:pt x="5521071" y="808101"/>
                    <a:pt x="5505831" y="808101"/>
                  </a:cubicBezTo>
                  <a:cubicBezTo>
                    <a:pt x="5498211" y="808101"/>
                    <a:pt x="5490591" y="800481"/>
                    <a:pt x="5482971" y="792861"/>
                  </a:cubicBezTo>
                  <a:close/>
                  <a:moveTo>
                    <a:pt x="1304036" y="777621"/>
                  </a:moveTo>
                  <a:cubicBezTo>
                    <a:pt x="1296416" y="762381"/>
                    <a:pt x="1296416" y="739521"/>
                    <a:pt x="1311656" y="724154"/>
                  </a:cubicBezTo>
                  <a:cubicBezTo>
                    <a:pt x="1326896" y="716534"/>
                    <a:pt x="1349756" y="716534"/>
                    <a:pt x="1364996" y="731774"/>
                  </a:cubicBezTo>
                  <a:cubicBezTo>
                    <a:pt x="1380236" y="747014"/>
                    <a:pt x="1372616" y="777494"/>
                    <a:pt x="1357376" y="785241"/>
                  </a:cubicBezTo>
                  <a:cubicBezTo>
                    <a:pt x="1349756" y="792861"/>
                    <a:pt x="1342136" y="792861"/>
                    <a:pt x="1334516" y="792861"/>
                  </a:cubicBezTo>
                  <a:cubicBezTo>
                    <a:pt x="1326896" y="792861"/>
                    <a:pt x="1311656" y="792861"/>
                    <a:pt x="1304036" y="777621"/>
                  </a:cubicBezTo>
                  <a:close/>
                  <a:moveTo>
                    <a:pt x="5315204" y="670814"/>
                  </a:moveTo>
                  <a:cubicBezTo>
                    <a:pt x="5299964" y="655574"/>
                    <a:pt x="5292344" y="632714"/>
                    <a:pt x="5307584" y="617347"/>
                  </a:cubicBezTo>
                  <a:cubicBezTo>
                    <a:pt x="5315204" y="602107"/>
                    <a:pt x="5338064" y="594487"/>
                    <a:pt x="5360924" y="609727"/>
                  </a:cubicBezTo>
                  <a:cubicBezTo>
                    <a:pt x="5376164" y="617347"/>
                    <a:pt x="5376164" y="640207"/>
                    <a:pt x="5368544" y="663194"/>
                  </a:cubicBezTo>
                  <a:cubicBezTo>
                    <a:pt x="5360924" y="670814"/>
                    <a:pt x="5345684" y="678434"/>
                    <a:pt x="5338064" y="678434"/>
                  </a:cubicBezTo>
                  <a:cubicBezTo>
                    <a:pt x="5330444" y="678434"/>
                    <a:pt x="5322824" y="678434"/>
                    <a:pt x="5315204" y="670814"/>
                  </a:cubicBezTo>
                  <a:close/>
                  <a:moveTo>
                    <a:pt x="1479423" y="655574"/>
                  </a:moveTo>
                  <a:cubicBezTo>
                    <a:pt x="1464183" y="632714"/>
                    <a:pt x="1471803" y="609854"/>
                    <a:pt x="1487043" y="602107"/>
                  </a:cubicBezTo>
                  <a:cubicBezTo>
                    <a:pt x="1502283" y="586867"/>
                    <a:pt x="1525143" y="594487"/>
                    <a:pt x="1540383" y="609727"/>
                  </a:cubicBezTo>
                  <a:cubicBezTo>
                    <a:pt x="1548003" y="624967"/>
                    <a:pt x="1548003" y="647827"/>
                    <a:pt x="1532763" y="663194"/>
                  </a:cubicBezTo>
                  <a:cubicBezTo>
                    <a:pt x="1525143" y="663194"/>
                    <a:pt x="1517523" y="670814"/>
                    <a:pt x="1509903" y="670814"/>
                  </a:cubicBezTo>
                  <a:cubicBezTo>
                    <a:pt x="1494663" y="670814"/>
                    <a:pt x="1487043" y="663194"/>
                    <a:pt x="1479423" y="655574"/>
                  </a:cubicBezTo>
                  <a:close/>
                  <a:moveTo>
                    <a:pt x="5139817" y="556387"/>
                  </a:moveTo>
                  <a:cubicBezTo>
                    <a:pt x="5116957" y="541147"/>
                    <a:pt x="5109337" y="518287"/>
                    <a:pt x="5124577" y="502920"/>
                  </a:cubicBezTo>
                  <a:cubicBezTo>
                    <a:pt x="5132197" y="487680"/>
                    <a:pt x="5155057" y="480060"/>
                    <a:pt x="5177917" y="487680"/>
                  </a:cubicBezTo>
                  <a:cubicBezTo>
                    <a:pt x="5193157" y="502920"/>
                    <a:pt x="5200777" y="525780"/>
                    <a:pt x="5185537" y="541147"/>
                  </a:cubicBezTo>
                  <a:cubicBezTo>
                    <a:pt x="5185537" y="556387"/>
                    <a:pt x="5170297" y="564007"/>
                    <a:pt x="5155057" y="564007"/>
                  </a:cubicBezTo>
                  <a:cubicBezTo>
                    <a:pt x="5147437" y="564007"/>
                    <a:pt x="5139817" y="556387"/>
                    <a:pt x="5139817" y="556387"/>
                  </a:cubicBezTo>
                  <a:close/>
                  <a:moveTo>
                    <a:pt x="1654810" y="533527"/>
                  </a:moveTo>
                  <a:cubicBezTo>
                    <a:pt x="1647190" y="518287"/>
                    <a:pt x="1654810" y="495427"/>
                    <a:pt x="1670050" y="480060"/>
                  </a:cubicBezTo>
                  <a:cubicBezTo>
                    <a:pt x="1685290" y="472440"/>
                    <a:pt x="1708150" y="480060"/>
                    <a:pt x="1723390" y="495300"/>
                  </a:cubicBezTo>
                  <a:cubicBezTo>
                    <a:pt x="1731010" y="510540"/>
                    <a:pt x="1723390" y="533400"/>
                    <a:pt x="1708150" y="548767"/>
                  </a:cubicBezTo>
                  <a:cubicBezTo>
                    <a:pt x="1700530" y="548767"/>
                    <a:pt x="1692910" y="556387"/>
                    <a:pt x="1685290" y="556387"/>
                  </a:cubicBezTo>
                  <a:cubicBezTo>
                    <a:pt x="1677670" y="556387"/>
                    <a:pt x="1662430" y="548767"/>
                    <a:pt x="1654810" y="533527"/>
                  </a:cubicBezTo>
                  <a:close/>
                  <a:moveTo>
                    <a:pt x="4949190" y="449580"/>
                  </a:moveTo>
                  <a:cubicBezTo>
                    <a:pt x="4933950" y="441960"/>
                    <a:pt x="4926330" y="419100"/>
                    <a:pt x="4933950" y="403860"/>
                  </a:cubicBezTo>
                  <a:cubicBezTo>
                    <a:pt x="4949190" y="381000"/>
                    <a:pt x="4972050" y="373380"/>
                    <a:pt x="4987290" y="381000"/>
                  </a:cubicBezTo>
                  <a:cubicBezTo>
                    <a:pt x="5002530" y="396240"/>
                    <a:pt x="5010150" y="419100"/>
                    <a:pt x="5002530" y="434467"/>
                  </a:cubicBezTo>
                  <a:cubicBezTo>
                    <a:pt x="4994910" y="449707"/>
                    <a:pt x="4979670" y="457327"/>
                    <a:pt x="4972050" y="457327"/>
                  </a:cubicBezTo>
                  <a:cubicBezTo>
                    <a:pt x="4964430" y="457327"/>
                    <a:pt x="4956810" y="457327"/>
                    <a:pt x="4949190" y="449707"/>
                  </a:cubicBezTo>
                  <a:close/>
                  <a:moveTo>
                    <a:pt x="1845437" y="426847"/>
                  </a:moveTo>
                  <a:cubicBezTo>
                    <a:pt x="1830197" y="411607"/>
                    <a:pt x="1837817" y="388747"/>
                    <a:pt x="1860677" y="381127"/>
                  </a:cubicBezTo>
                  <a:cubicBezTo>
                    <a:pt x="1875917" y="365887"/>
                    <a:pt x="1898777" y="373507"/>
                    <a:pt x="1906397" y="396367"/>
                  </a:cubicBezTo>
                  <a:cubicBezTo>
                    <a:pt x="1921637" y="411607"/>
                    <a:pt x="1914017" y="434467"/>
                    <a:pt x="1891157" y="442087"/>
                  </a:cubicBezTo>
                  <a:cubicBezTo>
                    <a:pt x="1891157" y="449707"/>
                    <a:pt x="1883537" y="449707"/>
                    <a:pt x="1875917" y="449707"/>
                  </a:cubicBezTo>
                  <a:cubicBezTo>
                    <a:pt x="1860677" y="449707"/>
                    <a:pt x="1845437" y="442087"/>
                    <a:pt x="1845437" y="426847"/>
                  </a:cubicBezTo>
                  <a:close/>
                  <a:moveTo>
                    <a:pt x="4758563" y="358140"/>
                  </a:moveTo>
                  <a:cubicBezTo>
                    <a:pt x="4743323" y="350520"/>
                    <a:pt x="4735703" y="327660"/>
                    <a:pt x="4743323" y="312420"/>
                  </a:cubicBezTo>
                  <a:cubicBezTo>
                    <a:pt x="4750943" y="289560"/>
                    <a:pt x="4773803" y="281940"/>
                    <a:pt x="4789043" y="289560"/>
                  </a:cubicBezTo>
                  <a:cubicBezTo>
                    <a:pt x="4811903" y="297180"/>
                    <a:pt x="4819523" y="320040"/>
                    <a:pt x="4811903" y="343027"/>
                  </a:cubicBezTo>
                  <a:cubicBezTo>
                    <a:pt x="4804283" y="358267"/>
                    <a:pt x="4789043" y="365887"/>
                    <a:pt x="4773803" y="365887"/>
                  </a:cubicBezTo>
                  <a:cubicBezTo>
                    <a:pt x="4773803" y="365887"/>
                    <a:pt x="4766183" y="365887"/>
                    <a:pt x="4758563" y="358267"/>
                  </a:cubicBezTo>
                  <a:close/>
                  <a:moveTo>
                    <a:pt x="2036064" y="335407"/>
                  </a:moveTo>
                  <a:cubicBezTo>
                    <a:pt x="2028444" y="312547"/>
                    <a:pt x="2036064" y="289687"/>
                    <a:pt x="2051304" y="281940"/>
                  </a:cubicBezTo>
                  <a:cubicBezTo>
                    <a:pt x="2074164" y="274320"/>
                    <a:pt x="2097024" y="281940"/>
                    <a:pt x="2104644" y="304800"/>
                  </a:cubicBezTo>
                  <a:cubicBezTo>
                    <a:pt x="2112264" y="320040"/>
                    <a:pt x="2104644" y="342900"/>
                    <a:pt x="2081784" y="358267"/>
                  </a:cubicBezTo>
                  <a:cubicBezTo>
                    <a:pt x="2081784" y="358267"/>
                    <a:pt x="2074164" y="358267"/>
                    <a:pt x="2066544" y="358267"/>
                  </a:cubicBezTo>
                  <a:cubicBezTo>
                    <a:pt x="2051304" y="358267"/>
                    <a:pt x="2043684" y="350647"/>
                    <a:pt x="2036064" y="335407"/>
                  </a:cubicBezTo>
                  <a:close/>
                  <a:moveTo>
                    <a:pt x="4567809" y="281940"/>
                  </a:moveTo>
                  <a:cubicBezTo>
                    <a:pt x="4544949" y="274320"/>
                    <a:pt x="4537329" y="251460"/>
                    <a:pt x="4544949" y="228473"/>
                  </a:cubicBezTo>
                  <a:cubicBezTo>
                    <a:pt x="4552569" y="213233"/>
                    <a:pt x="4567809" y="205613"/>
                    <a:pt x="4590669" y="213233"/>
                  </a:cubicBezTo>
                  <a:cubicBezTo>
                    <a:pt x="4613529" y="213233"/>
                    <a:pt x="4621149" y="236093"/>
                    <a:pt x="4613529" y="258953"/>
                  </a:cubicBezTo>
                  <a:cubicBezTo>
                    <a:pt x="4605909" y="274193"/>
                    <a:pt x="4590669" y="281813"/>
                    <a:pt x="4575429" y="281813"/>
                  </a:cubicBezTo>
                  <a:cubicBezTo>
                    <a:pt x="4575429" y="281813"/>
                    <a:pt x="4567809" y="281813"/>
                    <a:pt x="4567809" y="281813"/>
                  </a:cubicBezTo>
                  <a:close/>
                  <a:moveTo>
                    <a:pt x="2234311" y="251333"/>
                  </a:moveTo>
                  <a:cubicBezTo>
                    <a:pt x="2226691" y="236093"/>
                    <a:pt x="2234311" y="213233"/>
                    <a:pt x="2257171" y="205613"/>
                  </a:cubicBezTo>
                  <a:cubicBezTo>
                    <a:pt x="2272411" y="197993"/>
                    <a:pt x="2295271" y="205613"/>
                    <a:pt x="2302891" y="228473"/>
                  </a:cubicBezTo>
                  <a:cubicBezTo>
                    <a:pt x="2310511" y="243713"/>
                    <a:pt x="2302891" y="266573"/>
                    <a:pt x="2280031" y="274193"/>
                  </a:cubicBezTo>
                  <a:cubicBezTo>
                    <a:pt x="2280031" y="274193"/>
                    <a:pt x="2272411" y="281813"/>
                    <a:pt x="2272411" y="281813"/>
                  </a:cubicBezTo>
                  <a:cubicBezTo>
                    <a:pt x="2249551" y="281813"/>
                    <a:pt x="2241931" y="266573"/>
                    <a:pt x="2234311" y="251333"/>
                  </a:cubicBezTo>
                  <a:close/>
                  <a:moveTo>
                    <a:pt x="4361942" y="213233"/>
                  </a:moveTo>
                  <a:cubicBezTo>
                    <a:pt x="4346702" y="205613"/>
                    <a:pt x="4331462" y="190373"/>
                    <a:pt x="4339082" y="167513"/>
                  </a:cubicBezTo>
                  <a:cubicBezTo>
                    <a:pt x="4346702" y="144653"/>
                    <a:pt x="4361942" y="137033"/>
                    <a:pt x="4384802" y="144653"/>
                  </a:cubicBezTo>
                  <a:cubicBezTo>
                    <a:pt x="4407662" y="144653"/>
                    <a:pt x="4415282" y="167513"/>
                    <a:pt x="4407662" y="190373"/>
                  </a:cubicBezTo>
                  <a:cubicBezTo>
                    <a:pt x="4407662" y="205613"/>
                    <a:pt x="4392422" y="213233"/>
                    <a:pt x="4377182" y="213233"/>
                  </a:cubicBezTo>
                  <a:cubicBezTo>
                    <a:pt x="4369562" y="213233"/>
                    <a:pt x="4369562" y="213233"/>
                    <a:pt x="4361942" y="213233"/>
                  </a:cubicBezTo>
                  <a:close/>
                  <a:moveTo>
                    <a:pt x="2432558" y="182753"/>
                  </a:moveTo>
                  <a:cubicBezTo>
                    <a:pt x="2432558" y="167513"/>
                    <a:pt x="2440178" y="144653"/>
                    <a:pt x="2463038" y="137033"/>
                  </a:cubicBezTo>
                  <a:cubicBezTo>
                    <a:pt x="2478278" y="129413"/>
                    <a:pt x="2501138" y="144653"/>
                    <a:pt x="2508758" y="159893"/>
                  </a:cubicBezTo>
                  <a:cubicBezTo>
                    <a:pt x="2516378" y="182753"/>
                    <a:pt x="2501138" y="205613"/>
                    <a:pt x="2485898" y="213360"/>
                  </a:cubicBezTo>
                  <a:cubicBezTo>
                    <a:pt x="2478278" y="213360"/>
                    <a:pt x="2478278" y="213360"/>
                    <a:pt x="2470658" y="213360"/>
                  </a:cubicBezTo>
                  <a:cubicBezTo>
                    <a:pt x="2455418" y="213360"/>
                    <a:pt x="2440178" y="198120"/>
                    <a:pt x="2432558" y="182880"/>
                  </a:cubicBezTo>
                  <a:close/>
                  <a:moveTo>
                    <a:pt x="4155948" y="160020"/>
                  </a:moveTo>
                  <a:cubicBezTo>
                    <a:pt x="4140708" y="160020"/>
                    <a:pt x="4125468" y="137160"/>
                    <a:pt x="4133088" y="114300"/>
                  </a:cubicBezTo>
                  <a:cubicBezTo>
                    <a:pt x="4133088" y="91440"/>
                    <a:pt x="4155948" y="83820"/>
                    <a:pt x="4178808" y="83820"/>
                  </a:cubicBezTo>
                  <a:cubicBezTo>
                    <a:pt x="4194048" y="91440"/>
                    <a:pt x="4209288" y="114300"/>
                    <a:pt x="4201668" y="129540"/>
                  </a:cubicBezTo>
                  <a:cubicBezTo>
                    <a:pt x="4201668" y="152400"/>
                    <a:pt x="4186428" y="160020"/>
                    <a:pt x="4163568" y="160020"/>
                  </a:cubicBezTo>
                  <a:cubicBezTo>
                    <a:pt x="4163568" y="160020"/>
                    <a:pt x="4163568" y="160020"/>
                    <a:pt x="4155948" y="160020"/>
                  </a:cubicBezTo>
                  <a:close/>
                  <a:moveTo>
                    <a:pt x="2646045" y="129540"/>
                  </a:moveTo>
                  <a:cubicBezTo>
                    <a:pt x="2638425" y="106680"/>
                    <a:pt x="2653665" y="91440"/>
                    <a:pt x="2668905" y="83820"/>
                  </a:cubicBezTo>
                  <a:cubicBezTo>
                    <a:pt x="2691765" y="76200"/>
                    <a:pt x="2714625" y="91440"/>
                    <a:pt x="2714625" y="114300"/>
                  </a:cubicBezTo>
                  <a:cubicBezTo>
                    <a:pt x="2722245" y="129540"/>
                    <a:pt x="2707005" y="152400"/>
                    <a:pt x="2684145" y="160020"/>
                  </a:cubicBezTo>
                  <a:cubicBezTo>
                    <a:pt x="2684145" y="160020"/>
                    <a:pt x="2684145" y="160020"/>
                    <a:pt x="2676525" y="160020"/>
                  </a:cubicBezTo>
                  <a:cubicBezTo>
                    <a:pt x="2661285" y="160020"/>
                    <a:pt x="2646045" y="144780"/>
                    <a:pt x="2646045" y="129540"/>
                  </a:cubicBezTo>
                  <a:close/>
                  <a:moveTo>
                    <a:pt x="3950081" y="121920"/>
                  </a:moveTo>
                  <a:cubicBezTo>
                    <a:pt x="3927221" y="114300"/>
                    <a:pt x="3919601" y="99060"/>
                    <a:pt x="3919601" y="76200"/>
                  </a:cubicBezTo>
                  <a:cubicBezTo>
                    <a:pt x="3919601" y="53340"/>
                    <a:pt x="3942461" y="45720"/>
                    <a:pt x="3965321" y="45720"/>
                  </a:cubicBezTo>
                  <a:cubicBezTo>
                    <a:pt x="3980561" y="45720"/>
                    <a:pt x="3995801" y="68580"/>
                    <a:pt x="3995801" y="91440"/>
                  </a:cubicBezTo>
                  <a:cubicBezTo>
                    <a:pt x="3988181" y="106680"/>
                    <a:pt x="3972941" y="121920"/>
                    <a:pt x="3957701" y="121920"/>
                  </a:cubicBezTo>
                  <a:cubicBezTo>
                    <a:pt x="3957701" y="121920"/>
                    <a:pt x="3950081" y="121920"/>
                    <a:pt x="3950081" y="121920"/>
                  </a:cubicBezTo>
                  <a:close/>
                  <a:moveTo>
                    <a:pt x="2851912" y="83820"/>
                  </a:moveTo>
                  <a:cubicBezTo>
                    <a:pt x="2851912" y="68580"/>
                    <a:pt x="2867152" y="45720"/>
                    <a:pt x="2882392" y="45720"/>
                  </a:cubicBezTo>
                  <a:cubicBezTo>
                    <a:pt x="2905252" y="38100"/>
                    <a:pt x="2928112" y="53340"/>
                    <a:pt x="2928112" y="76200"/>
                  </a:cubicBezTo>
                  <a:cubicBezTo>
                    <a:pt x="2928112" y="99060"/>
                    <a:pt x="2920492" y="114300"/>
                    <a:pt x="2897632" y="121920"/>
                  </a:cubicBezTo>
                  <a:cubicBezTo>
                    <a:pt x="2897632" y="121920"/>
                    <a:pt x="2890012" y="121920"/>
                    <a:pt x="2890012" y="121920"/>
                  </a:cubicBezTo>
                  <a:cubicBezTo>
                    <a:pt x="2874772" y="121920"/>
                    <a:pt x="2851912" y="106680"/>
                    <a:pt x="2851912" y="83820"/>
                  </a:cubicBezTo>
                  <a:close/>
                  <a:moveTo>
                    <a:pt x="3744087" y="91440"/>
                  </a:moveTo>
                  <a:cubicBezTo>
                    <a:pt x="3721227" y="91440"/>
                    <a:pt x="3705987" y="76200"/>
                    <a:pt x="3705987" y="53340"/>
                  </a:cubicBezTo>
                  <a:cubicBezTo>
                    <a:pt x="3705987" y="30480"/>
                    <a:pt x="3728847" y="15240"/>
                    <a:pt x="3751707" y="15240"/>
                  </a:cubicBezTo>
                  <a:cubicBezTo>
                    <a:pt x="3766947" y="22860"/>
                    <a:pt x="3782187" y="38100"/>
                    <a:pt x="3782187" y="60960"/>
                  </a:cubicBezTo>
                  <a:cubicBezTo>
                    <a:pt x="3782187" y="76200"/>
                    <a:pt x="3766947" y="91440"/>
                    <a:pt x="3744087" y="91440"/>
                  </a:cubicBezTo>
                  <a:close/>
                  <a:moveTo>
                    <a:pt x="3065399" y="60960"/>
                  </a:moveTo>
                  <a:cubicBezTo>
                    <a:pt x="3065399" y="38100"/>
                    <a:pt x="3080639" y="15240"/>
                    <a:pt x="3095879" y="15240"/>
                  </a:cubicBezTo>
                  <a:cubicBezTo>
                    <a:pt x="3118739" y="15240"/>
                    <a:pt x="3141599" y="30480"/>
                    <a:pt x="3141599" y="53340"/>
                  </a:cubicBezTo>
                  <a:cubicBezTo>
                    <a:pt x="3141599" y="68580"/>
                    <a:pt x="3126359" y="91440"/>
                    <a:pt x="3103499" y="91440"/>
                  </a:cubicBezTo>
                  <a:cubicBezTo>
                    <a:pt x="3080639" y="91440"/>
                    <a:pt x="3065399" y="76200"/>
                    <a:pt x="3065399" y="60960"/>
                  </a:cubicBezTo>
                  <a:close/>
                  <a:moveTo>
                    <a:pt x="3530600" y="83820"/>
                  </a:moveTo>
                  <a:cubicBezTo>
                    <a:pt x="3507740" y="76200"/>
                    <a:pt x="3492500" y="60960"/>
                    <a:pt x="3492500" y="38100"/>
                  </a:cubicBezTo>
                  <a:cubicBezTo>
                    <a:pt x="3492500" y="22860"/>
                    <a:pt x="3507740" y="0"/>
                    <a:pt x="3530600" y="7620"/>
                  </a:cubicBezTo>
                  <a:cubicBezTo>
                    <a:pt x="3553460" y="7620"/>
                    <a:pt x="3568700" y="22860"/>
                    <a:pt x="3568700" y="45720"/>
                  </a:cubicBezTo>
                  <a:cubicBezTo>
                    <a:pt x="3568700" y="60960"/>
                    <a:pt x="3553460" y="83820"/>
                    <a:pt x="3530600" y="83820"/>
                  </a:cubicBezTo>
                  <a:close/>
                  <a:moveTo>
                    <a:pt x="3278886" y="45720"/>
                  </a:moveTo>
                  <a:cubicBezTo>
                    <a:pt x="3278886" y="22860"/>
                    <a:pt x="3294126" y="7620"/>
                    <a:pt x="3316986" y="0"/>
                  </a:cubicBezTo>
                  <a:cubicBezTo>
                    <a:pt x="3339846" y="0"/>
                    <a:pt x="3355086" y="22860"/>
                    <a:pt x="3355086" y="38100"/>
                  </a:cubicBezTo>
                  <a:cubicBezTo>
                    <a:pt x="3355086" y="60960"/>
                    <a:pt x="3339846" y="76200"/>
                    <a:pt x="3316986" y="76200"/>
                  </a:cubicBezTo>
                  <a:cubicBezTo>
                    <a:pt x="3294126" y="76200"/>
                    <a:pt x="3278886" y="60960"/>
                    <a:pt x="3278886" y="45720"/>
                  </a:cubicBezTo>
                  <a:close/>
                </a:path>
              </a:pathLst>
            </a:custGeom>
            <a:solidFill>
              <a:srgbClr val="BFBFBF"/>
            </a:solidFill>
          </p:spPr>
          <p:txBody>
            <a:bodyPr/>
            <a:lstStyle/>
            <a:p>
              <a:endParaRPr lang="en-US"/>
            </a:p>
          </p:txBody>
        </p:sp>
      </p:grpSp>
      <p:grpSp>
        <p:nvGrpSpPr>
          <p:cNvPr id="4" name="Group 4"/>
          <p:cNvGrpSpPr/>
          <p:nvPr/>
        </p:nvGrpSpPr>
        <p:grpSpPr>
          <a:xfrm>
            <a:off x="11138538" y="2887447"/>
            <a:ext cx="507082" cy="515722"/>
            <a:chOff x="0" y="0"/>
            <a:chExt cx="549360" cy="558720"/>
          </a:xfrm>
        </p:grpSpPr>
        <p:sp>
          <p:nvSpPr>
            <p:cNvPr id="5" name="Freeform 5"/>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txBody>
            <a:bodyPr/>
            <a:lstStyle/>
            <a:p>
              <a:endParaRPr lang="en-US"/>
            </a:p>
          </p:txBody>
        </p:sp>
        <p:sp>
          <p:nvSpPr>
            <p:cNvPr id="6" name="Freeform 6"/>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99391B"/>
            </a:solidFill>
          </p:spPr>
          <p:txBody>
            <a:bodyPr/>
            <a:lstStyle/>
            <a:p>
              <a:endParaRPr lang="en-US"/>
            </a:p>
          </p:txBody>
        </p:sp>
      </p:grpSp>
      <p:grpSp>
        <p:nvGrpSpPr>
          <p:cNvPr id="7" name="Group 7"/>
          <p:cNvGrpSpPr/>
          <p:nvPr/>
        </p:nvGrpSpPr>
        <p:grpSpPr>
          <a:xfrm>
            <a:off x="11707325" y="5223378"/>
            <a:ext cx="507082" cy="515722"/>
            <a:chOff x="0" y="0"/>
            <a:chExt cx="549360" cy="558720"/>
          </a:xfrm>
        </p:grpSpPr>
        <p:sp>
          <p:nvSpPr>
            <p:cNvPr id="8" name="Freeform 8"/>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txBody>
            <a:bodyPr/>
            <a:lstStyle/>
            <a:p>
              <a:endParaRPr lang="en-US"/>
            </a:p>
          </p:txBody>
        </p:sp>
        <p:sp>
          <p:nvSpPr>
            <p:cNvPr id="9" name="Freeform 9"/>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99391B"/>
            </a:solidFill>
          </p:spPr>
          <p:txBody>
            <a:bodyPr/>
            <a:lstStyle/>
            <a:p>
              <a:endParaRPr lang="en-US"/>
            </a:p>
          </p:txBody>
        </p:sp>
      </p:grpSp>
      <p:grpSp>
        <p:nvGrpSpPr>
          <p:cNvPr id="10" name="Group 10"/>
          <p:cNvGrpSpPr/>
          <p:nvPr/>
        </p:nvGrpSpPr>
        <p:grpSpPr>
          <a:xfrm>
            <a:off x="11848218" y="5372911"/>
            <a:ext cx="219315" cy="216656"/>
            <a:chOff x="0" y="0"/>
            <a:chExt cx="237600" cy="234720"/>
          </a:xfrm>
        </p:grpSpPr>
        <p:sp>
          <p:nvSpPr>
            <p:cNvPr id="11" name="Freeform 11"/>
            <p:cNvSpPr/>
            <p:nvPr/>
          </p:nvSpPr>
          <p:spPr>
            <a:xfrm>
              <a:off x="0" y="0"/>
              <a:ext cx="237490" cy="234696"/>
            </a:xfrm>
            <a:custGeom>
              <a:avLst/>
              <a:gdLst/>
              <a:ahLst/>
              <a:cxnLst/>
              <a:rect l="l" t="t" r="r" b="b"/>
              <a:pathLst>
                <a:path w="237490" h="234696">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99391B"/>
            </a:solidFill>
          </p:spPr>
          <p:txBody>
            <a:bodyPr/>
            <a:lstStyle/>
            <a:p>
              <a:endParaRPr lang="en-US"/>
            </a:p>
          </p:txBody>
        </p:sp>
      </p:grpSp>
      <p:grpSp>
        <p:nvGrpSpPr>
          <p:cNvPr id="12" name="Group 12"/>
          <p:cNvGrpSpPr/>
          <p:nvPr/>
        </p:nvGrpSpPr>
        <p:grpSpPr>
          <a:xfrm>
            <a:off x="5519455" y="4465036"/>
            <a:ext cx="507082" cy="515722"/>
            <a:chOff x="0" y="0"/>
            <a:chExt cx="549360" cy="558720"/>
          </a:xfrm>
        </p:grpSpPr>
        <p:sp>
          <p:nvSpPr>
            <p:cNvPr id="13" name="Freeform 13"/>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txBody>
            <a:bodyPr/>
            <a:lstStyle/>
            <a:p>
              <a:endParaRPr lang="en-US"/>
            </a:p>
          </p:txBody>
        </p:sp>
        <p:sp>
          <p:nvSpPr>
            <p:cNvPr id="14" name="Freeform 14"/>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99391B"/>
            </a:solidFill>
          </p:spPr>
          <p:txBody>
            <a:bodyPr/>
            <a:lstStyle/>
            <a:p>
              <a:endParaRPr lang="en-US"/>
            </a:p>
          </p:txBody>
        </p:sp>
      </p:grpSp>
      <p:grpSp>
        <p:nvGrpSpPr>
          <p:cNvPr id="15" name="Group 15"/>
          <p:cNvGrpSpPr/>
          <p:nvPr/>
        </p:nvGrpSpPr>
        <p:grpSpPr>
          <a:xfrm>
            <a:off x="5665665" y="4614569"/>
            <a:ext cx="219979" cy="216656"/>
            <a:chOff x="0" y="0"/>
            <a:chExt cx="238320" cy="234720"/>
          </a:xfrm>
        </p:grpSpPr>
        <p:sp>
          <p:nvSpPr>
            <p:cNvPr id="16" name="Freeform 16"/>
            <p:cNvSpPr/>
            <p:nvPr/>
          </p:nvSpPr>
          <p:spPr>
            <a:xfrm>
              <a:off x="0" y="0"/>
              <a:ext cx="238252" cy="234696"/>
            </a:xfrm>
            <a:custGeom>
              <a:avLst/>
              <a:gdLst/>
              <a:ahLst/>
              <a:cxnLst/>
              <a:rect l="l" t="t" r="r" b="b"/>
              <a:pathLst>
                <a:path w="238252" h="234696">
                  <a:moveTo>
                    <a:pt x="0" y="117348"/>
                  </a:moveTo>
                  <a:cubicBezTo>
                    <a:pt x="0" y="52578"/>
                    <a:pt x="53340" y="0"/>
                    <a:pt x="119126" y="0"/>
                  </a:cubicBezTo>
                  <a:cubicBezTo>
                    <a:pt x="184912" y="0"/>
                    <a:pt x="238252" y="52578"/>
                    <a:pt x="238252" y="117348"/>
                  </a:cubicBezTo>
                  <a:cubicBezTo>
                    <a:pt x="238252" y="182118"/>
                    <a:pt x="184912" y="234696"/>
                    <a:pt x="119126" y="234696"/>
                  </a:cubicBezTo>
                  <a:cubicBezTo>
                    <a:pt x="53340" y="234696"/>
                    <a:pt x="0" y="182118"/>
                    <a:pt x="0" y="117348"/>
                  </a:cubicBezTo>
                  <a:close/>
                </a:path>
              </a:pathLst>
            </a:custGeom>
            <a:solidFill>
              <a:srgbClr val="99391B"/>
            </a:solidFill>
          </p:spPr>
          <p:txBody>
            <a:bodyPr/>
            <a:lstStyle/>
            <a:p>
              <a:endParaRPr lang="en-US"/>
            </a:p>
          </p:txBody>
        </p:sp>
      </p:grpSp>
      <p:grpSp>
        <p:nvGrpSpPr>
          <p:cNvPr id="17" name="Group 17"/>
          <p:cNvGrpSpPr/>
          <p:nvPr/>
        </p:nvGrpSpPr>
        <p:grpSpPr>
          <a:xfrm>
            <a:off x="6221139" y="2838702"/>
            <a:ext cx="507082" cy="515722"/>
            <a:chOff x="0" y="0"/>
            <a:chExt cx="549360" cy="558720"/>
          </a:xfrm>
        </p:grpSpPr>
        <p:sp>
          <p:nvSpPr>
            <p:cNvPr id="18" name="Freeform 18"/>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txBody>
            <a:bodyPr/>
            <a:lstStyle/>
            <a:p>
              <a:endParaRPr lang="en-US"/>
            </a:p>
          </p:txBody>
        </p:sp>
        <p:sp>
          <p:nvSpPr>
            <p:cNvPr id="19" name="Freeform 19"/>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99391B"/>
            </a:solidFill>
          </p:spPr>
          <p:txBody>
            <a:bodyPr/>
            <a:lstStyle/>
            <a:p>
              <a:endParaRPr lang="en-US"/>
            </a:p>
          </p:txBody>
        </p:sp>
      </p:grpSp>
      <p:grpSp>
        <p:nvGrpSpPr>
          <p:cNvPr id="20" name="Group 20"/>
          <p:cNvGrpSpPr/>
          <p:nvPr/>
        </p:nvGrpSpPr>
        <p:grpSpPr>
          <a:xfrm>
            <a:off x="11282421" y="3036980"/>
            <a:ext cx="219315" cy="216656"/>
            <a:chOff x="0" y="0"/>
            <a:chExt cx="237600" cy="234720"/>
          </a:xfrm>
        </p:grpSpPr>
        <p:sp>
          <p:nvSpPr>
            <p:cNvPr id="21" name="Freeform 21"/>
            <p:cNvSpPr/>
            <p:nvPr/>
          </p:nvSpPr>
          <p:spPr>
            <a:xfrm>
              <a:off x="0" y="0"/>
              <a:ext cx="237490" cy="234696"/>
            </a:xfrm>
            <a:custGeom>
              <a:avLst/>
              <a:gdLst/>
              <a:ahLst/>
              <a:cxnLst/>
              <a:rect l="l" t="t" r="r" b="b"/>
              <a:pathLst>
                <a:path w="237490" h="234696">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99391B"/>
            </a:solidFill>
          </p:spPr>
          <p:txBody>
            <a:bodyPr/>
            <a:lstStyle/>
            <a:p>
              <a:endParaRPr lang="en-US"/>
            </a:p>
          </p:txBody>
        </p:sp>
      </p:grpSp>
      <p:grpSp>
        <p:nvGrpSpPr>
          <p:cNvPr id="22" name="Group 22"/>
          <p:cNvGrpSpPr/>
          <p:nvPr/>
        </p:nvGrpSpPr>
        <p:grpSpPr>
          <a:xfrm>
            <a:off x="6368013" y="2988234"/>
            <a:ext cx="219315" cy="216656"/>
            <a:chOff x="0" y="0"/>
            <a:chExt cx="237600" cy="234720"/>
          </a:xfrm>
        </p:grpSpPr>
        <p:sp>
          <p:nvSpPr>
            <p:cNvPr id="23" name="Freeform 23"/>
            <p:cNvSpPr/>
            <p:nvPr/>
          </p:nvSpPr>
          <p:spPr>
            <a:xfrm>
              <a:off x="0" y="0"/>
              <a:ext cx="237490" cy="234696"/>
            </a:xfrm>
            <a:custGeom>
              <a:avLst/>
              <a:gdLst/>
              <a:ahLst/>
              <a:cxnLst/>
              <a:rect l="l" t="t" r="r" b="b"/>
              <a:pathLst>
                <a:path w="237490" h="234696">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99391B"/>
            </a:solidFill>
          </p:spPr>
          <p:txBody>
            <a:bodyPr/>
            <a:lstStyle/>
            <a:p>
              <a:endParaRPr lang="en-US"/>
            </a:p>
          </p:txBody>
        </p:sp>
      </p:grpSp>
      <p:grpSp>
        <p:nvGrpSpPr>
          <p:cNvPr id="24" name="Group 24"/>
          <p:cNvGrpSpPr/>
          <p:nvPr/>
        </p:nvGrpSpPr>
        <p:grpSpPr>
          <a:xfrm>
            <a:off x="6626432" y="2887447"/>
            <a:ext cx="4512106" cy="4512106"/>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0B60"/>
            </a:solidFill>
            <a:ln w="190500" cap="sq">
              <a:solidFill>
                <a:srgbClr val="140B60"/>
              </a:solidFill>
              <a:prstDash val="solid"/>
              <a:miter/>
            </a:ln>
          </p:spPr>
          <p:txBody>
            <a:bodyPr/>
            <a:lstStyle/>
            <a:p>
              <a:endParaRPr lang="en-US"/>
            </a:p>
          </p:txBody>
        </p:sp>
        <p:sp>
          <p:nvSpPr>
            <p:cNvPr id="26" name="TextBox 2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7" name="TextBox 27"/>
          <p:cNvSpPr txBox="1"/>
          <p:nvPr/>
        </p:nvSpPr>
        <p:spPr>
          <a:xfrm>
            <a:off x="7608129" y="4271010"/>
            <a:ext cx="2454702" cy="1659255"/>
          </a:xfrm>
          <a:prstGeom prst="rect">
            <a:avLst/>
          </a:prstGeom>
        </p:spPr>
        <p:txBody>
          <a:bodyPr lIns="0" tIns="0" rIns="0" bIns="0" rtlCol="0" anchor="t">
            <a:spAutoFit/>
          </a:bodyPr>
          <a:lstStyle/>
          <a:p>
            <a:pPr algn="ctr">
              <a:lnSpc>
                <a:spcPts val="6719"/>
              </a:lnSpc>
            </a:pPr>
            <a:r>
              <a:rPr lang="en-US" sz="4800" spc="240">
                <a:solidFill>
                  <a:srgbClr val="FFFFFF"/>
                </a:solidFill>
                <a:latin typeface="Open Sauce Bold"/>
              </a:rPr>
              <a:t>Core Values</a:t>
            </a:r>
          </a:p>
        </p:txBody>
      </p:sp>
      <p:sp>
        <p:nvSpPr>
          <p:cNvPr id="28" name="TextBox 28"/>
          <p:cNvSpPr txBox="1"/>
          <p:nvPr/>
        </p:nvSpPr>
        <p:spPr>
          <a:xfrm>
            <a:off x="1028700" y="2330982"/>
            <a:ext cx="5317464" cy="1281302"/>
          </a:xfrm>
          <a:prstGeom prst="rect">
            <a:avLst/>
          </a:prstGeom>
        </p:spPr>
        <p:txBody>
          <a:bodyPr lIns="0" tIns="0" rIns="0" bIns="0" rtlCol="0" anchor="t">
            <a:spAutoFit/>
          </a:bodyPr>
          <a:lstStyle/>
          <a:p>
            <a:pPr>
              <a:lnSpc>
                <a:spcPts val="2576"/>
              </a:lnSpc>
            </a:pPr>
            <a:r>
              <a:rPr lang="en-US" sz="1866" spc="182">
                <a:solidFill>
                  <a:srgbClr val="231F20"/>
                </a:solidFill>
                <a:latin typeface="Open Sauce"/>
              </a:rPr>
              <a:t>Curiosity about the past illuminates our present and helps us prepare to navigate tomorrow. </a:t>
            </a:r>
          </a:p>
          <a:p>
            <a:pPr marL="0" lvl="0" indent="0">
              <a:lnSpc>
                <a:spcPts val="2576"/>
              </a:lnSpc>
              <a:spcBef>
                <a:spcPct val="0"/>
              </a:spcBef>
            </a:pPr>
            <a:endParaRPr lang="en-US" sz="1866" spc="182">
              <a:solidFill>
                <a:srgbClr val="231F20"/>
              </a:solidFill>
              <a:latin typeface="Open Sauce"/>
            </a:endParaRPr>
          </a:p>
        </p:txBody>
      </p:sp>
      <p:sp>
        <p:nvSpPr>
          <p:cNvPr id="29" name="TextBox 29"/>
          <p:cNvSpPr txBox="1"/>
          <p:nvPr/>
        </p:nvSpPr>
        <p:spPr>
          <a:xfrm>
            <a:off x="1028700" y="1845570"/>
            <a:ext cx="5597732" cy="460381"/>
          </a:xfrm>
          <a:prstGeom prst="rect">
            <a:avLst/>
          </a:prstGeom>
        </p:spPr>
        <p:txBody>
          <a:bodyPr lIns="0" tIns="0" rIns="0" bIns="0" rtlCol="0" anchor="t">
            <a:spAutoFit/>
          </a:bodyPr>
          <a:lstStyle/>
          <a:p>
            <a:pPr marL="0" lvl="0" indent="0">
              <a:lnSpc>
                <a:spcPts val="3795"/>
              </a:lnSpc>
              <a:spcBef>
                <a:spcPct val="0"/>
              </a:spcBef>
            </a:pPr>
            <a:r>
              <a:rPr lang="en-US" sz="2750" spc="269">
                <a:solidFill>
                  <a:srgbClr val="140B60"/>
                </a:solidFill>
                <a:latin typeface="Open Sauce Bold"/>
              </a:rPr>
              <a:t>We delight in discovery</a:t>
            </a:r>
          </a:p>
        </p:txBody>
      </p:sp>
      <p:sp>
        <p:nvSpPr>
          <p:cNvPr id="30" name="TextBox 30"/>
          <p:cNvSpPr txBox="1"/>
          <p:nvPr/>
        </p:nvSpPr>
        <p:spPr>
          <a:xfrm>
            <a:off x="1050549" y="4436461"/>
            <a:ext cx="4468905" cy="2576702"/>
          </a:xfrm>
          <a:prstGeom prst="rect">
            <a:avLst/>
          </a:prstGeom>
        </p:spPr>
        <p:txBody>
          <a:bodyPr lIns="0" tIns="0" rIns="0" bIns="0" rtlCol="0" anchor="t">
            <a:spAutoFit/>
          </a:bodyPr>
          <a:lstStyle/>
          <a:p>
            <a:pPr>
              <a:lnSpc>
                <a:spcPts val="2576"/>
              </a:lnSpc>
            </a:pPr>
            <a:r>
              <a:rPr lang="en-US" sz="1866" spc="182">
                <a:solidFill>
                  <a:srgbClr val="231F20"/>
                </a:solidFill>
                <a:latin typeface="Open Sauce"/>
              </a:rPr>
              <a:t>We seek to provide hospitable spaces for all to gather, engage, learn, and build community. We embrace a diversity of perspectives in our storytelling and within our organization. </a:t>
            </a:r>
          </a:p>
          <a:p>
            <a:pPr marL="0" lvl="0" indent="0">
              <a:lnSpc>
                <a:spcPts val="2576"/>
              </a:lnSpc>
              <a:spcBef>
                <a:spcPct val="0"/>
              </a:spcBef>
            </a:pPr>
            <a:endParaRPr lang="en-US" sz="1866" spc="182">
              <a:solidFill>
                <a:srgbClr val="231F20"/>
              </a:solidFill>
              <a:latin typeface="Open Sauce"/>
            </a:endParaRPr>
          </a:p>
        </p:txBody>
      </p:sp>
      <p:sp>
        <p:nvSpPr>
          <p:cNvPr id="31" name="TextBox 31"/>
          <p:cNvSpPr txBox="1"/>
          <p:nvPr/>
        </p:nvSpPr>
        <p:spPr>
          <a:xfrm>
            <a:off x="1050549" y="3951049"/>
            <a:ext cx="4111648" cy="460381"/>
          </a:xfrm>
          <a:prstGeom prst="rect">
            <a:avLst/>
          </a:prstGeom>
        </p:spPr>
        <p:txBody>
          <a:bodyPr lIns="0" tIns="0" rIns="0" bIns="0" rtlCol="0" anchor="t">
            <a:spAutoFit/>
          </a:bodyPr>
          <a:lstStyle/>
          <a:p>
            <a:pPr marL="0" lvl="0" indent="0">
              <a:lnSpc>
                <a:spcPts val="3795"/>
              </a:lnSpc>
              <a:spcBef>
                <a:spcPct val="0"/>
              </a:spcBef>
            </a:pPr>
            <a:r>
              <a:rPr lang="en-US" sz="2750" spc="269">
                <a:solidFill>
                  <a:srgbClr val="140B60"/>
                </a:solidFill>
                <a:latin typeface="Open Sauce Bold"/>
              </a:rPr>
              <a:t>We welcome you</a:t>
            </a:r>
          </a:p>
        </p:txBody>
      </p:sp>
      <p:grpSp>
        <p:nvGrpSpPr>
          <p:cNvPr id="32" name="Group 32"/>
          <p:cNvGrpSpPr/>
          <p:nvPr/>
        </p:nvGrpSpPr>
        <p:grpSpPr>
          <a:xfrm>
            <a:off x="6587328" y="7239172"/>
            <a:ext cx="507082" cy="515722"/>
            <a:chOff x="0" y="0"/>
            <a:chExt cx="549360" cy="558720"/>
          </a:xfrm>
        </p:grpSpPr>
        <p:sp>
          <p:nvSpPr>
            <p:cNvPr id="33" name="Freeform 33"/>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txBody>
            <a:bodyPr/>
            <a:lstStyle/>
            <a:p>
              <a:endParaRPr lang="en-US"/>
            </a:p>
          </p:txBody>
        </p:sp>
        <p:sp>
          <p:nvSpPr>
            <p:cNvPr id="34" name="Freeform 34"/>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99391B"/>
            </a:solidFill>
          </p:spPr>
          <p:txBody>
            <a:bodyPr/>
            <a:lstStyle/>
            <a:p>
              <a:endParaRPr lang="en-US"/>
            </a:p>
          </p:txBody>
        </p:sp>
      </p:grpSp>
      <p:grpSp>
        <p:nvGrpSpPr>
          <p:cNvPr id="35" name="Group 35"/>
          <p:cNvGrpSpPr/>
          <p:nvPr/>
        </p:nvGrpSpPr>
        <p:grpSpPr>
          <a:xfrm>
            <a:off x="6734202" y="7388705"/>
            <a:ext cx="219315" cy="216656"/>
            <a:chOff x="0" y="0"/>
            <a:chExt cx="237600" cy="234720"/>
          </a:xfrm>
        </p:grpSpPr>
        <p:sp>
          <p:nvSpPr>
            <p:cNvPr id="36" name="Freeform 36"/>
            <p:cNvSpPr/>
            <p:nvPr/>
          </p:nvSpPr>
          <p:spPr>
            <a:xfrm>
              <a:off x="0" y="0"/>
              <a:ext cx="237490" cy="234696"/>
            </a:xfrm>
            <a:custGeom>
              <a:avLst/>
              <a:gdLst/>
              <a:ahLst/>
              <a:cxnLst/>
              <a:rect l="l" t="t" r="r" b="b"/>
              <a:pathLst>
                <a:path w="237490" h="234696">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99391B"/>
            </a:solidFill>
          </p:spPr>
          <p:txBody>
            <a:bodyPr/>
            <a:lstStyle/>
            <a:p>
              <a:endParaRPr lang="en-US"/>
            </a:p>
          </p:txBody>
        </p:sp>
      </p:grpSp>
      <p:sp>
        <p:nvSpPr>
          <p:cNvPr id="37" name="AutoShape 37"/>
          <p:cNvSpPr/>
          <p:nvPr/>
        </p:nvSpPr>
        <p:spPr>
          <a:xfrm>
            <a:off x="0" y="1009650"/>
            <a:ext cx="14881729" cy="0"/>
          </a:xfrm>
          <a:prstGeom prst="line">
            <a:avLst/>
          </a:prstGeom>
          <a:ln w="38100" cap="flat">
            <a:solidFill>
              <a:srgbClr val="99391B"/>
            </a:solidFill>
            <a:prstDash val="solid"/>
            <a:headEnd type="none" w="sm" len="sm"/>
            <a:tailEnd type="none" w="sm" len="sm"/>
          </a:ln>
        </p:spPr>
        <p:txBody>
          <a:bodyPr/>
          <a:lstStyle/>
          <a:p>
            <a:endParaRPr lang="en-US"/>
          </a:p>
        </p:txBody>
      </p:sp>
      <p:sp>
        <p:nvSpPr>
          <p:cNvPr id="38" name="TextBox 38"/>
          <p:cNvSpPr txBox="1"/>
          <p:nvPr/>
        </p:nvSpPr>
        <p:spPr>
          <a:xfrm>
            <a:off x="1776946" y="7837340"/>
            <a:ext cx="5317464" cy="957452"/>
          </a:xfrm>
          <a:prstGeom prst="rect">
            <a:avLst/>
          </a:prstGeom>
        </p:spPr>
        <p:txBody>
          <a:bodyPr lIns="0" tIns="0" rIns="0" bIns="0" rtlCol="0" anchor="t">
            <a:spAutoFit/>
          </a:bodyPr>
          <a:lstStyle/>
          <a:p>
            <a:pPr>
              <a:lnSpc>
                <a:spcPts val="2576"/>
              </a:lnSpc>
            </a:pPr>
            <a:r>
              <a:rPr lang="en-US" sz="1866" spc="182">
                <a:solidFill>
                  <a:srgbClr val="231F20"/>
                </a:solidFill>
                <a:latin typeface="Open Sauce"/>
              </a:rPr>
              <a:t>We promote preservation of places, artifacts, stories and memories. </a:t>
            </a:r>
          </a:p>
          <a:p>
            <a:pPr marL="0" lvl="0" indent="0">
              <a:lnSpc>
                <a:spcPts val="2576"/>
              </a:lnSpc>
              <a:spcBef>
                <a:spcPct val="0"/>
              </a:spcBef>
            </a:pPr>
            <a:endParaRPr lang="en-US" sz="1866" spc="182">
              <a:solidFill>
                <a:srgbClr val="231F20"/>
              </a:solidFill>
              <a:latin typeface="Open Sauce"/>
            </a:endParaRPr>
          </a:p>
        </p:txBody>
      </p:sp>
      <p:sp>
        <p:nvSpPr>
          <p:cNvPr id="39" name="TextBox 39"/>
          <p:cNvSpPr txBox="1"/>
          <p:nvPr/>
        </p:nvSpPr>
        <p:spPr>
          <a:xfrm>
            <a:off x="1776946" y="7351928"/>
            <a:ext cx="4111648" cy="460381"/>
          </a:xfrm>
          <a:prstGeom prst="rect">
            <a:avLst/>
          </a:prstGeom>
        </p:spPr>
        <p:txBody>
          <a:bodyPr lIns="0" tIns="0" rIns="0" bIns="0" rtlCol="0" anchor="t">
            <a:spAutoFit/>
          </a:bodyPr>
          <a:lstStyle/>
          <a:p>
            <a:pPr marL="0" lvl="0" indent="0">
              <a:lnSpc>
                <a:spcPts val="3795"/>
              </a:lnSpc>
              <a:spcBef>
                <a:spcPct val="0"/>
              </a:spcBef>
            </a:pPr>
            <a:r>
              <a:rPr lang="en-US" sz="2750" spc="269">
                <a:solidFill>
                  <a:srgbClr val="140B60"/>
                </a:solidFill>
                <a:latin typeface="Open Sauce Bold"/>
              </a:rPr>
              <a:t>We are stewards</a:t>
            </a:r>
          </a:p>
        </p:txBody>
      </p:sp>
      <p:sp>
        <p:nvSpPr>
          <p:cNvPr id="40" name="TextBox 40"/>
          <p:cNvSpPr txBox="1"/>
          <p:nvPr/>
        </p:nvSpPr>
        <p:spPr>
          <a:xfrm>
            <a:off x="11960866" y="2797344"/>
            <a:ext cx="5317464" cy="1281302"/>
          </a:xfrm>
          <a:prstGeom prst="rect">
            <a:avLst/>
          </a:prstGeom>
        </p:spPr>
        <p:txBody>
          <a:bodyPr lIns="0" tIns="0" rIns="0" bIns="0" rtlCol="0" anchor="t">
            <a:spAutoFit/>
          </a:bodyPr>
          <a:lstStyle/>
          <a:p>
            <a:pPr>
              <a:lnSpc>
                <a:spcPts val="2576"/>
              </a:lnSpc>
            </a:pPr>
            <a:r>
              <a:rPr lang="en-US" sz="1866" spc="182">
                <a:solidFill>
                  <a:srgbClr val="231F20"/>
                </a:solidFill>
                <a:latin typeface="Open Sauce"/>
              </a:rPr>
              <a:t>We are committed to our communities and tackle the work of interpreting our unfolding history with energy.   </a:t>
            </a:r>
          </a:p>
          <a:p>
            <a:pPr marL="0" lvl="0" indent="0">
              <a:lnSpc>
                <a:spcPts val="2576"/>
              </a:lnSpc>
              <a:spcBef>
                <a:spcPct val="0"/>
              </a:spcBef>
            </a:pPr>
            <a:endParaRPr lang="en-US" sz="1866" spc="182">
              <a:solidFill>
                <a:srgbClr val="231F20"/>
              </a:solidFill>
              <a:latin typeface="Open Sauce"/>
            </a:endParaRPr>
          </a:p>
        </p:txBody>
      </p:sp>
      <p:sp>
        <p:nvSpPr>
          <p:cNvPr id="41" name="TextBox 41"/>
          <p:cNvSpPr txBox="1"/>
          <p:nvPr/>
        </p:nvSpPr>
        <p:spPr>
          <a:xfrm>
            <a:off x="11960866" y="2311932"/>
            <a:ext cx="4111648" cy="460381"/>
          </a:xfrm>
          <a:prstGeom prst="rect">
            <a:avLst/>
          </a:prstGeom>
        </p:spPr>
        <p:txBody>
          <a:bodyPr lIns="0" tIns="0" rIns="0" bIns="0" rtlCol="0" anchor="t">
            <a:spAutoFit/>
          </a:bodyPr>
          <a:lstStyle/>
          <a:p>
            <a:pPr marL="0" lvl="0" indent="0">
              <a:lnSpc>
                <a:spcPts val="3795"/>
              </a:lnSpc>
              <a:spcBef>
                <a:spcPct val="0"/>
              </a:spcBef>
            </a:pPr>
            <a:r>
              <a:rPr lang="en-US" sz="2750" spc="269">
                <a:solidFill>
                  <a:srgbClr val="140B60"/>
                </a:solidFill>
                <a:latin typeface="Open Sauce Bold"/>
              </a:rPr>
              <a:t>We get things done</a:t>
            </a:r>
          </a:p>
        </p:txBody>
      </p:sp>
      <p:sp>
        <p:nvSpPr>
          <p:cNvPr id="42" name="TextBox 42"/>
          <p:cNvSpPr txBox="1"/>
          <p:nvPr/>
        </p:nvSpPr>
        <p:spPr>
          <a:xfrm>
            <a:off x="12516297" y="5160684"/>
            <a:ext cx="5113356" cy="2576702"/>
          </a:xfrm>
          <a:prstGeom prst="rect">
            <a:avLst/>
          </a:prstGeom>
        </p:spPr>
        <p:txBody>
          <a:bodyPr lIns="0" tIns="0" rIns="0" bIns="0" rtlCol="0" anchor="t">
            <a:spAutoFit/>
          </a:bodyPr>
          <a:lstStyle/>
          <a:p>
            <a:pPr>
              <a:lnSpc>
                <a:spcPts val="2576"/>
              </a:lnSpc>
            </a:pPr>
            <a:r>
              <a:rPr lang="en-US" sz="1866" spc="182">
                <a:solidFill>
                  <a:srgbClr val="231F20"/>
                </a:solidFill>
                <a:latin typeface="Open Sauce"/>
              </a:rPr>
              <a:t>We are enthusiastically committed to the cultural and geographic communities that were and are in Delaware County and embrace the work of interpreting historic people, events and objects as well as preserving our unfolding history </a:t>
            </a:r>
          </a:p>
          <a:p>
            <a:pPr marL="0" lvl="0" indent="0">
              <a:lnSpc>
                <a:spcPts val="2576"/>
              </a:lnSpc>
              <a:spcBef>
                <a:spcPct val="0"/>
              </a:spcBef>
            </a:pPr>
            <a:endParaRPr lang="en-US" sz="1866" spc="182">
              <a:solidFill>
                <a:srgbClr val="231F20"/>
              </a:solidFill>
              <a:latin typeface="Open Sauce"/>
            </a:endParaRPr>
          </a:p>
        </p:txBody>
      </p:sp>
      <p:sp>
        <p:nvSpPr>
          <p:cNvPr id="43" name="TextBox 43"/>
          <p:cNvSpPr txBox="1"/>
          <p:nvPr/>
        </p:nvSpPr>
        <p:spPr>
          <a:xfrm>
            <a:off x="12516297" y="4675272"/>
            <a:ext cx="4111648" cy="460381"/>
          </a:xfrm>
          <a:prstGeom prst="rect">
            <a:avLst/>
          </a:prstGeom>
        </p:spPr>
        <p:txBody>
          <a:bodyPr lIns="0" tIns="0" rIns="0" bIns="0" rtlCol="0" anchor="t">
            <a:spAutoFit/>
          </a:bodyPr>
          <a:lstStyle/>
          <a:p>
            <a:pPr marL="0" lvl="0" indent="0">
              <a:lnSpc>
                <a:spcPts val="3795"/>
              </a:lnSpc>
              <a:spcBef>
                <a:spcPct val="0"/>
              </a:spcBef>
            </a:pPr>
            <a:r>
              <a:rPr lang="en-US" sz="2750" spc="269">
                <a:solidFill>
                  <a:srgbClr val="140B60"/>
                </a:solidFill>
                <a:latin typeface="Open Sauce Bold"/>
              </a:rPr>
              <a:t>We collaborate</a:t>
            </a:r>
          </a:p>
        </p:txBody>
      </p:sp>
      <p:grpSp>
        <p:nvGrpSpPr>
          <p:cNvPr id="44" name="Group 44"/>
          <p:cNvGrpSpPr>
            <a:grpSpLocks noChangeAspect="1"/>
          </p:cNvGrpSpPr>
          <p:nvPr/>
        </p:nvGrpSpPr>
        <p:grpSpPr>
          <a:xfrm>
            <a:off x="16491865" y="415966"/>
            <a:ext cx="1225472" cy="1225467"/>
            <a:chOff x="0" y="0"/>
            <a:chExt cx="6350000" cy="6349975"/>
          </a:xfrm>
        </p:grpSpPr>
        <p:sp>
          <p:nvSpPr>
            <p:cNvPr id="45" name="Freeform 4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46" name="TextBox 46"/>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05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2649815" y="2039072"/>
            <a:ext cx="12988370" cy="6208856"/>
            <a:chOff x="0" y="0"/>
            <a:chExt cx="3420805" cy="1635254"/>
          </a:xfrm>
        </p:grpSpPr>
        <p:sp>
          <p:nvSpPr>
            <p:cNvPr id="4" name="Freeform 4"/>
            <p:cNvSpPr/>
            <p:nvPr/>
          </p:nvSpPr>
          <p:spPr>
            <a:xfrm>
              <a:off x="0" y="0"/>
              <a:ext cx="3420806" cy="1635254"/>
            </a:xfrm>
            <a:custGeom>
              <a:avLst/>
              <a:gdLst/>
              <a:ahLst/>
              <a:cxnLst/>
              <a:rect l="l" t="t" r="r" b="b"/>
              <a:pathLst>
                <a:path w="3420806" h="1635254">
                  <a:moveTo>
                    <a:pt x="0" y="0"/>
                  </a:moveTo>
                  <a:lnTo>
                    <a:pt x="3420806" y="0"/>
                  </a:lnTo>
                  <a:lnTo>
                    <a:pt x="3420806" y="1635254"/>
                  </a:lnTo>
                  <a:lnTo>
                    <a:pt x="0" y="1635254"/>
                  </a:lnTo>
                  <a:close/>
                </a:path>
              </a:pathLst>
            </a:custGeom>
            <a:solidFill>
              <a:srgbClr val="000000">
                <a:alpha val="0"/>
              </a:srgbClr>
            </a:solidFill>
            <a:ln w="76200" cap="sq">
              <a:solidFill>
                <a:srgbClr val="99391B"/>
              </a:solidFill>
              <a:prstDash val="solid"/>
              <a:miter/>
            </a:ln>
          </p:spPr>
          <p:txBody>
            <a:bodyPr/>
            <a:lstStyle/>
            <a:p>
              <a:endParaRPr lang="en-US"/>
            </a:p>
          </p:txBody>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6" name="TextBox 6"/>
          <p:cNvSpPr txBox="1"/>
          <p:nvPr/>
        </p:nvSpPr>
        <p:spPr>
          <a:xfrm>
            <a:off x="2741651" y="3606643"/>
            <a:ext cx="12804698" cy="1974554"/>
          </a:xfrm>
          <a:prstGeom prst="rect">
            <a:avLst/>
          </a:prstGeom>
        </p:spPr>
        <p:txBody>
          <a:bodyPr lIns="0" tIns="0" rIns="0" bIns="0" rtlCol="0" anchor="t">
            <a:spAutoFit/>
          </a:bodyPr>
          <a:lstStyle/>
          <a:p>
            <a:pPr algn="ctr">
              <a:lnSpc>
                <a:spcPts val="14776"/>
              </a:lnSpc>
            </a:pPr>
            <a:r>
              <a:rPr lang="en-US" sz="10707" spc="1049">
                <a:solidFill>
                  <a:srgbClr val="FFFFFF"/>
                </a:solidFill>
                <a:latin typeface="Codec Pro ExtraBold"/>
              </a:rPr>
              <a:t>WHO ARE WE</a:t>
            </a:r>
          </a:p>
        </p:txBody>
      </p:sp>
      <p:sp>
        <p:nvSpPr>
          <p:cNvPr id="7" name="TextBox 7"/>
          <p:cNvSpPr txBox="1"/>
          <p:nvPr/>
        </p:nvSpPr>
        <p:spPr>
          <a:xfrm>
            <a:off x="4995836" y="5292275"/>
            <a:ext cx="8296328" cy="520695"/>
          </a:xfrm>
          <a:prstGeom prst="rect">
            <a:avLst/>
          </a:prstGeom>
        </p:spPr>
        <p:txBody>
          <a:bodyPr lIns="0" tIns="0" rIns="0" bIns="0" rtlCol="0" anchor="t">
            <a:spAutoFit/>
          </a:bodyPr>
          <a:lstStyle/>
          <a:p>
            <a:pPr algn="ctr">
              <a:lnSpc>
                <a:spcPts val="4216"/>
              </a:lnSpc>
            </a:pPr>
            <a:r>
              <a:rPr lang="en-US" sz="3055" spc="299">
                <a:solidFill>
                  <a:srgbClr val="F5FFF5"/>
                </a:solidFill>
                <a:latin typeface="Open Sauce"/>
              </a:rPr>
              <a:t>The who, when, where</a:t>
            </a:r>
          </a:p>
        </p:txBody>
      </p:sp>
      <p:grpSp>
        <p:nvGrpSpPr>
          <p:cNvPr id="8" name="Group 8"/>
          <p:cNvGrpSpPr>
            <a:grpSpLocks noChangeAspect="1"/>
          </p:cNvGrpSpPr>
          <p:nvPr/>
        </p:nvGrpSpPr>
        <p:grpSpPr>
          <a:xfrm>
            <a:off x="16491865" y="415966"/>
            <a:ext cx="1225472" cy="1225467"/>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10" name="TextBox 10"/>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FFFFFF"/>
                </a:solidFill>
                <a:latin typeface="Open Sauce"/>
              </a:rPr>
              <a:t>06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cstate="email">
              <a:extLst>
                <a:ext uri="{28A0092B-C50C-407E-A947-70E740481C1C}">
                  <a14:useLocalDpi xmlns:a14="http://schemas.microsoft.com/office/drawing/2010/main"/>
                </a:ext>
              </a:extLst>
            </a:blip>
            <a:stretch>
              <a:fillRect t="-23412" b="-54365"/>
            </a:stretch>
          </a:blipFill>
        </p:spPr>
        <p:txBody>
          <a:bodyPr/>
          <a:lstStyle/>
          <a:p>
            <a:endParaRPr lang="en-US"/>
          </a:p>
        </p:txBody>
      </p:sp>
      <p:sp>
        <p:nvSpPr>
          <p:cNvPr id="3" name="Freeform 3"/>
          <p:cNvSpPr/>
          <p:nvPr/>
        </p:nvSpPr>
        <p:spPr>
          <a:xfrm rot="-5400000">
            <a:off x="8378931" y="3600711"/>
            <a:ext cx="4856701" cy="3085579"/>
          </a:xfrm>
          <a:custGeom>
            <a:avLst/>
            <a:gdLst/>
            <a:ahLst/>
            <a:cxnLst/>
            <a:rect l="l" t="t" r="r" b="b"/>
            <a:pathLst>
              <a:path w="4856701" h="3085579">
                <a:moveTo>
                  <a:pt x="0" y="0"/>
                </a:moveTo>
                <a:lnTo>
                  <a:pt x="4856701" y="0"/>
                </a:lnTo>
                <a:lnTo>
                  <a:pt x="4856701" y="3085578"/>
                </a:lnTo>
                <a:lnTo>
                  <a:pt x="0" y="308557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a:grpSpLocks noChangeAspect="1"/>
          </p:cNvGrpSpPr>
          <p:nvPr/>
        </p:nvGrpSpPr>
        <p:grpSpPr>
          <a:xfrm>
            <a:off x="9466178" y="2889820"/>
            <a:ext cx="2706695" cy="2696122"/>
            <a:chOff x="0" y="0"/>
            <a:chExt cx="6502400" cy="6477000"/>
          </a:xfrm>
        </p:grpSpPr>
        <p:sp>
          <p:nvSpPr>
            <p:cNvPr id="5" name="Freeform 5"/>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BFB"/>
            </a:solidFill>
          </p:spPr>
          <p:txBody>
            <a:bodyPr/>
            <a:lstStyle/>
            <a:p>
              <a:endParaRPr lang="en-US"/>
            </a:p>
          </p:txBody>
        </p:sp>
      </p:grpSp>
      <p:sp>
        <p:nvSpPr>
          <p:cNvPr id="7" name="Freeform 7"/>
          <p:cNvSpPr/>
          <p:nvPr/>
        </p:nvSpPr>
        <p:spPr>
          <a:xfrm rot="-5400000">
            <a:off x="11999154" y="3600711"/>
            <a:ext cx="4856701" cy="3085579"/>
          </a:xfrm>
          <a:custGeom>
            <a:avLst/>
            <a:gdLst/>
            <a:ahLst/>
            <a:cxnLst/>
            <a:rect l="l" t="t" r="r" b="b"/>
            <a:pathLst>
              <a:path w="4856701" h="3085579">
                <a:moveTo>
                  <a:pt x="0" y="0"/>
                </a:moveTo>
                <a:lnTo>
                  <a:pt x="4856701" y="0"/>
                </a:lnTo>
                <a:lnTo>
                  <a:pt x="4856701" y="3085578"/>
                </a:lnTo>
                <a:lnTo>
                  <a:pt x="0" y="308557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5400000">
            <a:off x="1103852" y="3600711"/>
            <a:ext cx="4856701" cy="3085579"/>
          </a:xfrm>
          <a:custGeom>
            <a:avLst/>
            <a:gdLst/>
            <a:ahLst/>
            <a:cxnLst/>
            <a:rect l="l" t="t" r="r" b="b"/>
            <a:pathLst>
              <a:path w="4856701" h="3085579">
                <a:moveTo>
                  <a:pt x="0" y="0"/>
                </a:moveTo>
                <a:lnTo>
                  <a:pt x="4856701" y="0"/>
                </a:lnTo>
                <a:lnTo>
                  <a:pt x="4856701" y="3085578"/>
                </a:lnTo>
                <a:lnTo>
                  <a:pt x="0" y="3085578"/>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p:cNvGrpSpPr>
            <a:grpSpLocks noChangeAspect="1"/>
          </p:cNvGrpSpPr>
          <p:nvPr/>
        </p:nvGrpSpPr>
        <p:grpSpPr>
          <a:xfrm>
            <a:off x="13061912" y="2889820"/>
            <a:ext cx="2706695" cy="2696122"/>
            <a:chOff x="0" y="0"/>
            <a:chExt cx="6502400" cy="6477000"/>
          </a:xfrm>
        </p:grpSpPr>
        <p:sp>
          <p:nvSpPr>
            <p:cNvPr id="10" name="Freeform 10"/>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1" name="Freeform 11"/>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2F2F2"/>
            </a:solidFill>
          </p:spPr>
          <p:txBody>
            <a:bodyPr/>
            <a:lstStyle/>
            <a:p>
              <a:endParaRPr lang="en-US"/>
            </a:p>
          </p:txBody>
        </p:sp>
      </p:grpSp>
      <p:sp>
        <p:nvSpPr>
          <p:cNvPr id="12" name="Freeform 12"/>
          <p:cNvSpPr/>
          <p:nvPr/>
        </p:nvSpPr>
        <p:spPr>
          <a:xfrm rot="-5400000">
            <a:off x="4722831" y="3600711"/>
            <a:ext cx="4856701" cy="3085579"/>
          </a:xfrm>
          <a:custGeom>
            <a:avLst/>
            <a:gdLst/>
            <a:ahLst/>
            <a:cxnLst/>
            <a:rect l="l" t="t" r="r" b="b"/>
            <a:pathLst>
              <a:path w="4856701" h="3085579">
                <a:moveTo>
                  <a:pt x="0" y="0"/>
                </a:moveTo>
                <a:lnTo>
                  <a:pt x="4856701" y="0"/>
                </a:lnTo>
                <a:lnTo>
                  <a:pt x="4856701" y="3085578"/>
                </a:lnTo>
                <a:lnTo>
                  <a:pt x="0" y="3085578"/>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0" y="-792129"/>
            <a:ext cx="18288000" cy="3213364"/>
          </a:xfrm>
          <a:custGeom>
            <a:avLst/>
            <a:gdLst/>
            <a:ahLst/>
            <a:cxnLst/>
            <a:rect l="l" t="t" r="r" b="b"/>
            <a:pathLst>
              <a:path w="18288000" h="3213364">
                <a:moveTo>
                  <a:pt x="0" y="0"/>
                </a:moveTo>
                <a:lnTo>
                  <a:pt x="18288000" y="0"/>
                </a:lnTo>
                <a:lnTo>
                  <a:pt x="18288000" y="3213364"/>
                </a:lnTo>
                <a:lnTo>
                  <a:pt x="0" y="3213364"/>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14" name="Group 14"/>
          <p:cNvGrpSpPr/>
          <p:nvPr/>
        </p:nvGrpSpPr>
        <p:grpSpPr>
          <a:xfrm>
            <a:off x="0" y="0"/>
            <a:ext cx="18288000" cy="2410349"/>
            <a:chOff x="0" y="0"/>
            <a:chExt cx="4816593" cy="634825"/>
          </a:xfrm>
        </p:grpSpPr>
        <p:sp>
          <p:nvSpPr>
            <p:cNvPr id="15" name="Freeform 15"/>
            <p:cNvSpPr/>
            <p:nvPr/>
          </p:nvSpPr>
          <p:spPr>
            <a:xfrm>
              <a:off x="0" y="0"/>
              <a:ext cx="4816592" cy="634825"/>
            </a:xfrm>
            <a:custGeom>
              <a:avLst/>
              <a:gdLst/>
              <a:ahLst/>
              <a:cxnLst/>
              <a:rect l="l" t="t" r="r" b="b"/>
              <a:pathLst>
                <a:path w="4816592" h="634825">
                  <a:moveTo>
                    <a:pt x="0" y="0"/>
                  </a:moveTo>
                  <a:lnTo>
                    <a:pt x="4816592" y="0"/>
                  </a:lnTo>
                  <a:lnTo>
                    <a:pt x="4816592" y="634825"/>
                  </a:lnTo>
                  <a:lnTo>
                    <a:pt x="0" y="634825"/>
                  </a:lnTo>
                  <a:close/>
                </a:path>
              </a:pathLst>
            </a:custGeom>
            <a:solidFill>
              <a:srgbClr val="140B60">
                <a:alpha val="86667"/>
              </a:srgbClr>
            </a:solidFill>
          </p:spPr>
          <p:txBody>
            <a:bodyPr/>
            <a:lstStyle/>
            <a:p>
              <a:endParaRPr lang="en-US"/>
            </a:p>
          </p:txBody>
        </p:sp>
        <p:sp>
          <p:nvSpPr>
            <p:cNvPr id="16" name="TextBox 16"/>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17" name="Group 17"/>
          <p:cNvGrpSpPr/>
          <p:nvPr/>
        </p:nvGrpSpPr>
        <p:grpSpPr>
          <a:xfrm>
            <a:off x="2255458" y="2943605"/>
            <a:ext cx="2519872" cy="251987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391B"/>
            </a:solidFill>
            <a:ln w="47625" cap="sq">
              <a:solidFill>
                <a:srgbClr val="FFFFFF"/>
              </a:solidFill>
              <a:prstDash val="solid"/>
              <a:miter/>
            </a:ln>
          </p:spPr>
          <p:txBody>
            <a:bodyPr/>
            <a:lstStyle/>
            <a:p>
              <a:endParaRPr lang="en-US"/>
            </a:p>
          </p:txBody>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20" name="Group 20"/>
          <p:cNvGrpSpPr/>
          <p:nvPr/>
        </p:nvGrpSpPr>
        <p:grpSpPr>
          <a:xfrm>
            <a:off x="5891245" y="2995000"/>
            <a:ext cx="2519872" cy="251987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391B"/>
            </a:solidFill>
            <a:ln w="47625" cap="sq">
              <a:solidFill>
                <a:srgbClr val="FFFFFF"/>
              </a:solidFill>
              <a:prstDash val="solid"/>
              <a:miter/>
            </a:ln>
          </p:spPr>
          <p:txBody>
            <a:bodyPr/>
            <a:lstStyle/>
            <a:p>
              <a:endParaRPr lang="en-US"/>
            </a:p>
          </p:txBody>
        </p:sp>
        <p:sp>
          <p:nvSpPr>
            <p:cNvPr id="22" name="TextBox 22"/>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3" name="TextBox 23"/>
          <p:cNvSpPr txBox="1"/>
          <p:nvPr/>
        </p:nvSpPr>
        <p:spPr>
          <a:xfrm>
            <a:off x="9441689" y="5766916"/>
            <a:ext cx="2731184" cy="819150"/>
          </a:xfrm>
          <a:prstGeom prst="rect">
            <a:avLst/>
          </a:prstGeom>
        </p:spPr>
        <p:txBody>
          <a:bodyPr lIns="0" tIns="0" rIns="0" bIns="0" rtlCol="0" anchor="t">
            <a:spAutoFit/>
          </a:bodyPr>
          <a:lstStyle/>
          <a:p>
            <a:pPr algn="ctr">
              <a:lnSpc>
                <a:spcPts val="3286"/>
              </a:lnSpc>
            </a:pPr>
            <a:r>
              <a:rPr lang="en-US" sz="2738" spc="136">
                <a:solidFill>
                  <a:srgbClr val="FFFBFB"/>
                </a:solidFill>
                <a:latin typeface="Open Sauce Bold"/>
              </a:rPr>
              <a:t>David Hejmanowski</a:t>
            </a:r>
          </a:p>
        </p:txBody>
      </p:sp>
      <p:sp>
        <p:nvSpPr>
          <p:cNvPr id="24" name="TextBox 24"/>
          <p:cNvSpPr txBox="1"/>
          <p:nvPr/>
        </p:nvSpPr>
        <p:spPr>
          <a:xfrm>
            <a:off x="9656233" y="6764971"/>
            <a:ext cx="2302097" cy="304800"/>
          </a:xfrm>
          <a:prstGeom prst="rect">
            <a:avLst/>
          </a:prstGeom>
        </p:spPr>
        <p:txBody>
          <a:bodyPr lIns="0" tIns="0" rIns="0" bIns="0" rtlCol="0" anchor="t">
            <a:spAutoFit/>
          </a:bodyPr>
          <a:lstStyle/>
          <a:p>
            <a:pPr algn="ctr">
              <a:lnSpc>
                <a:spcPts val="2464"/>
              </a:lnSpc>
            </a:pPr>
            <a:r>
              <a:rPr lang="en-US" sz="2053" spc="102">
                <a:solidFill>
                  <a:srgbClr val="FFFBFB"/>
                </a:solidFill>
                <a:latin typeface="Open Sauce"/>
              </a:rPr>
              <a:t>Board President</a:t>
            </a:r>
          </a:p>
        </p:txBody>
      </p:sp>
      <p:sp>
        <p:nvSpPr>
          <p:cNvPr id="25" name="TextBox 25"/>
          <p:cNvSpPr txBox="1"/>
          <p:nvPr/>
        </p:nvSpPr>
        <p:spPr>
          <a:xfrm>
            <a:off x="13331610" y="5766916"/>
            <a:ext cx="2169658" cy="819150"/>
          </a:xfrm>
          <a:prstGeom prst="rect">
            <a:avLst/>
          </a:prstGeom>
        </p:spPr>
        <p:txBody>
          <a:bodyPr lIns="0" tIns="0" rIns="0" bIns="0" rtlCol="0" anchor="t">
            <a:spAutoFit/>
          </a:bodyPr>
          <a:lstStyle/>
          <a:p>
            <a:pPr algn="ctr">
              <a:lnSpc>
                <a:spcPts val="3286"/>
              </a:lnSpc>
            </a:pPr>
            <a:r>
              <a:rPr lang="en-US" sz="2738" spc="136">
                <a:solidFill>
                  <a:srgbClr val="FFFBFB"/>
                </a:solidFill>
                <a:latin typeface="Open Sauce Bold"/>
              </a:rPr>
              <a:t>Donna Meyer</a:t>
            </a:r>
          </a:p>
        </p:txBody>
      </p:sp>
      <p:sp>
        <p:nvSpPr>
          <p:cNvPr id="26" name="TextBox 26"/>
          <p:cNvSpPr txBox="1"/>
          <p:nvPr/>
        </p:nvSpPr>
        <p:spPr>
          <a:xfrm>
            <a:off x="13080585" y="6764971"/>
            <a:ext cx="2693838" cy="304800"/>
          </a:xfrm>
          <a:prstGeom prst="rect">
            <a:avLst/>
          </a:prstGeom>
        </p:spPr>
        <p:txBody>
          <a:bodyPr lIns="0" tIns="0" rIns="0" bIns="0" rtlCol="0" anchor="t">
            <a:spAutoFit/>
          </a:bodyPr>
          <a:lstStyle/>
          <a:p>
            <a:pPr algn="ctr">
              <a:lnSpc>
                <a:spcPts val="2464"/>
              </a:lnSpc>
            </a:pPr>
            <a:r>
              <a:rPr lang="en-US" sz="2053" spc="102">
                <a:solidFill>
                  <a:srgbClr val="FFFBFB"/>
                </a:solidFill>
                <a:latin typeface="Open Sauce"/>
              </a:rPr>
              <a:t>Executive Director</a:t>
            </a:r>
          </a:p>
        </p:txBody>
      </p:sp>
      <p:sp>
        <p:nvSpPr>
          <p:cNvPr id="27" name="TextBox 27"/>
          <p:cNvSpPr txBox="1"/>
          <p:nvPr/>
        </p:nvSpPr>
        <p:spPr>
          <a:xfrm>
            <a:off x="2166610" y="5766916"/>
            <a:ext cx="2731184" cy="819150"/>
          </a:xfrm>
          <a:prstGeom prst="rect">
            <a:avLst/>
          </a:prstGeom>
        </p:spPr>
        <p:txBody>
          <a:bodyPr lIns="0" tIns="0" rIns="0" bIns="0" rtlCol="0" anchor="t">
            <a:spAutoFit/>
          </a:bodyPr>
          <a:lstStyle/>
          <a:p>
            <a:pPr algn="ctr">
              <a:lnSpc>
                <a:spcPts val="3286"/>
              </a:lnSpc>
            </a:pPr>
            <a:r>
              <a:rPr lang="en-US" sz="2738" spc="136">
                <a:solidFill>
                  <a:srgbClr val="FFFBFB"/>
                </a:solidFill>
                <a:latin typeface="Open Sauce Bold"/>
              </a:rPr>
              <a:t>board members</a:t>
            </a:r>
          </a:p>
        </p:txBody>
      </p:sp>
      <p:sp>
        <p:nvSpPr>
          <p:cNvPr id="28" name="TextBox 28"/>
          <p:cNvSpPr txBox="1"/>
          <p:nvPr/>
        </p:nvSpPr>
        <p:spPr>
          <a:xfrm>
            <a:off x="5785589" y="5766916"/>
            <a:ext cx="2731184" cy="819150"/>
          </a:xfrm>
          <a:prstGeom prst="rect">
            <a:avLst/>
          </a:prstGeom>
        </p:spPr>
        <p:txBody>
          <a:bodyPr lIns="0" tIns="0" rIns="0" bIns="0" rtlCol="0" anchor="t">
            <a:spAutoFit/>
          </a:bodyPr>
          <a:lstStyle/>
          <a:p>
            <a:pPr algn="ctr">
              <a:lnSpc>
                <a:spcPts val="3286"/>
              </a:lnSpc>
            </a:pPr>
            <a:r>
              <a:rPr lang="en-US" sz="2738" spc="136">
                <a:solidFill>
                  <a:srgbClr val="FFFBFB"/>
                </a:solidFill>
                <a:latin typeface="Open Sauce Bold"/>
              </a:rPr>
              <a:t>active volunteers</a:t>
            </a:r>
          </a:p>
        </p:txBody>
      </p:sp>
      <p:sp>
        <p:nvSpPr>
          <p:cNvPr id="29" name="TextBox 29"/>
          <p:cNvSpPr txBox="1"/>
          <p:nvPr/>
        </p:nvSpPr>
        <p:spPr>
          <a:xfrm>
            <a:off x="5057053" y="937971"/>
            <a:ext cx="7845600" cy="918404"/>
          </a:xfrm>
          <a:prstGeom prst="rect">
            <a:avLst/>
          </a:prstGeom>
        </p:spPr>
        <p:txBody>
          <a:bodyPr lIns="0" tIns="0" rIns="0" bIns="0" rtlCol="0" anchor="t">
            <a:spAutoFit/>
          </a:bodyPr>
          <a:lstStyle/>
          <a:p>
            <a:pPr marL="0" lvl="0" indent="0" algn="ctr">
              <a:lnSpc>
                <a:spcPts val="6159"/>
              </a:lnSpc>
              <a:spcBef>
                <a:spcPct val="0"/>
              </a:spcBef>
            </a:pPr>
            <a:r>
              <a:rPr lang="en-US" sz="6221" spc="217">
                <a:solidFill>
                  <a:srgbClr val="FFFFFF"/>
                </a:solidFill>
                <a:latin typeface="Codec Pro ExtraBold"/>
              </a:rPr>
              <a:t>Our Team</a:t>
            </a:r>
          </a:p>
        </p:txBody>
      </p:sp>
      <p:sp>
        <p:nvSpPr>
          <p:cNvPr id="30" name="TextBox 30"/>
          <p:cNvSpPr txBox="1"/>
          <p:nvPr/>
        </p:nvSpPr>
        <p:spPr>
          <a:xfrm>
            <a:off x="2582720" y="3503413"/>
            <a:ext cx="1865348" cy="1360169"/>
          </a:xfrm>
          <a:prstGeom prst="rect">
            <a:avLst/>
          </a:prstGeom>
        </p:spPr>
        <p:txBody>
          <a:bodyPr lIns="0" tIns="0" rIns="0" bIns="0" rtlCol="0" anchor="t">
            <a:spAutoFit/>
          </a:bodyPr>
          <a:lstStyle/>
          <a:p>
            <a:pPr algn="ctr">
              <a:lnSpc>
                <a:spcPts val="11040"/>
              </a:lnSpc>
            </a:pPr>
            <a:r>
              <a:rPr lang="en-US" sz="8000" spc="784">
                <a:solidFill>
                  <a:srgbClr val="FFFFFF"/>
                </a:solidFill>
                <a:latin typeface="Open Sauce Bold"/>
              </a:rPr>
              <a:t>15</a:t>
            </a:r>
          </a:p>
        </p:txBody>
      </p:sp>
      <p:sp>
        <p:nvSpPr>
          <p:cNvPr id="31" name="TextBox 31"/>
          <p:cNvSpPr txBox="1"/>
          <p:nvPr/>
        </p:nvSpPr>
        <p:spPr>
          <a:xfrm>
            <a:off x="6017105" y="3503413"/>
            <a:ext cx="2305273" cy="1360169"/>
          </a:xfrm>
          <a:prstGeom prst="rect">
            <a:avLst/>
          </a:prstGeom>
        </p:spPr>
        <p:txBody>
          <a:bodyPr lIns="0" tIns="0" rIns="0" bIns="0" rtlCol="0" anchor="t">
            <a:spAutoFit/>
          </a:bodyPr>
          <a:lstStyle/>
          <a:p>
            <a:pPr algn="ctr">
              <a:lnSpc>
                <a:spcPts val="11040"/>
              </a:lnSpc>
            </a:pPr>
            <a:r>
              <a:rPr lang="en-US" sz="8000" spc="784">
                <a:solidFill>
                  <a:srgbClr val="FFFFFF"/>
                </a:solidFill>
                <a:latin typeface="Open Sauce Bold"/>
              </a:rPr>
              <a:t>70+</a:t>
            </a:r>
          </a:p>
        </p:txBody>
      </p:sp>
      <p:sp>
        <p:nvSpPr>
          <p:cNvPr id="32" name="TextBox 32"/>
          <p:cNvSpPr txBox="1"/>
          <p:nvPr/>
        </p:nvSpPr>
        <p:spPr>
          <a:xfrm>
            <a:off x="6961773" y="8522575"/>
            <a:ext cx="3845508" cy="1200150"/>
          </a:xfrm>
          <a:prstGeom prst="rect">
            <a:avLst/>
          </a:prstGeom>
        </p:spPr>
        <p:txBody>
          <a:bodyPr lIns="0" tIns="0" rIns="0" bIns="0" rtlCol="0" anchor="t">
            <a:spAutoFit/>
          </a:bodyPr>
          <a:lstStyle/>
          <a:p>
            <a:pPr algn="ctr">
              <a:lnSpc>
                <a:spcPts val="3213"/>
              </a:lnSpc>
            </a:pPr>
            <a:r>
              <a:rPr lang="en-US" sz="2678" spc="133">
                <a:solidFill>
                  <a:srgbClr val="99391B"/>
                </a:solidFill>
                <a:latin typeface="Open Sauce Bold"/>
              </a:rPr>
              <a:t>Work in committees</a:t>
            </a:r>
          </a:p>
          <a:p>
            <a:pPr algn="ctr">
              <a:lnSpc>
                <a:spcPts val="3213"/>
              </a:lnSpc>
            </a:pPr>
            <a:r>
              <a:rPr lang="en-US" sz="2678" spc="133">
                <a:solidFill>
                  <a:srgbClr val="99391B"/>
                </a:solidFill>
                <a:latin typeface="Open Sauce"/>
              </a:rPr>
              <a:t>Founded in 1946</a:t>
            </a:r>
          </a:p>
          <a:p>
            <a:pPr algn="ctr">
              <a:lnSpc>
                <a:spcPts val="3213"/>
              </a:lnSpc>
            </a:pPr>
            <a:r>
              <a:rPr lang="en-US" sz="2678" spc="133">
                <a:solidFill>
                  <a:srgbClr val="99391B"/>
                </a:solidFill>
                <a:latin typeface="Open Sauce"/>
              </a:rPr>
              <a:t>Incorporated in 1947 </a:t>
            </a:r>
          </a:p>
        </p:txBody>
      </p:sp>
      <p:sp>
        <p:nvSpPr>
          <p:cNvPr id="33" name="AutoShape 33"/>
          <p:cNvSpPr/>
          <p:nvPr/>
        </p:nvSpPr>
        <p:spPr>
          <a:xfrm flipV="1">
            <a:off x="388136" y="8907717"/>
            <a:ext cx="5320818" cy="19050"/>
          </a:xfrm>
          <a:prstGeom prst="line">
            <a:avLst/>
          </a:prstGeom>
          <a:ln w="38100" cap="flat">
            <a:solidFill>
              <a:srgbClr val="4D39F4"/>
            </a:solidFill>
            <a:prstDash val="solid"/>
            <a:headEnd type="none" w="sm" len="sm"/>
            <a:tailEnd type="none" w="sm" len="sm"/>
          </a:ln>
        </p:spPr>
        <p:txBody>
          <a:bodyPr/>
          <a:lstStyle/>
          <a:p>
            <a:endParaRPr lang="en-US"/>
          </a:p>
        </p:txBody>
      </p:sp>
      <p:sp>
        <p:nvSpPr>
          <p:cNvPr id="34" name="AutoShape 34"/>
          <p:cNvSpPr/>
          <p:nvPr/>
        </p:nvSpPr>
        <p:spPr>
          <a:xfrm flipV="1">
            <a:off x="12060168" y="8907717"/>
            <a:ext cx="5320818" cy="19050"/>
          </a:xfrm>
          <a:prstGeom prst="line">
            <a:avLst/>
          </a:prstGeom>
          <a:ln w="38100" cap="flat">
            <a:solidFill>
              <a:srgbClr val="4D39F4"/>
            </a:solidFill>
            <a:prstDash val="solid"/>
            <a:headEnd type="none" w="sm" len="sm"/>
            <a:tailEnd type="none" w="sm" len="sm"/>
          </a:ln>
        </p:spPr>
        <p:txBody>
          <a:bodyPr/>
          <a:lstStyle/>
          <a:p>
            <a:endParaRPr lang="en-US"/>
          </a:p>
        </p:txBody>
      </p:sp>
      <p:grpSp>
        <p:nvGrpSpPr>
          <p:cNvPr id="35" name="Group 35"/>
          <p:cNvGrpSpPr>
            <a:grpSpLocks noChangeAspect="1"/>
          </p:cNvGrpSpPr>
          <p:nvPr/>
        </p:nvGrpSpPr>
        <p:grpSpPr>
          <a:xfrm>
            <a:off x="16491865" y="415966"/>
            <a:ext cx="1225472" cy="1225467"/>
            <a:chOff x="0" y="0"/>
            <a:chExt cx="6350000" cy="6349975"/>
          </a:xfrm>
        </p:grpSpPr>
        <p:sp>
          <p:nvSpPr>
            <p:cNvPr id="36" name="Freeform 3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37" name="TextBox 37"/>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07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51B70A-5A6E-7FB9-7CFB-9259A2C283D9}"/>
              </a:ext>
            </a:extLst>
          </p:cNvPr>
          <p:cNvPicPr>
            <a:picLocks noChangeAspect="1"/>
          </p:cNvPicPr>
          <p:nvPr/>
        </p:nvPicPr>
        <p:blipFill>
          <a:blip r:embed="rId2"/>
          <a:stretch>
            <a:fillRect/>
          </a:stretch>
        </p:blipFill>
        <p:spPr>
          <a:xfrm>
            <a:off x="1283590" y="1943100"/>
            <a:ext cx="15720820" cy="7010400"/>
          </a:xfrm>
          <a:prstGeom prst="rect">
            <a:avLst/>
          </a:prstGeom>
        </p:spPr>
      </p:pic>
      <p:sp>
        <p:nvSpPr>
          <p:cNvPr id="4" name="TextBox 2">
            <a:extLst>
              <a:ext uri="{FF2B5EF4-FFF2-40B4-BE49-F238E27FC236}">
                <a16:creationId xmlns:a16="http://schemas.microsoft.com/office/drawing/2014/main" id="{ECA607EC-2D37-CE56-5C73-41163E58B49A}"/>
              </a:ext>
            </a:extLst>
          </p:cNvPr>
          <p:cNvSpPr txBox="1"/>
          <p:nvPr/>
        </p:nvSpPr>
        <p:spPr>
          <a:xfrm>
            <a:off x="1371600" y="682699"/>
            <a:ext cx="6705600" cy="804451"/>
          </a:xfrm>
          <a:prstGeom prst="rect">
            <a:avLst/>
          </a:prstGeom>
        </p:spPr>
        <p:txBody>
          <a:bodyPr wrap="square" lIns="0" tIns="0" rIns="0" bIns="0" rtlCol="0" anchor="t">
            <a:spAutoFit/>
          </a:bodyPr>
          <a:lstStyle/>
          <a:p>
            <a:pPr marL="0" lvl="0" indent="0">
              <a:lnSpc>
                <a:spcPts val="6159"/>
              </a:lnSpc>
              <a:spcBef>
                <a:spcPct val="0"/>
              </a:spcBef>
            </a:pPr>
            <a:r>
              <a:rPr lang="en-US" sz="6221" spc="217" dirty="0">
                <a:solidFill>
                  <a:srgbClr val="140B60"/>
                </a:solidFill>
                <a:latin typeface="Codec Pro ExtraBold"/>
              </a:rPr>
              <a:t>Our Committees</a:t>
            </a:r>
          </a:p>
        </p:txBody>
      </p:sp>
      <p:pic>
        <p:nvPicPr>
          <p:cNvPr id="5" name="Picture 4">
            <a:extLst>
              <a:ext uri="{FF2B5EF4-FFF2-40B4-BE49-F238E27FC236}">
                <a16:creationId xmlns:a16="http://schemas.microsoft.com/office/drawing/2014/main" id="{D925508B-3F70-2BFB-D9FA-366ED1FECE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06800" y="472224"/>
            <a:ext cx="1225402" cy="1225402"/>
          </a:xfrm>
          <a:prstGeom prst="rect">
            <a:avLst/>
          </a:prstGeom>
        </p:spPr>
      </p:pic>
      <p:cxnSp>
        <p:nvCxnSpPr>
          <p:cNvPr id="7" name="Straight Connector 6">
            <a:extLst>
              <a:ext uri="{FF2B5EF4-FFF2-40B4-BE49-F238E27FC236}">
                <a16:creationId xmlns:a16="http://schemas.microsoft.com/office/drawing/2014/main" id="{60F0B3B1-7CCC-1DC3-E4F3-3FF0ED0A4C4C}"/>
              </a:ext>
            </a:extLst>
          </p:cNvPr>
          <p:cNvCxnSpPr>
            <a:cxnSpLocks/>
          </p:cNvCxnSpPr>
          <p:nvPr/>
        </p:nvCxnSpPr>
        <p:spPr>
          <a:xfrm>
            <a:off x="9220200" y="1084925"/>
            <a:ext cx="73914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463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1285861" y="606840"/>
            <a:ext cx="10120626" cy="918404"/>
          </a:xfrm>
          <a:prstGeom prst="rect">
            <a:avLst/>
          </a:prstGeom>
        </p:spPr>
        <p:txBody>
          <a:bodyPr lIns="0" tIns="0" rIns="0" bIns="0" rtlCol="0" anchor="t">
            <a:spAutoFit/>
          </a:bodyPr>
          <a:lstStyle/>
          <a:p>
            <a:pPr marL="0" lvl="0" indent="0">
              <a:lnSpc>
                <a:spcPts val="6159"/>
              </a:lnSpc>
              <a:spcBef>
                <a:spcPct val="0"/>
              </a:spcBef>
            </a:pPr>
            <a:r>
              <a:rPr lang="en-US" sz="6221" spc="217" dirty="0">
                <a:solidFill>
                  <a:srgbClr val="140B60"/>
                </a:solidFill>
                <a:latin typeface="Codec Pro ExtraBold"/>
              </a:rPr>
              <a:t>Where We Spend Time</a:t>
            </a:r>
          </a:p>
        </p:txBody>
      </p:sp>
      <p:sp>
        <p:nvSpPr>
          <p:cNvPr id="3" name="AutoShape 3"/>
          <p:cNvSpPr/>
          <p:nvPr/>
        </p:nvSpPr>
        <p:spPr>
          <a:xfrm>
            <a:off x="11406488" y="1051755"/>
            <a:ext cx="5852812" cy="0"/>
          </a:xfrm>
          <a:prstGeom prst="line">
            <a:avLst/>
          </a:prstGeom>
          <a:ln w="38100" cap="flat">
            <a:solidFill>
              <a:srgbClr val="99391B"/>
            </a:solidFill>
            <a:prstDash val="solid"/>
            <a:headEnd type="none" w="sm" len="sm"/>
            <a:tailEnd type="none" w="sm" len="sm"/>
          </a:ln>
        </p:spPr>
        <p:txBody>
          <a:bodyPr/>
          <a:lstStyle/>
          <a:p>
            <a:endParaRPr lang="en-US"/>
          </a:p>
        </p:txBody>
      </p:sp>
      <p:sp>
        <p:nvSpPr>
          <p:cNvPr id="4" name="Freeform 4"/>
          <p:cNvSpPr/>
          <p:nvPr/>
        </p:nvSpPr>
        <p:spPr>
          <a:xfrm>
            <a:off x="1496758" y="4390363"/>
            <a:ext cx="3991847" cy="2582346"/>
          </a:xfrm>
          <a:custGeom>
            <a:avLst/>
            <a:gdLst/>
            <a:ahLst/>
            <a:cxnLst/>
            <a:rect l="l" t="t" r="r" b="b"/>
            <a:pathLst>
              <a:path w="4146846" h="2755446">
                <a:moveTo>
                  <a:pt x="0" y="0"/>
                </a:moveTo>
                <a:lnTo>
                  <a:pt x="4146845" y="0"/>
                </a:lnTo>
                <a:lnTo>
                  <a:pt x="4146845" y="2755446"/>
                </a:lnTo>
                <a:lnTo>
                  <a:pt x="0" y="275544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9693536" y="1668119"/>
            <a:ext cx="4177652" cy="2481668"/>
          </a:xfrm>
          <a:custGeom>
            <a:avLst/>
            <a:gdLst/>
            <a:ahLst/>
            <a:cxnLst/>
            <a:rect l="l" t="t" r="r" b="b"/>
            <a:pathLst>
              <a:path w="4177652" h="2481668">
                <a:moveTo>
                  <a:pt x="0" y="0"/>
                </a:moveTo>
                <a:lnTo>
                  <a:pt x="4177652" y="0"/>
                </a:lnTo>
                <a:lnTo>
                  <a:pt x="4177652" y="2481668"/>
                </a:lnTo>
                <a:lnTo>
                  <a:pt x="0" y="248166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1488903" y="1668120"/>
            <a:ext cx="3991847" cy="2428228"/>
          </a:xfrm>
          <a:custGeom>
            <a:avLst/>
            <a:gdLst/>
            <a:ahLst/>
            <a:cxnLst/>
            <a:rect l="l" t="t" r="r" b="b"/>
            <a:pathLst>
              <a:path w="4177652" h="2924357">
                <a:moveTo>
                  <a:pt x="0" y="0"/>
                </a:moveTo>
                <a:lnTo>
                  <a:pt x="4177652" y="0"/>
                </a:lnTo>
                <a:lnTo>
                  <a:pt x="4177652" y="2924357"/>
                </a:lnTo>
                <a:lnTo>
                  <a:pt x="0" y="2924357"/>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9689123" y="4390363"/>
            <a:ext cx="4182065" cy="2582346"/>
          </a:xfrm>
          <a:custGeom>
            <a:avLst/>
            <a:gdLst/>
            <a:ahLst/>
            <a:cxnLst/>
            <a:rect l="l" t="t" r="r" b="b"/>
            <a:pathLst>
              <a:path w="4177652" h="2371100">
                <a:moveTo>
                  <a:pt x="0" y="0"/>
                </a:moveTo>
                <a:lnTo>
                  <a:pt x="4177652" y="0"/>
                </a:lnTo>
                <a:lnTo>
                  <a:pt x="4177652" y="2371100"/>
                </a:lnTo>
                <a:lnTo>
                  <a:pt x="0" y="2371100"/>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1488903" y="7251932"/>
            <a:ext cx="3991847" cy="2428228"/>
          </a:xfrm>
          <a:custGeom>
            <a:avLst/>
            <a:gdLst/>
            <a:ahLst/>
            <a:cxnLst/>
            <a:rect l="l" t="t" r="r" b="b"/>
            <a:pathLst>
              <a:path w="4177652" h="2787430">
                <a:moveTo>
                  <a:pt x="0" y="0"/>
                </a:moveTo>
                <a:lnTo>
                  <a:pt x="4177652" y="0"/>
                </a:lnTo>
                <a:lnTo>
                  <a:pt x="4177652" y="2787430"/>
                </a:lnTo>
                <a:lnTo>
                  <a:pt x="0" y="2787430"/>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sp>
        <p:nvSpPr>
          <p:cNvPr id="9" name="Freeform 9"/>
          <p:cNvSpPr/>
          <p:nvPr/>
        </p:nvSpPr>
        <p:spPr>
          <a:xfrm>
            <a:off x="9693536" y="7273516"/>
            <a:ext cx="4177652" cy="2582346"/>
          </a:xfrm>
          <a:custGeom>
            <a:avLst/>
            <a:gdLst/>
            <a:ahLst/>
            <a:cxnLst/>
            <a:rect l="l" t="t" r="r" b="b"/>
            <a:pathLst>
              <a:path w="4177652" h="2765846">
                <a:moveTo>
                  <a:pt x="0" y="0"/>
                </a:moveTo>
                <a:lnTo>
                  <a:pt x="4177652" y="0"/>
                </a:lnTo>
                <a:lnTo>
                  <a:pt x="4177652" y="2765846"/>
                </a:lnTo>
                <a:lnTo>
                  <a:pt x="0" y="2765846"/>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0" name="TextBox 10"/>
          <p:cNvSpPr txBox="1"/>
          <p:nvPr/>
        </p:nvSpPr>
        <p:spPr>
          <a:xfrm>
            <a:off x="14233139" y="2821154"/>
            <a:ext cx="3826262" cy="6191375"/>
          </a:xfrm>
          <a:prstGeom prst="rect">
            <a:avLst/>
          </a:prstGeom>
        </p:spPr>
        <p:txBody>
          <a:bodyPr wrap="square" lIns="0" tIns="0" rIns="0" bIns="0" rtlCol="0" anchor="t">
            <a:spAutoFit/>
          </a:bodyPr>
          <a:lstStyle/>
          <a:p>
            <a:pPr>
              <a:lnSpc>
                <a:spcPts val="3444"/>
              </a:lnSpc>
            </a:pPr>
            <a:r>
              <a:rPr lang="en-US" sz="2846" dirty="0">
                <a:solidFill>
                  <a:srgbClr val="140B60"/>
                </a:solidFill>
                <a:latin typeface="Open Sauce Bold"/>
              </a:rPr>
              <a:t>Meeker Homestead</a:t>
            </a:r>
          </a:p>
          <a:p>
            <a:pPr>
              <a:lnSpc>
                <a:spcPts val="3444"/>
              </a:lnSpc>
            </a:pPr>
            <a:r>
              <a:rPr lang="en-US" sz="2846" dirty="0">
                <a:solidFill>
                  <a:srgbClr val="140B60"/>
                </a:solidFill>
                <a:latin typeface="Open Sauce Bold"/>
              </a:rPr>
              <a:t>Museum</a:t>
            </a:r>
          </a:p>
          <a:p>
            <a:pPr>
              <a:lnSpc>
                <a:spcPts val="7116"/>
              </a:lnSpc>
            </a:pPr>
            <a:endParaRPr lang="en-US" sz="2846" dirty="0">
              <a:solidFill>
                <a:srgbClr val="140B60"/>
              </a:solidFill>
              <a:latin typeface="Open Sauce Bold"/>
            </a:endParaRPr>
          </a:p>
          <a:p>
            <a:pPr>
              <a:lnSpc>
                <a:spcPts val="7116"/>
              </a:lnSpc>
            </a:pPr>
            <a:endParaRPr lang="en-US" sz="2846" dirty="0">
              <a:solidFill>
                <a:srgbClr val="140B60"/>
              </a:solidFill>
              <a:latin typeface="Open Sauce Bold"/>
            </a:endParaRPr>
          </a:p>
          <a:p>
            <a:pPr>
              <a:lnSpc>
                <a:spcPts val="7116"/>
              </a:lnSpc>
            </a:pPr>
            <a:r>
              <a:rPr lang="en-US" sz="2846" dirty="0">
                <a:solidFill>
                  <a:srgbClr val="140B60"/>
                </a:solidFill>
                <a:latin typeface="Open Sauce Bold"/>
              </a:rPr>
              <a:t>Barn at Stratford</a:t>
            </a:r>
          </a:p>
          <a:p>
            <a:pPr>
              <a:lnSpc>
                <a:spcPts val="7116"/>
              </a:lnSpc>
            </a:pPr>
            <a:endParaRPr lang="en-US" sz="2846" dirty="0">
              <a:solidFill>
                <a:srgbClr val="140B60"/>
              </a:solidFill>
              <a:latin typeface="Open Sauce Bold"/>
            </a:endParaRPr>
          </a:p>
          <a:p>
            <a:pPr>
              <a:lnSpc>
                <a:spcPts val="7116"/>
              </a:lnSpc>
            </a:pPr>
            <a:endParaRPr lang="en-US" sz="2846" dirty="0">
              <a:solidFill>
                <a:srgbClr val="140B60"/>
              </a:solidFill>
              <a:latin typeface="Open Sauce Bold"/>
            </a:endParaRPr>
          </a:p>
          <a:p>
            <a:pPr>
              <a:lnSpc>
                <a:spcPts val="7116"/>
              </a:lnSpc>
            </a:pPr>
            <a:r>
              <a:rPr lang="en-US" sz="2846" dirty="0">
                <a:solidFill>
                  <a:srgbClr val="140B60"/>
                </a:solidFill>
                <a:latin typeface="Open Sauce Bold"/>
              </a:rPr>
              <a:t>Millworker Cottage</a:t>
            </a:r>
          </a:p>
        </p:txBody>
      </p:sp>
      <p:sp>
        <p:nvSpPr>
          <p:cNvPr id="11" name="TextBox 11"/>
          <p:cNvSpPr txBox="1"/>
          <p:nvPr/>
        </p:nvSpPr>
        <p:spPr>
          <a:xfrm>
            <a:off x="5715000" y="2821154"/>
            <a:ext cx="3612173" cy="6296596"/>
          </a:xfrm>
          <a:prstGeom prst="rect">
            <a:avLst/>
          </a:prstGeom>
        </p:spPr>
        <p:txBody>
          <a:bodyPr wrap="square" lIns="0" tIns="0" rIns="0" bIns="0" rtlCol="0" anchor="t">
            <a:spAutoFit/>
          </a:bodyPr>
          <a:lstStyle/>
          <a:p>
            <a:pPr>
              <a:lnSpc>
                <a:spcPts val="3444"/>
              </a:lnSpc>
            </a:pPr>
            <a:r>
              <a:rPr lang="en-US" sz="2846" dirty="0">
                <a:solidFill>
                  <a:srgbClr val="140B60"/>
                </a:solidFill>
                <a:latin typeface="Open Sauce Bold"/>
              </a:rPr>
              <a:t>Historic Jail  &amp; Sheriff’s Residence</a:t>
            </a:r>
          </a:p>
          <a:p>
            <a:pPr>
              <a:lnSpc>
                <a:spcPts val="7116"/>
              </a:lnSpc>
            </a:pPr>
            <a:endParaRPr lang="en-US" sz="2846" dirty="0">
              <a:solidFill>
                <a:srgbClr val="140B60"/>
              </a:solidFill>
              <a:latin typeface="Open Sauce Bold"/>
            </a:endParaRPr>
          </a:p>
          <a:p>
            <a:pPr>
              <a:lnSpc>
                <a:spcPts val="7116"/>
              </a:lnSpc>
            </a:pPr>
            <a:endParaRPr lang="en-US" sz="2846" dirty="0">
              <a:solidFill>
                <a:srgbClr val="140B60"/>
              </a:solidFill>
              <a:latin typeface="Open Sauce Bold"/>
            </a:endParaRPr>
          </a:p>
          <a:p>
            <a:pPr>
              <a:lnSpc>
                <a:spcPts val="7116"/>
              </a:lnSpc>
            </a:pPr>
            <a:r>
              <a:rPr lang="en-US" sz="2846" dirty="0">
                <a:solidFill>
                  <a:srgbClr val="140B60"/>
                </a:solidFill>
                <a:latin typeface="Open Sauce Bold"/>
              </a:rPr>
              <a:t>Nash House</a:t>
            </a:r>
          </a:p>
          <a:p>
            <a:pPr>
              <a:lnSpc>
                <a:spcPts val="7116"/>
              </a:lnSpc>
            </a:pPr>
            <a:endParaRPr lang="en-US" sz="2846" dirty="0">
              <a:solidFill>
                <a:srgbClr val="140B60"/>
              </a:solidFill>
              <a:latin typeface="Open Sauce Bold"/>
            </a:endParaRPr>
          </a:p>
          <a:p>
            <a:pPr>
              <a:lnSpc>
                <a:spcPts val="7116"/>
              </a:lnSpc>
            </a:pPr>
            <a:endParaRPr lang="en-US" sz="2846" dirty="0">
              <a:solidFill>
                <a:srgbClr val="140B60"/>
              </a:solidFill>
              <a:latin typeface="Open Sauce Bold"/>
            </a:endParaRPr>
          </a:p>
          <a:p>
            <a:pPr>
              <a:lnSpc>
                <a:spcPts val="3444"/>
              </a:lnSpc>
            </a:pPr>
            <a:r>
              <a:rPr lang="en-US" sz="2846" dirty="0">
                <a:solidFill>
                  <a:srgbClr val="140B60"/>
                </a:solidFill>
                <a:latin typeface="Open Sauce Bold"/>
              </a:rPr>
              <a:t>Cryder Research Library</a:t>
            </a:r>
          </a:p>
        </p:txBody>
      </p:sp>
      <p:grpSp>
        <p:nvGrpSpPr>
          <p:cNvPr id="12" name="Group 12"/>
          <p:cNvGrpSpPr/>
          <p:nvPr/>
        </p:nvGrpSpPr>
        <p:grpSpPr>
          <a:xfrm>
            <a:off x="-1543050" y="-558218"/>
            <a:ext cx="2466961" cy="11299900"/>
            <a:chOff x="0" y="0"/>
            <a:chExt cx="649735" cy="2976105"/>
          </a:xfrm>
        </p:grpSpPr>
        <p:sp>
          <p:nvSpPr>
            <p:cNvPr id="13" name="Freeform 13"/>
            <p:cNvSpPr/>
            <p:nvPr/>
          </p:nvSpPr>
          <p:spPr>
            <a:xfrm>
              <a:off x="0" y="0"/>
              <a:ext cx="649735" cy="2976105"/>
            </a:xfrm>
            <a:custGeom>
              <a:avLst/>
              <a:gdLst/>
              <a:ahLst/>
              <a:cxnLst/>
              <a:rect l="l" t="t" r="r" b="b"/>
              <a:pathLst>
                <a:path w="649735" h="2976105">
                  <a:moveTo>
                    <a:pt x="0" y="0"/>
                  </a:moveTo>
                  <a:lnTo>
                    <a:pt x="649735" y="0"/>
                  </a:lnTo>
                  <a:lnTo>
                    <a:pt x="649735" y="2976105"/>
                  </a:lnTo>
                  <a:lnTo>
                    <a:pt x="0" y="2976105"/>
                  </a:lnTo>
                  <a:close/>
                </a:path>
              </a:pathLst>
            </a:custGeom>
            <a:solidFill>
              <a:srgbClr val="140B60"/>
            </a:solidFill>
          </p:spPr>
          <p:txBody>
            <a:bodyPr/>
            <a:lstStyle/>
            <a:p>
              <a:endParaRPr lang="en-US"/>
            </a:p>
          </p:txBody>
        </p:sp>
        <p:sp>
          <p:nvSpPr>
            <p:cNvPr id="14" name="TextBox 14"/>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15" name="Group 15"/>
          <p:cNvGrpSpPr>
            <a:grpSpLocks noChangeAspect="1"/>
          </p:cNvGrpSpPr>
          <p:nvPr/>
        </p:nvGrpSpPr>
        <p:grpSpPr>
          <a:xfrm>
            <a:off x="16535400" y="864211"/>
            <a:ext cx="1225472" cy="1225467"/>
            <a:chOff x="0" y="0"/>
            <a:chExt cx="6350000" cy="6349975"/>
          </a:xfrm>
        </p:grpSpPr>
        <p:sp>
          <p:nvSpPr>
            <p:cNvPr id="16" name="Freeform 1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17" name="TextBox 17"/>
          <p:cNvSpPr txBox="1"/>
          <p:nvPr/>
        </p:nvSpPr>
        <p:spPr>
          <a:xfrm>
            <a:off x="17589792" y="9720419"/>
            <a:ext cx="5790503" cy="418548"/>
          </a:xfrm>
          <a:prstGeom prst="rect">
            <a:avLst/>
          </a:prstGeom>
        </p:spPr>
        <p:txBody>
          <a:bodyPr lIns="0" tIns="0" rIns="0" bIns="0" rtlCol="0" anchor="t">
            <a:spAutoFit/>
          </a:bodyPr>
          <a:lstStyle/>
          <a:p>
            <a:pPr>
              <a:lnSpc>
                <a:spcPts val="3483"/>
              </a:lnSpc>
            </a:pPr>
            <a:r>
              <a:rPr lang="en-US" sz="2524" spc="247">
                <a:solidFill>
                  <a:srgbClr val="000000"/>
                </a:solidFill>
                <a:latin typeface="Open Sauce"/>
              </a:rPr>
              <a:t>08</a:t>
            </a:r>
          </a:p>
        </p:txBody>
      </p:sp>
      <p:sp>
        <p:nvSpPr>
          <p:cNvPr id="18" name="TextBox 2">
            <a:extLst>
              <a:ext uri="{FF2B5EF4-FFF2-40B4-BE49-F238E27FC236}">
                <a16:creationId xmlns:a16="http://schemas.microsoft.com/office/drawing/2014/main" id="{E90CA223-BB31-8B09-0A31-2272D32AE09F}"/>
              </a:ext>
            </a:extLst>
          </p:cNvPr>
          <p:cNvSpPr txBox="1"/>
          <p:nvPr/>
        </p:nvSpPr>
        <p:spPr>
          <a:xfrm>
            <a:off x="1285862" y="606840"/>
            <a:ext cx="10120626" cy="918404"/>
          </a:xfrm>
          <a:prstGeom prst="rect">
            <a:avLst/>
          </a:prstGeom>
        </p:spPr>
        <p:txBody>
          <a:bodyPr lIns="0" tIns="0" rIns="0" bIns="0" rtlCol="0" anchor="t">
            <a:spAutoFit/>
          </a:bodyPr>
          <a:lstStyle/>
          <a:p>
            <a:pPr marL="0" lvl="0" indent="0">
              <a:lnSpc>
                <a:spcPts val="6159"/>
              </a:lnSpc>
              <a:spcBef>
                <a:spcPct val="0"/>
              </a:spcBef>
            </a:pPr>
            <a:r>
              <a:rPr lang="en-US" sz="6221" spc="217" dirty="0">
                <a:solidFill>
                  <a:srgbClr val="140B60"/>
                </a:solidFill>
                <a:latin typeface="Codec Pro ExtraBold"/>
              </a:rPr>
              <a:t>Where We Spend Time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afa7372-7719-461f-afe5-294ba10a8f90" xsi:nil="true"/>
    <lcf76f155ced4ddcb4097134ff3c332f xmlns="a8db0997-b6d3-4a40-8d24-4d13d5ea6950">
      <Terms xmlns="http://schemas.microsoft.com/office/infopath/2007/PartnerControls"/>
    </lcf76f155ced4ddcb4097134ff3c332f>
    <SharedWithUsers xmlns="bafa7372-7719-461f-afe5-294ba10a8f90">
      <UserInfo>
        <DisplayName>Karen Cowan</DisplayName>
        <AccountId>16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7406ED8549C3489F1B54912FFCE52D" ma:contentTypeVersion="18" ma:contentTypeDescription="Create a new document." ma:contentTypeScope="" ma:versionID="32a7e0c9d3d900ff406175004975c7a2">
  <xsd:schema xmlns:xsd="http://www.w3.org/2001/XMLSchema" xmlns:xs="http://www.w3.org/2001/XMLSchema" xmlns:p="http://schemas.microsoft.com/office/2006/metadata/properties" xmlns:ns2="bafa7372-7719-461f-afe5-294ba10a8f90" xmlns:ns3="bfdbd3f7-cf18-4672-8573-5d93e345790b" xmlns:ns4="a8db0997-b6d3-4a40-8d24-4d13d5ea6950" targetNamespace="http://schemas.microsoft.com/office/2006/metadata/properties" ma:root="true" ma:fieldsID="c6d124c7cbe0fde9c88129438d1ed838" ns2:_="" ns3:_="" ns4:_="">
    <xsd:import namespace="bafa7372-7719-461f-afe5-294ba10a8f90"/>
    <xsd:import namespace="bfdbd3f7-cf18-4672-8573-5d93e345790b"/>
    <xsd:import namespace="a8db0997-b6d3-4a40-8d24-4d13d5ea6950"/>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lcf76f155ced4ddcb4097134ff3c332f" minOccurs="0"/>
                <xsd:element ref="ns2:TaxCatchAll"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fa7372-7719-461f-afe5-294ba10a8f9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bbab8fea-7c98-45bd-9598-08191bb267fe}" ma:internalName="TaxCatchAll" ma:showField="CatchAllData" ma:web="bafa7372-7719-461f-afe5-294ba10a8f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dbd3f7-cf18-4672-8573-5d93e345790b"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8db0997-b6d3-4a40-8d24-4d13d5ea695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d9f1d39-8700-4871-881a-03f905eee0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E6C322-7BAF-4D5F-B5A8-1A871CB0F2A5}">
  <ds:schemaRefs>
    <ds:schemaRef ds:uri="a8db0997-b6d3-4a40-8d24-4d13d5ea6950"/>
    <ds:schemaRef ds:uri="http://www.w3.org/XML/1998/namespace"/>
    <ds:schemaRef ds:uri="http://purl.org/dc/dcmitype/"/>
    <ds:schemaRef ds:uri="http://purl.org/dc/elements/1.1/"/>
    <ds:schemaRef ds:uri="http://purl.org/dc/terms/"/>
    <ds:schemaRef ds:uri="http://schemas.microsoft.com/office/infopath/2007/PartnerControls"/>
    <ds:schemaRef ds:uri="http://schemas.microsoft.com/office/2006/documentManagement/types"/>
    <ds:schemaRef ds:uri="bfdbd3f7-cf18-4672-8573-5d93e345790b"/>
    <ds:schemaRef ds:uri="http://schemas.openxmlformats.org/package/2006/metadata/core-properties"/>
    <ds:schemaRef ds:uri="bafa7372-7719-461f-afe5-294ba10a8f90"/>
    <ds:schemaRef ds:uri="http://schemas.microsoft.com/office/2006/metadata/properties"/>
  </ds:schemaRefs>
</ds:datastoreItem>
</file>

<file path=customXml/itemProps2.xml><?xml version="1.0" encoding="utf-8"?>
<ds:datastoreItem xmlns:ds="http://schemas.openxmlformats.org/officeDocument/2006/customXml" ds:itemID="{106437F4-8453-405E-BC66-635002C5961E}">
  <ds:schemaRefs>
    <ds:schemaRef ds:uri="a8db0997-b6d3-4a40-8d24-4d13d5ea6950"/>
    <ds:schemaRef ds:uri="bafa7372-7719-461f-afe5-294ba10a8f90"/>
    <ds:schemaRef ds:uri="bfdbd3f7-cf18-4672-8573-5d93e34579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E51A791-9E3A-47AA-9A87-358CCF057E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3047</TotalTime>
  <Words>1584</Words>
  <Application>Microsoft Office PowerPoint</Application>
  <PresentationFormat>Custom</PresentationFormat>
  <Paragraphs>295</Paragraphs>
  <Slides>29</Slides>
  <Notes>7</Notes>
  <HiddenSlides>3</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Calibri</vt:lpstr>
      <vt:lpstr>Arial</vt:lpstr>
      <vt:lpstr>Codec Pro ExtraBold</vt:lpstr>
      <vt:lpstr>Arial,Sans-Serif</vt:lpstr>
      <vt:lpstr>Montserrat Light</vt:lpstr>
      <vt:lpstr>Open Sauce Bold</vt:lpstr>
      <vt:lpstr>Canva Sans Bold</vt:lpstr>
      <vt:lpstr>Open Sauce Italics</vt:lpstr>
      <vt:lpstr>Open Sauce</vt:lpstr>
      <vt:lpstr>Codec Pro ExtraBold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DCHS PRESENTATION</dc:title>
  <dc:creator>slogan</dc:creator>
  <cp:lastModifiedBy>Betsy Hedler</cp:lastModifiedBy>
  <cp:revision>33</cp:revision>
  <cp:lastPrinted>2023-10-07T12:30:01Z</cp:lastPrinted>
  <dcterms:created xsi:type="dcterms:W3CDTF">2006-08-16T00:00:00Z</dcterms:created>
  <dcterms:modified xsi:type="dcterms:W3CDTF">2023-10-10T15:30:53Z</dcterms:modified>
  <dc:identifier>DAFuMtM61AI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0x0101002A7406ED8549C3489F1B54912FFCE52D</vt:lpwstr>
  </property>
  <property fmtid="{D5CDD505-2E9C-101B-9397-08002B2CF9AE}" pid="3" name="MediaServiceImageTags">
    <vt:lpwstr/>
  </property>
</Properties>
</file>